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0"/>
  </p:notesMasterIdLst>
  <p:sldIdLst>
    <p:sldId id="256" r:id="rId2"/>
    <p:sldId id="291" r:id="rId3"/>
    <p:sldId id="292" r:id="rId4"/>
    <p:sldId id="257" r:id="rId5"/>
    <p:sldId id="258" r:id="rId6"/>
    <p:sldId id="259" r:id="rId7"/>
    <p:sldId id="260" r:id="rId8"/>
    <p:sldId id="261" r:id="rId9"/>
    <p:sldId id="262" r:id="rId10"/>
    <p:sldId id="263" r:id="rId11"/>
    <p:sldId id="264" r:id="rId12"/>
    <p:sldId id="266" r:id="rId13"/>
    <p:sldId id="268" r:id="rId14"/>
    <p:sldId id="269" r:id="rId15"/>
    <p:sldId id="270" r:id="rId16"/>
    <p:sldId id="271" r:id="rId17"/>
    <p:sldId id="272" r:id="rId18"/>
    <p:sldId id="273" r:id="rId19"/>
    <p:sldId id="283" r:id="rId20"/>
    <p:sldId id="284" r:id="rId21"/>
    <p:sldId id="286" r:id="rId22"/>
    <p:sldId id="285" r:id="rId23"/>
    <p:sldId id="287" r:id="rId24"/>
    <p:sldId id="274" r:id="rId25"/>
    <p:sldId id="275" r:id="rId26"/>
    <p:sldId id="276" r:id="rId27"/>
    <p:sldId id="277" r:id="rId28"/>
    <p:sldId id="278" r:id="rId29"/>
    <p:sldId id="279" r:id="rId30"/>
    <p:sldId id="280" r:id="rId31"/>
    <p:sldId id="281" r:id="rId32"/>
    <p:sldId id="282" r:id="rId33"/>
    <p:sldId id="288" r:id="rId34"/>
    <p:sldId id="289" r:id="rId35"/>
    <p:sldId id="290" r:id="rId36"/>
    <p:sldId id="356" r:id="rId37"/>
    <p:sldId id="358" r:id="rId38"/>
    <p:sldId id="293" r:id="rId39"/>
    <p:sldId id="302" r:id="rId40"/>
    <p:sldId id="294" r:id="rId41"/>
    <p:sldId id="295" r:id="rId42"/>
    <p:sldId id="296" r:id="rId43"/>
    <p:sldId id="297" r:id="rId44"/>
    <p:sldId id="298" r:id="rId45"/>
    <p:sldId id="299" r:id="rId46"/>
    <p:sldId id="300" r:id="rId47"/>
    <p:sldId id="301" r:id="rId48"/>
    <p:sldId id="303" r:id="rId49"/>
    <p:sldId id="304" r:id="rId50"/>
    <p:sldId id="305" r:id="rId51"/>
    <p:sldId id="306" r:id="rId52"/>
    <p:sldId id="307" r:id="rId53"/>
    <p:sldId id="308" r:id="rId54"/>
    <p:sldId id="309" r:id="rId55"/>
    <p:sldId id="310" r:id="rId56"/>
    <p:sldId id="318" r:id="rId57"/>
    <p:sldId id="312" r:id="rId58"/>
    <p:sldId id="313" r:id="rId59"/>
    <p:sldId id="360" r:id="rId60"/>
    <p:sldId id="314" r:id="rId61"/>
    <p:sldId id="315" r:id="rId62"/>
    <p:sldId id="316" r:id="rId63"/>
    <p:sldId id="317" r:id="rId64"/>
    <p:sldId id="320" r:id="rId65"/>
    <p:sldId id="319" r:id="rId66"/>
    <p:sldId id="321" r:id="rId67"/>
    <p:sldId id="322" r:id="rId68"/>
    <p:sldId id="323" r:id="rId69"/>
    <p:sldId id="324" r:id="rId70"/>
    <p:sldId id="327" r:id="rId71"/>
    <p:sldId id="328" r:id="rId72"/>
    <p:sldId id="329" r:id="rId73"/>
    <p:sldId id="330" r:id="rId74"/>
    <p:sldId id="331" r:id="rId75"/>
    <p:sldId id="332" r:id="rId76"/>
    <p:sldId id="335" r:id="rId77"/>
    <p:sldId id="334" r:id="rId78"/>
    <p:sldId id="336" r:id="rId79"/>
    <p:sldId id="368" r:id="rId80"/>
    <p:sldId id="369" r:id="rId81"/>
    <p:sldId id="337" r:id="rId82"/>
    <p:sldId id="338" r:id="rId83"/>
    <p:sldId id="344" r:id="rId84"/>
    <p:sldId id="345" r:id="rId85"/>
    <p:sldId id="346" r:id="rId86"/>
    <p:sldId id="347" r:id="rId87"/>
    <p:sldId id="365" r:id="rId88"/>
    <p:sldId id="349" r:id="rId89"/>
    <p:sldId id="350" r:id="rId90"/>
    <p:sldId id="351" r:id="rId91"/>
    <p:sldId id="352" r:id="rId92"/>
    <p:sldId id="354" r:id="rId93"/>
    <p:sldId id="362" r:id="rId94"/>
    <p:sldId id="355" r:id="rId95"/>
    <p:sldId id="353" r:id="rId96"/>
    <p:sldId id="366" r:id="rId97"/>
    <p:sldId id="363" r:id="rId98"/>
    <p:sldId id="367" r:id="rId9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AC13FF"/>
    <a:srgbClr val="31D5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687" autoAdjust="0"/>
  </p:normalViewPr>
  <p:slideViewPr>
    <p:cSldViewPr snapToGrid="0" snapToObjects="1">
      <p:cViewPr>
        <p:scale>
          <a:sx n="76" d="100"/>
          <a:sy n="76" d="100"/>
        </p:scale>
        <p:origin x="-1872" y="-26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printerSettings" Target="printerSettings/printerSettings1.bin"/><Relationship Id="rId102" Type="http://schemas.openxmlformats.org/officeDocument/2006/relationships/presProps" Target="presProps.xml"/><Relationship Id="rId103" Type="http://schemas.openxmlformats.org/officeDocument/2006/relationships/viewProps" Target="viewProps.xml"/><Relationship Id="rId104" Type="http://schemas.openxmlformats.org/officeDocument/2006/relationships/theme" Target="theme/theme1.xml"/><Relationship Id="rId10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notesMaster" Target="notesMasters/notesMaster1.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tiff>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tiff>
</file>

<file path=ppt/media/image2.tiff>
</file>

<file path=ppt/media/image20.tiff>
</file>

<file path=ppt/media/image21.png>
</file>

<file path=ppt/media/image22.jpg>
</file>

<file path=ppt/media/image3.tiff>
</file>

<file path=ppt/media/image4.jpg>
</file>

<file path=ppt/media/image5.jp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AADFB9B-0A43-8B4A-9286-3ED2915FF2E6}" type="datetimeFigureOut">
              <a:rPr lang="en-US" smtClean="0"/>
              <a:t>2/6/17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243493D-9878-7340-95CC-E10CE715B9F9}" type="slidenum">
              <a:rPr lang="en-US" smtClean="0"/>
              <a:t>‹#›</a:t>
            </a:fld>
            <a:endParaRPr lang="en-US"/>
          </a:p>
        </p:txBody>
      </p:sp>
    </p:spTree>
    <p:extLst>
      <p:ext uri="{BB962C8B-B14F-4D97-AF65-F5344CB8AC3E}">
        <p14:creationId xmlns:p14="http://schemas.microsoft.com/office/powerpoint/2010/main" val="173977932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2846</a:t>
            </a:r>
          </a:p>
        </p:txBody>
      </p:sp>
      <p:sp>
        <p:nvSpPr>
          <p:cNvPr id="4" name="Slide Number Placeholder 3"/>
          <p:cNvSpPr>
            <a:spLocks noGrp="1"/>
          </p:cNvSpPr>
          <p:nvPr>
            <p:ph type="sldNum" sz="quarter" idx="10"/>
          </p:nvPr>
        </p:nvSpPr>
        <p:spPr/>
        <p:txBody>
          <a:bodyPr/>
          <a:lstStyle/>
          <a:p>
            <a:fld id="{94A98229-C2B8-FB4D-BA6F-6C42FDF79E93}" type="slidenum">
              <a:rPr lang="en-US" smtClean="0"/>
              <a:t>1</a:t>
            </a:fld>
            <a:endParaRPr lang="en-US"/>
          </a:p>
        </p:txBody>
      </p:sp>
    </p:spTree>
    <p:extLst>
      <p:ext uri="{BB962C8B-B14F-4D97-AF65-F5344CB8AC3E}">
        <p14:creationId xmlns:p14="http://schemas.microsoft.com/office/powerpoint/2010/main" val="24870228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So we organize the classes into packages. The classes that present services to the rest of the app are public #. The methods that those public classes want to expose to the world are also public. The rest have package access. This access protection ensures for example that some class in the purple package won</a:t>
            </a:r>
            <a:r>
              <a:rPr lang="fr-FR" baseline="0" dirty="0" smtClean="0"/>
              <a:t>’</a:t>
            </a:r>
            <a:r>
              <a:rPr lang="en-US" baseline="0" dirty="0" smtClean="0"/>
              <a:t>t change the variables in a class of the blue package in some manner that breaks the functionality of other blue classes. It also make life a lot easier for classes anywhere that legitimately want to use the methods of purple’s public interface. You don’t need to learn how to juggle all methods of all classes of the package … you just have to learn </a:t>
            </a:r>
            <a:r>
              <a:rPr lang="en-US" i="1" baseline="0" dirty="0" smtClean="0"/>
              <a:t>some</a:t>
            </a:r>
            <a:r>
              <a:rPr lang="en-US" i="0" baseline="0" dirty="0" smtClean="0"/>
              <a:t> methods of </a:t>
            </a:r>
            <a:r>
              <a:rPr lang="en-US" i="1" baseline="0" dirty="0" smtClean="0"/>
              <a:t>some</a:t>
            </a:r>
            <a:r>
              <a:rPr lang="en-US" i="0" baseline="0" dirty="0" smtClean="0"/>
              <a:t> classes.</a:t>
            </a:r>
            <a:endParaRPr lang="en-US" baseline="0" dirty="0" smtClean="0"/>
          </a:p>
        </p:txBody>
      </p:sp>
      <p:sp>
        <p:nvSpPr>
          <p:cNvPr id="4" name="Slide Number Placeholder 3"/>
          <p:cNvSpPr>
            <a:spLocks noGrp="1"/>
          </p:cNvSpPr>
          <p:nvPr>
            <p:ph type="sldNum" sz="quarter" idx="10"/>
          </p:nvPr>
        </p:nvSpPr>
        <p:spPr/>
        <p:txBody>
          <a:bodyPr/>
          <a:lstStyle/>
          <a:p>
            <a:fld id="{7243493D-9878-7340-95CC-E10CE715B9F9}" type="slidenum">
              <a:rPr lang="en-US" smtClean="0"/>
              <a:t>12</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classes are only used by</a:t>
            </a:r>
            <a:r>
              <a:rPr lang="en-US" baseline="0" dirty="0" smtClean="0"/>
              <a:t> a single other class. Locus.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13</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classes are only used by</a:t>
            </a:r>
            <a:r>
              <a:rPr lang="en-US" baseline="0" dirty="0" smtClean="0"/>
              <a:t> a single other class. </a:t>
            </a:r>
            <a:r>
              <a:rPr lang="en-US" baseline="0" smtClean="0"/>
              <a:t>Locus.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14</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you’re sure Locus won</a:t>
            </a:r>
            <a:r>
              <a:rPr lang="fr-FR" dirty="0" smtClean="0"/>
              <a:t>’</a:t>
            </a:r>
            <a:r>
              <a:rPr lang="en-US" dirty="0" smtClean="0"/>
              <a:t>t be used by any other class, you can move it right inside the</a:t>
            </a:r>
            <a:r>
              <a:rPr lang="en-US" baseline="0" dirty="0" smtClean="0"/>
              <a:t> definition of class gene. Now the package is a bit simpler. Before, it </a:t>
            </a:r>
            <a:r>
              <a:rPr lang="en-US" baseline="0" dirty="0" err="1" smtClean="0"/>
              <a:t>wasn</a:t>
            </a:r>
            <a:r>
              <a:rPr lang="fr-FR" baseline="0" dirty="0" smtClean="0"/>
              <a:t>’</a:t>
            </a:r>
            <a:r>
              <a:rPr lang="en-US" baseline="0" dirty="0" smtClean="0"/>
              <a:t>t obvious to people reading the source code that only Gene used Locus. Now it’s obvious. </a:t>
            </a:r>
          </a:p>
          <a:p>
            <a:endParaRPr lang="en-US" baseline="0" dirty="0" smtClean="0"/>
          </a:p>
          <a:p>
            <a:r>
              <a:rPr lang="en-US" baseline="0" dirty="0" smtClean="0"/>
              <a:t>Actually Locus is still usable by outside classes if you do certain tricks, but that’s rare and we won’t cover it in 46B.</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15</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a:t>
            </a:r>
            <a:r>
              <a:rPr lang="en-US" dirty="0" err="1" smtClean="0"/>
              <a:t>args</a:t>
            </a:r>
            <a:r>
              <a:rPr lang="en-US" dirty="0" smtClean="0"/>
              <a:t> thing is too</a:t>
            </a:r>
            <a:r>
              <a:rPr lang="en-US" baseline="0" dirty="0" smtClean="0"/>
              <a:t> complicated to explain. If the compiler ever tell you to mark </a:t>
            </a:r>
            <a:r>
              <a:rPr lang="en-US" baseline="0" dirty="0" err="1" smtClean="0"/>
              <a:t>vars</a:t>
            </a:r>
            <a:r>
              <a:rPr lang="en-US" baseline="0" dirty="0" smtClean="0"/>
              <a:t> as final, just do it.</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16</a:t>
            </a:fld>
            <a:endParaRPr lang="en-US"/>
          </a:p>
        </p:txBody>
      </p:sp>
    </p:spTree>
    <p:extLst>
      <p:ext uri="{BB962C8B-B14F-4D97-AF65-F5344CB8AC3E}">
        <p14:creationId xmlns:p14="http://schemas.microsoft.com/office/powerpoint/2010/main" val="1230038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Gene </a:t>
            </a:r>
            <a:r>
              <a:rPr lang="en-US" dirty="0" err="1" smtClean="0"/>
              <a:t>ctor</a:t>
            </a:r>
            <a:r>
              <a:rPr lang="en-US" dirty="0" smtClean="0"/>
              <a:t>, “this.” in first 2 lines is necessary. Not necessary</a:t>
            </a:r>
            <a:r>
              <a:rPr lang="en-US" baseline="0" dirty="0" smtClean="0"/>
              <a:t> in 3</a:t>
            </a:r>
            <a:r>
              <a:rPr lang="en-US" baseline="30000" dirty="0" smtClean="0"/>
              <a:t>rd</a:t>
            </a:r>
            <a:r>
              <a:rPr lang="en-US" baseline="0" dirty="0" smtClean="0"/>
              <a:t> line but my preferred style.</a:t>
            </a:r>
          </a:p>
          <a:p>
            <a:endParaRPr lang="en-US" baseline="0" dirty="0" smtClean="0"/>
          </a:p>
          <a:p>
            <a:r>
              <a:rPr lang="en-US" baseline="0" dirty="0" smtClean="0"/>
              <a:t>Be confident you know why</a:t>
            </a:r>
          </a:p>
          <a:p>
            <a:endParaRPr lang="en-US" baseline="0" dirty="0" smtClean="0"/>
          </a:p>
          <a:p>
            <a:r>
              <a:rPr lang="en-US" baseline="0" dirty="0" smtClean="0"/>
              <a:t>Clearly inner classes don’t extend their containing classes. Here Locus extends something else.</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17</a:t>
            </a:fld>
            <a:endParaRPr lang="en-US"/>
          </a:p>
        </p:txBody>
      </p:sp>
    </p:spTree>
    <p:extLst>
      <p:ext uri="{BB962C8B-B14F-4D97-AF65-F5344CB8AC3E}">
        <p14:creationId xmlns:p14="http://schemas.microsoft.com/office/powerpoint/2010/main" val="31098982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Any class that models something with mass</a:t>
            </a:r>
            <a:r>
              <a:rPr lang="en-US" baseline="0" dirty="0" smtClean="0"/>
              <a:t> can extend Matter</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19</a:t>
            </a:fld>
            <a:endParaRPr lang="en-US"/>
          </a:p>
        </p:txBody>
      </p:sp>
    </p:spTree>
    <p:extLst>
      <p:ext uri="{BB962C8B-B14F-4D97-AF65-F5344CB8AC3E}">
        <p14:creationId xmlns:p14="http://schemas.microsoft.com/office/powerpoint/2010/main" val="20360947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Polymorphically</a:t>
            </a:r>
            <a:r>
              <a:rPr lang="en-US" baseline="0" dirty="0" smtClean="0"/>
              <a:t> referencing members which really are black holes, ostriches, cumulus clouds, whatever.</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21</a:t>
            </a:fld>
            <a:endParaRPr lang="en-US"/>
          </a:p>
        </p:txBody>
      </p:sp>
    </p:spTree>
    <p:extLst>
      <p:ext uri="{BB962C8B-B14F-4D97-AF65-F5344CB8AC3E}">
        <p14:creationId xmlns:p14="http://schemas.microsoft.com/office/powerpoint/2010/main" val="2985880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I could make a class that does stats on names or sorts objects</a:t>
            </a:r>
            <a:r>
              <a:rPr lang="en-US" baseline="0" dirty="0" smtClean="0"/>
              <a:t> by name or prints a directory.</a:t>
            </a:r>
            <a:endParaRPr lang="en-US" dirty="0" smtClean="0"/>
          </a:p>
          <a:p>
            <a:endParaRPr lang="en-US" dirty="0" smtClean="0"/>
          </a:p>
          <a:p>
            <a:r>
              <a:rPr lang="en-US" dirty="0" smtClean="0"/>
              <a:t>But the superclass should</a:t>
            </a:r>
            <a:r>
              <a:rPr lang="en-US" baseline="0" dirty="0" smtClean="0"/>
              <a:t> model something central to the nature of Star, Bird, or Cloud … maybe </a:t>
            </a:r>
            <a:r>
              <a:rPr lang="en-US" baseline="0" dirty="0" err="1" smtClean="0"/>
              <a:t>CelestialBody</a:t>
            </a:r>
            <a:r>
              <a:rPr lang="en-US" baseline="0" dirty="0" smtClean="0"/>
              <a:t>, Animal, or </a:t>
            </a:r>
            <a:r>
              <a:rPr lang="en-US" baseline="0" dirty="0" err="1" smtClean="0"/>
              <a:t>VaporFormation</a:t>
            </a:r>
            <a:r>
              <a:rPr lang="en-US" baseline="0" dirty="0" smtClean="0"/>
              <a:t>. </a:t>
            </a:r>
          </a:p>
          <a:p>
            <a:endParaRPr lang="en-US" baseline="0" dirty="0" smtClean="0"/>
          </a:p>
          <a:p>
            <a:r>
              <a:rPr lang="en-US" baseline="0" dirty="0" smtClean="0"/>
              <a:t>Providing names and masses are functions that could be required of any class. Basing your inheritance structure on such functions will result in inheritance structure that isn’t very useful.</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22</a:t>
            </a:fld>
            <a:endParaRPr lang="en-US"/>
          </a:p>
        </p:txBody>
      </p:sp>
    </p:spTree>
    <p:extLst>
      <p:ext uri="{BB962C8B-B14F-4D97-AF65-F5344CB8AC3E}">
        <p14:creationId xmlns:p14="http://schemas.microsoft.com/office/powerpoint/2010/main" val="20360947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go over these 1 by 1.</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24</a:t>
            </a:fld>
            <a:endParaRPr lang="en-US"/>
          </a:p>
        </p:txBody>
      </p:sp>
    </p:spTree>
    <p:extLst>
      <p:ext uri="{BB962C8B-B14F-4D97-AF65-F5344CB8AC3E}">
        <p14:creationId xmlns:p14="http://schemas.microsoft.com/office/powerpoint/2010/main" val="2213389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Class Gene uses class Function</a:t>
            </a:r>
          </a:p>
          <a:p>
            <a:r>
              <a:rPr lang="en-US" dirty="0" smtClean="0"/>
              <a:t>Function is e.g.</a:t>
            </a:r>
            <a:r>
              <a:rPr lang="en-US" baseline="0" dirty="0" smtClean="0"/>
              <a:t> apoptosis or blood cell creation</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4</a:t>
            </a:fld>
            <a:endParaRPr lang="en-US"/>
          </a:p>
        </p:txBody>
      </p:sp>
    </p:spTree>
    <p:extLst>
      <p:ext uri="{BB962C8B-B14F-4D97-AF65-F5344CB8AC3E}">
        <p14:creationId xmlns:p14="http://schemas.microsoft.com/office/powerpoint/2010/main" val="15329446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25</a:t>
            </a:fld>
            <a:endParaRPr lang="en-US"/>
          </a:p>
        </p:txBody>
      </p:sp>
    </p:spTree>
    <p:extLst>
      <p:ext uri="{BB962C8B-B14F-4D97-AF65-F5344CB8AC3E}">
        <p14:creationId xmlns:p14="http://schemas.microsoft.com/office/powerpoint/2010/main" val="22133896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26</a:t>
            </a:fld>
            <a:endParaRPr lang="en-US"/>
          </a:p>
        </p:txBody>
      </p:sp>
    </p:spTree>
    <p:extLst>
      <p:ext uri="{BB962C8B-B14F-4D97-AF65-F5344CB8AC3E}">
        <p14:creationId xmlns:p14="http://schemas.microsoft.com/office/powerpoint/2010/main" val="22133896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27</a:t>
            </a:fld>
            <a:endParaRPr lang="en-US"/>
          </a:p>
        </p:txBody>
      </p:sp>
    </p:spTree>
    <p:extLst>
      <p:ext uri="{BB962C8B-B14F-4D97-AF65-F5344CB8AC3E}">
        <p14:creationId xmlns:p14="http://schemas.microsoft.com/office/powerpoint/2010/main" val="22133896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28</a:t>
            </a:fld>
            <a:endParaRPr lang="en-US"/>
          </a:p>
        </p:txBody>
      </p:sp>
    </p:spTree>
    <p:extLst>
      <p:ext uri="{BB962C8B-B14F-4D97-AF65-F5344CB8AC3E}">
        <p14:creationId xmlns:p14="http://schemas.microsoft.com/office/powerpoint/2010/main" val="22133896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29</a:t>
            </a:fld>
            <a:endParaRPr lang="en-US"/>
          </a:p>
        </p:txBody>
      </p:sp>
    </p:spTree>
    <p:extLst>
      <p:ext uri="{BB962C8B-B14F-4D97-AF65-F5344CB8AC3E}">
        <p14:creationId xmlns:p14="http://schemas.microsoft.com/office/powerpoint/2010/main" val="22133896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Semicolon means you’ll find the method body</a:t>
            </a:r>
            <a:r>
              <a:rPr lang="en-US" baseline="0" dirty="0" smtClean="0"/>
              <a:t> somewhere else. Like abstract methods.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30</a:t>
            </a:fld>
            <a:endParaRPr lang="en-US"/>
          </a:p>
        </p:txBody>
      </p:sp>
    </p:spTree>
    <p:extLst>
      <p:ext uri="{BB962C8B-B14F-4D97-AF65-F5344CB8AC3E}">
        <p14:creationId xmlns:p14="http://schemas.microsoft.com/office/powerpoint/2010/main" val="22133896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trick</a:t>
            </a:r>
            <a:r>
              <a:rPr lang="en-US" baseline="0" dirty="0" smtClean="0"/>
              <a:t> exam questions about can interface methods have bodies.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31</a:t>
            </a:fld>
            <a:endParaRPr lang="en-US"/>
          </a:p>
        </p:txBody>
      </p:sp>
    </p:spTree>
    <p:extLst>
      <p:ext uri="{BB962C8B-B14F-4D97-AF65-F5344CB8AC3E}">
        <p14:creationId xmlns:p14="http://schemas.microsoft.com/office/powerpoint/2010/main" val="22133896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trick</a:t>
            </a:r>
            <a:r>
              <a:rPr lang="en-US" baseline="0" dirty="0" smtClean="0"/>
              <a:t> exam questions about can interface methods </a:t>
            </a:r>
            <a:r>
              <a:rPr lang="en-US" baseline="0" smtClean="0"/>
              <a:t>have bodies.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32</a:t>
            </a:fld>
            <a:endParaRPr lang="en-US"/>
          </a:p>
        </p:txBody>
      </p:sp>
    </p:spTree>
    <p:extLst>
      <p:ext uri="{BB962C8B-B14F-4D97-AF65-F5344CB8AC3E}">
        <p14:creationId xmlns:p14="http://schemas.microsoft.com/office/powerpoint/2010/main" val="22133896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Interface methods are implicitly public</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33</a:t>
            </a:fld>
            <a:endParaRPr lang="en-US"/>
          </a:p>
        </p:txBody>
      </p:sp>
    </p:spTree>
    <p:extLst>
      <p:ext uri="{BB962C8B-B14F-4D97-AF65-F5344CB8AC3E}">
        <p14:creationId xmlns:p14="http://schemas.microsoft.com/office/powerpoint/2010/main" val="35963498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Works as is.</a:t>
            </a:r>
          </a:p>
          <a:p>
            <a:endParaRPr lang="en-US" dirty="0" smtClean="0"/>
          </a:p>
          <a:p>
            <a:r>
              <a:rPr lang="en-US" dirty="0" err="1" smtClean="0"/>
              <a:t>Arg</a:t>
            </a:r>
            <a:r>
              <a:rPr lang="en-US" dirty="0" smtClean="0"/>
              <a:t> of</a:t>
            </a:r>
            <a:r>
              <a:rPr lang="en-US" baseline="0" dirty="0" smtClean="0"/>
              <a:t> add() is anything that implements Matter, explicitly or implicitly…</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34</a:t>
            </a:fld>
            <a:endParaRPr lang="en-US"/>
          </a:p>
        </p:txBody>
      </p:sp>
    </p:spTree>
    <p:extLst>
      <p:ext uri="{BB962C8B-B14F-4D97-AF65-F5344CB8AC3E}">
        <p14:creationId xmlns:p14="http://schemas.microsoft.com/office/powerpoint/2010/main" val="34028683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realistically, class Gene uses lots of other classes.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5</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A98229-C2B8-FB4D-BA6F-6C42FDF79E93}" type="slidenum">
              <a:rPr lang="en-US" smtClean="0"/>
              <a:t>36</a:t>
            </a:fld>
            <a:endParaRPr lang="en-US"/>
          </a:p>
        </p:txBody>
      </p:sp>
    </p:spTree>
    <p:extLst>
      <p:ext uri="{BB962C8B-B14F-4D97-AF65-F5344CB8AC3E}">
        <p14:creationId xmlns:p14="http://schemas.microsoft.com/office/powerpoint/2010/main" val="32383244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 about compile time vs. run time.</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38</a:t>
            </a:fld>
            <a:endParaRPr lang="en-US"/>
          </a:p>
        </p:txBody>
      </p:sp>
    </p:spTree>
    <p:extLst>
      <p:ext uri="{BB962C8B-B14F-4D97-AF65-F5344CB8AC3E}">
        <p14:creationId xmlns:p14="http://schemas.microsoft.com/office/powerpoint/2010/main" val="27197485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Formula</a:t>
            </a:r>
            <a:r>
              <a:rPr lang="en-US" baseline="0" dirty="0" smtClean="0"/>
              <a:t> for any episode. Eventually Felix says “Let this be on your head”.</a:t>
            </a:r>
          </a:p>
          <a:p>
            <a:r>
              <a:rPr lang="en-US" baseline="0" dirty="0" smtClean="0"/>
              <a:t>Have you ever looked at compiler source code? It’s </a:t>
            </a:r>
            <a:r>
              <a:rPr lang="en-US" u="sng" baseline="0" dirty="0" smtClean="0"/>
              <a:t>nothing but</a:t>
            </a:r>
            <a:r>
              <a:rPr lang="en-US" u="none" baseline="0" dirty="0" smtClean="0"/>
              <a:t> rules. What’s the equivalent of id? Us!</a:t>
            </a:r>
            <a:endParaRPr lang="en-US" dirty="0"/>
          </a:p>
        </p:txBody>
      </p:sp>
    </p:spTree>
    <p:extLst>
      <p:ext uri="{BB962C8B-B14F-4D97-AF65-F5344CB8AC3E}">
        <p14:creationId xmlns:p14="http://schemas.microsoft.com/office/powerpoint/2010/main" val="31705199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Any</a:t>
            </a:r>
            <a:r>
              <a:rPr lang="en-US" i="0" dirty="0" smtClean="0"/>
              <a:t> value stored in x will be wrong</a:t>
            </a:r>
            <a:endParaRPr lang="en-US" i="1" dirty="0"/>
          </a:p>
        </p:txBody>
      </p:sp>
      <p:sp>
        <p:nvSpPr>
          <p:cNvPr id="4" name="Slide Number Placeholder 3"/>
          <p:cNvSpPr>
            <a:spLocks noGrp="1"/>
          </p:cNvSpPr>
          <p:nvPr>
            <p:ph type="sldNum" sz="quarter" idx="10"/>
          </p:nvPr>
        </p:nvSpPr>
        <p:spPr/>
        <p:txBody>
          <a:bodyPr/>
          <a:lstStyle/>
          <a:p>
            <a:fld id="{7243493D-9878-7340-95CC-E10CE715B9F9}" type="slidenum">
              <a:rPr lang="en-US" smtClean="0"/>
              <a:t>40</a:t>
            </a:fld>
            <a:endParaRPr lang="en-US"/>
          </a:p>
        </p:txBody>
      </p:sp>
    </p:spTree>
    <p:extLst>
      <p:ext uri="{BB962C8B-B14F-4D97-AF65-F5344CB8AC3E}">
        <p14:creationId xmlns:p14="http://schemas.microsoft.com/office/powerpoint/2010/main" val="6697212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“width” is official and confusing. I wish they had given it a better name.</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41</a:t>
            </a:fld>
            <a:endParaRPr lang="en-US"/>
          </a:p>
        </p:txBody>
      </p:sp>
    </p:spTree>
    <p:extLst>
      <p:ext uri="{BB962C8B-B14F-4D97-AF65-F5344CB8AC3E}">
        <p14:creationId xmlns:p14="http://schemas.microsoft.com/office/powerpoint/2010/main" val="11201126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434532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Every</a:t>
            </a:r>
            <a:r>
              <a:rPr lang="en-US" baseline="0" dirty="0" smtClean="0"/>
              <a:t> possible byte value can be represented by a short</a:t>
            </a:r>
            <a:endParaRPr lang="en-US" dirty="0"/>
          </a:p>
        </p:txBody>
      </p:sp>
    </p:spTree>
    <p:extLst>
      <p:ext uri="{BB962C8B-B14F-4D97-AF65-F5344CB8AC3E}">
        <p14:creationId xmlns:p14="http://schemas.microsoft.com/office/powerpoint/2010/main" val="19434532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Lots of short values (most of them!) aren’t</a:t>
            </a:r>
            <a:r>
              <a:rPr lang="en-US" baseline="0" dirty="0" smtClean="0"/>
              <a:t> represented by any byte value.</a:t>
            </a:r>
            <a:endParaRPr lang="en-US" dirty="0"/>
          </a:p>
        </p:txBody>
      </p:sp>
    </p:spTree>
    <p:extLst>
      <p:ext uri="{BB962C8B-B14F-4D97-AF65-F5344CB8AC3E}">
        <p14:creationId xmlns:p14="http://schemas.microsoft.com/office/powerpoint/2010/main" val="194345327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Compiler says, “Very well, Oscar, but if this goes wrong, let it be on your head.”</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45</a:t>
            </a:fld>
            <a:endParaRPr lang="en-US"/>
          </a:p>
        </p:txBody>
      </p:sp>
    </p:spTree>
    <p:extLst>
      <p:ext uri="{BB962C8B-B14F-4D97-AF65-F5344CB8AC3E}">
        <p14:creationId xmlns:p14="http://schemas.microsoft.com/office/powerpoint/2010/main" val="13859366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high-order bits</a:t>
            </a:r>
            <a:r>
              <a:rPr lang="en-US" baseline="0" dirty="0" smtClean="0"/>
              <a:t> are ignored. That’s ok, they were all zeros.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46</a:t>
            </a:fld>
            <a:endParaRPr lang="en-US"/>
          </a:p>
        </p:txBody>
      </p:sp>
    </p:spTree>
    <p:extLst>
      <p:ext uri="{BB962C8B-B14F-4D97-AF65-F5344CB8AC3E}">
        <p14:creationId xmlns:p14="http://schemas.microsoft.com/office/powerpoint/2010/main" val="2565193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Genes have lots of properties. Some are simple numbers or </a:t>
            </a:r>
            <a:r>
              <a:rPr lang="en-US" dirty="0" err="1" smtClean="0"/>
              <a:t>booleans</a:t>
            </a:r>
            <a:r>
              <a:rPr lang="en-US" dirty="0" smtClean="0"/>
              <a:t> (primitives). But most are complicated, and are best represented by classes.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6</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high-order bits</a:t>
            </a:r>
            <a:r>
              <a:rPr lang="en-US" baseline="0" dirty="0" smtClean="0"/>
              <a:t> are ignored =&gt; profoundly changes the value. Compiler is innocent</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47</a:t>
            </a:fld>
            <a:endParaRPr lang="en-US"/>
          </a:p>
        </p:txBody>
      </p:sp>
    </p:spTree>
    <p:extLst>
      <p:ext uri="{BB962C8B-B14F-4D97-AF65-F5344CB8AC3E}">
        <p14:creationId xmlns:p14="http://schemas.microsoft.com/office/powerpoint/2010/main" val="256519361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Any</a:t>
            </a:r>
            <a:r>
              <a:rPr lang="en-US" i="0" baseline="0" dirty="0" smtClean="0"/>
              <a:t> method of Bird is inherited by </a:t>
            </a:r>
            <a:r>
              <a:rPr lang="en-US" i="0" baseline="0" dirty="0" err="1" smtClean="0"/>
              <a:t>donald</a:t>
            </a:r>
            <a:r>
              <a:rPr lang="en-US" i="0" baseline="0" dirty="0" smtClean="0"/>
              <a:t> =&gt; no risk in this assignment</a:t>
            </a:r>
            <a:endParaRPr lang="en-US" i="1" dirty="0"/>
          </a:p>
        </p:txBody>
      </p:sp>
      <p:sp>
        <p:nvSpPr>
          <p:cNvPr id="4" name="Slide Number Placeholder 3"/>
          <p:cNvSpPr>
            <a:spLocks noGrp="1"/>
          </p:cNvSpPr>
          <p:nvPr>
            <p:ph type="sldNum" sz="quarter" idx="10"/>
          </p:nvPr>
        </p:nvSpPr>
        <p:spPr/>
        <p:txBody>
          <a:bodyPr/>
          <a:lstStyle/>
          <a:p>
            <a:fld id="{7243493D-9878-7340-95CC-E10CE715B9F9}" type="slidenum">
              <a:rPr lang="en-US" smtClean="0"/>
              <a:t>49</a:t>
            </a:fld>
            <a:endParaRPr lang="en-US"/>
          </a:p>
        </p:txBody>
      </p:sp>
    </p:spTree>
    <p:extLst>
      <p:ext uri="{BB962C8B-B14F-4D97-AF65-F5344CB8AC3E}">
        <p14:creationId xmlns:p14="http://schemas.microsoft.com/office/powerpoint/2010/main" val="25576620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This</a:t>
            </a:r>
            <a:r>
              <a:rPr lang="en-US" i="0" baseline="0" dirty="0" smtClean="0"/>
              <a:t> assignment is risky … what if b is just a bird? Runtime risk is that you’ll call a method that doesn’t exist =&gt; Exception. We will see exceptions in a few weeks.</a:t>
            </a:r>
            <a:endParaRPr lang="en-US" i="0" dirty="0"/>
          </a:p>
        </p:txBody>
      </p:sp>
      <p:sp>
        <p:nvSpPr>
          <p:cNvPr id="4" name="Slide Number Placeholder 3"/>
          <p:cNvSpPr>
            <a:spLocks noGrp="1"/>
          </p:cNvSpPr>
          <p:nvPr>
            <p:ph type="sldNum" sz="quarter" idx="10"/>
          </p:nvPr>
        </p:nvSpPr>
        <p:spPr/>
        <p:txBody>
          <a:bodyPr/>
          <a:lstStyle/>
          <a:p>
            <a:fld id="{7243493D-9878-7340-95CC-E10CE715B9F9}" type="slidenum">
              <a:rPr lang="en-US" smtClean="0"/>
              <a:t>50</a:t>
            </a:fld>
            <a:endParaRPr lang="en-US"/>
          </a:p>
        </p:txBody>
      </p:sp>
    </p:spTree>
    <p:extLst>
      <p:ext uri="{BB962C8B-B14F-4D97-AF65-F5344CB8AC3E}">
        <p14:creationId xmlns:p14="http://schemas.microsoft.com/office/powerpoint/2010/main" val="255766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Start here Sept 12</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51</a:t>
            </a:fld>
            <a:endParaRPr lang="en-US"/>
          </a:p>
        </p:txBody>
      </p:sp>
    </p:spTree>
    <p:extLst>
      <p:ext uri="{BB962C8B-B14F-4D97-AF65-F5344CB8AC3E}">
        <p14:creationId xmlns:p14="http://schemas.microsoft.com/office/powerpoint/2010/main" val="39800087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Shallow equality: chars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52</a:t>
            </a:fld>
            <a:endParaRPr lang="en-US"/>
          </a:p>
        </p:txBody>
      </p:sp>
    </p:spTree>
    <p:extLst>
      <p:ext uri="{BB962C8B-B14F-4D97-AF65-F5344CB8AC3E}">
        <p14:creationId xmlns:p14="http://schemas.microsoft.com/office/powerpoint/2010/main" val="29680153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&amp; j are 4, j is -4</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53</a:t>
            </a:fld>
            <a:endParaRPr lang="en-US"/>
          </a:p>
        </p:txBody>
      </p:sp>
    </p:spTree>
    <p:extLst>
      <p:ext uri="{BB962C8B-B14F-4D97-AF65-F5344CB8AC3E}">
        <p14:creationId xmlns:p14="http://schemas.microsoft.com/office/powerpoint/2010/main" val="296801530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why she’s named Clara.</a:t>
            </a:r>
          </a:p>
          <a:p>
            <a:r>
              <a:rPr lang="en-US" dirty="0" smtClean="0"/>
              <a:t>Start</a:t>
            </a:r>
            <a:r>
              <a:rPr lang="en-US" baseline="0" dirty="0" smtClean="0"/>
              <a:t> here Feb 17</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54</a:t>
            </a:fld>
            <a:endParaRPr lang="en-US"/>
          </a:p>
        </p:txBody>
      </p:sp>
    </p:spTree>
    <p:extLst>
      <p:ext uri="{BB962C8B-B14F-4D97-AF65-F5344CB8AC3E}">
        <p14:creationId xmlns:p14="http://schemas.microsoft.com/office/powerpoint/2010/main" val="296801530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59</a:t>
            </a:fld>
            <a:endParaRPr lang="en-US"/>
          </a:p>
        </p:txBody>
      </p:sp>
    </p:spTree>
    <p:extLst>
      <p:ext uri="{BB962C8B-B14F-4D97-AF65-F5344CB8AC3E}">
        <p14:creationId xmlns:p14="http://schemas.microsoft.com/office/powerpoint/2010/main" val="296801530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60</a:t>
            </a:fld>
            <a:endParaRPr lang="en-US"/>
          </a:p>
        </p:txBody>
      </p:sp>
    </p:spTree>
    <p:extLst>
      <p:ext uri="{BB962C8B-B14F-4D97-AF65-F5344CB8AC3E}">
        <p14:creationId xmlns:p14="http://schemas.microsoft.com/office/powerpoint/2010/main" val="294431744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see how when we look at collections.</a:t>
            </a:r>
            <a:endParaRPr lang="en-US" dirty="0"/>
          </a:p>
        </p:txBody>
      </p:sp>
    </p:spTree>
    <p:extLst>
      <p:ext uri="{BB962C8B-B14F-4D97-AF65-F5344CB8AC3E}">
        <p14:creationId xmlns:p14="http://schemas.microsoft.com/office/powerpoint/2010/main" val="3834261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of those properties use each other…</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7</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Syntax: Note the parameter</a:t>
            </a:r>
            <a:r>
              <a:rPr lang="en-US" baseline="0" dirty="0" smtClean="0"/>
              <a:t> type inside the angle brackets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69</a:t>
            </a:fld>
            <a:endParaRPr lang="en-US"/>
          </a:p>
        </p:txBody>
      </p:sp>
    </p:spTree>
    <p:extLst>
      <p:ext uri="{BB962C8B-B14F-4D97-AF65-F5344CB8AC3E}">
        <p14:creationId xmlns:p14="http://schemas.microsoft.com/office/powerpoint/2010/main" val="282907169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it is not already present” … in what sense?</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75</a:t>
            </a:fld>
            <a:endParaRPr lang="en-US"/>
          </a:p>
        </p:txBody>
      </p:sp>
    </p:spTree>
    <p:extLst>
      <p:ext uri="{BB962C8B-B14F-4D97-AF65-F5344CB8AC3E}">
        <p14:creationId xmlns:p14="http://schemas.microsoft.com/office/powerpoint/2010/main" val="219786484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t>
            </a:r>
            <a:r>
              <a:rPr lang="en-US" dirty="0" err="1" smtClean="0"/>
              <a:t>hashCode</a:t>
            </a:r>
            <a:r>
              <a:rPr lang="en-US" dirty="0" smtClean="0"/>
              <a:t>() implementation is just one of many possibilities. Note</a:t>
            </a:r>
            <a:r>
              <a:rPr lang="en-US" baseline="0" dirty="0" smtClean="0"/>
              <a:t> that it does obey the contract.</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76</a:t>
            </a:fld>
            <a:endParaRPr lang="en-US"/>
          </a:p>
        </p:txBody>
      </p:sp>
    </p:spTree>
    <p:extLst>
      <p:ext uri="{BB962C8B-B14F-4D97-AF65-F5344CB8AC3E}">
        <p14:creationId xmlns:p14="http://schemas.microsoft.com/office/powerpoint/2010/main" val="115883995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means is proportional to. That’s an approximation, which we will look at more closely later this semester.</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78</a:t>
            </a:fld>
            <a:endParaRPr lang="en-US"/>
          </a:p>
        </p:txBody>
      </p:sp>
    </p:spTree>
    <p:extLst>
      <p:ext uri="{BB962C8B-B14F-4D97-AF65-F5344CB8AC3E}">
        <p14:creationId xmlns:p14="http://schemas.microsoft.com/office/powerpoint/2010/main" val="36229490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see how when we look at collections.</a:t>
            </a:r>
            <a:endParaRPr lang="en-US" dirty="0"/>
          </a:p>
        </p:txBody>
      </p:sp>
    </p:spTree>
    <p:extLst>
      <p:ext uri="{BB962C8B-B14F-4D97-AF65-F5344CB8AC3E}">
        <p14:creationId xmlns:p14="http://schemas.microsoft.com/office/powerpoint/2010/main" val="38342616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Start Here 9/14</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81</a:t>
            </a:fld>
            <a:endParaRPr lang="en-US"/>
          </a:p>
        </p:txBody>
      </p:sp>
    </p:spTree>
    <p:extLst>
      <p:ext uri="{BB962C8B-B14F-4D97-AF65-F5344CB8AC3E}">
        <p14:creationId xmlns:p14="http://schemas.microsoft.com/office/powerpoint/2010/main" val="253895483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Sets today, maps in</a:t>
            </a:r>
            <a:r>
              <a:rPr lang="en-US" baseline="0" dirty="0" smtClean="0"/>
              <a:t> March</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83</a:t>
            </a:fld>
            <a:endParaRPr lang="en-US"/>
          </a:p>
        </p:txBody>
      </p:sp>
    </p:spTree>
    <p:extLst>
      <p:ext uri="{BB962C8B-B14F-4D97-AF65-F5344CB8AC3E}">
        <p14:creationId xmlns:p14="http://schemas.microsoft.com/office/powerpoint/2010/main" val="190616860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isn’t</a:t>
            </a:r>
            <a:r>
              <a:rPr lang="en-US" baseline="0" dirty="0" smtClean="0"/>
              <a:t> required (ever) but here I find it adds readability.</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88</a:t>
            </a:fld>
            <a:endParaRPr lang="en-US"/>
          </a:p>
        </p:txBody>
      </p:sp>
    </p:spTree>
    <p:extLst>
      <p:ext uri="{BB962C8B-B14F-4D97-AF65-F5344CB8AC3E}">
        <p14:creationId xmlns:p14="http://schemas.microsoft.com/office/powerpoint/2010/main" val="403199914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isn’t</a:t>
            </a:r>
            <a:r>
              <a:rPr lang="en-US" baseline="0" dirty="0" smtClean="0"/>
              <a:t> required (ever) but here I find it adds readability.</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89</a:t>
            </a:fld>
            <a:endParaRPr lang="en-US"/>
          </a:p>
        </p:txBody>
      </p:sp>
    </p:spTree>
    <p:extLst>
      <p:ext uri="{BB962C8B-B14F-4D97-AF65-F5344CB8AC3E}">
        <p14:creationId xmlns:p14="http://schemas.microsoft.com/office/powerpoint/2010/main" val="403199914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isn’t</a:t>
            </a:r>
            <a:r>
              <a:rPr lang="en-US" baseline="0" dirty="0" smtClean="0"/>
              <a:t> required (ever) but here I find it adds readability.</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90</a:t>
            </a:fld>
            <a:endParaRPr lang="en-US"/>
          </a:p>
        </p:txBody>
      </p:sp>
    </p:spTree>
    <p:extLst>
      <p:ext uri="{BB962C8B-B14F-4D97-AF65-F5344CB8AC3E}">
        <p14:creationId xmlns:p14="http://schemas.microsoft.com/office/powerpoint/2010/main" val="40319991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this whole tribe of classes …</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8</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isn’t</a:t>
            </a:r>
            <a:r>
              <a:rPr lang="en-US" baseline="0" dirty="0" smtClean="0"/>
              <a:t> required (ever) but here I find it adds readability.</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91</a:t>
            </a:fld>
            <a:endParaRPr lang="en-US"/>
          </a:p>
        </p:txBody>
      </p:sp>
    </p:spTree>
    <p:extLst>
      <p:ext uri="{BB962C8B-B14F-4D97-AF65-F5344CB8AC3E}">
        <p14:creationId xmlns:p14="http://schemas.microsoft.com/office/powerpoint/2010/main" val="403199914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Log(size) performance is considered acceptable, especially if there’s a compensating benefit.</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94</a:t>
            </a:fld>
            <a:endParaRPr lang="en-US"/>
          </a:p>
        </p:txBody>
      </p:sp>
    </p:spTree>
    <p:extLst>
      <p:ext uri="{BB962C8B-B14F-4D97-AF65-F5344CB8AC3E}">
        <p14:creationId xmlns:p14="http://schemas.microsoft.com/office/powerpoint/2010/main" val="245167808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97</a:t>
            </a:fld>
            <a:endParaRPr lang="en-US"/>
          </a:p>
        </p:txBody>
      </p:sp>
    </p:spTree>
    <p:extLst>
      <p:ext uri="{BB962C8B-B14F-4D97-AF65-F5344CB8AC3E}">
        <p14:creationId xmlns:p14="http://schemas.microsoft.com/office/powerpoint/2010/main" val="35090749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r>
              <a:rPr lang="en-US" baseline="0" dirty="0" smtClean="0"/>
              <a:t>exists in an app with other tribes …</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9</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is tribe-to-tribe connection, but not as much as within tribes.</a:t>
            </a:r>
            <a:endParaRPr lang="en-US" dirty="0"/>
          </a:p>
        </p:txBody>
      </p:sp>
      <p:sp>
        <p:nvSpPr>
          <p:cNvPr id="4" name="Slide Number Placeholder 3"/>
          <p:cNvSpPr>
            <a:spLocks noGrp="1"/>
          </p:cNvSpPr>
          <p:nvPr>
            <p:ph type="sldNum" sz="quarter" idx="10"/>
          </p:nvPr>
        </p:nvSpPr>
        <p:spPr/>
        <p:txBody>
          <a:bodyPr/>
          <a:lstStyle/>
          <a:p>
            <a:fld id="{7243493D-9878-7340-95CC-E10CE715B9F9}" type="slidenum">
              <a:rPr lang="en-US" smtClean="0"/>
              <a:t>10</a:t>
            </a:fld>
            <a:endParaRPr lang="en-US"/>
          </a:p>
        </p:txBody>
      </p:sp>
    </p:spTree>
    <p:extLst>
      <p:ext uri="{BB962C8B-B14F-4D97-AF65-F5344CB8AC3E}">
        <p14:creationId xmlns:p14="http://schemas.microsoft.com/office/powerpoint/2010/main" val="25522275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Often just 1 or 2 or a few</a:t>
            </a:r>
            <a:r>
              <a:rPr lang="en-US" baseline="0" dirty="0" smtClean="0"/>
              <a:t> classes in any tribe are used outside of the tribe. Those few are the tribe’s interface to the general public. The rest exist to serve the few.</a:t>
            </a:r>
          </a:p>
        </p:txBody>
      </p:sp>
      <p:sp>
        <p:nvSpPr>
          <p:cNvPr id="4" name="Slide Number Placeholder 3"/>
          <p:cNvSpPr>
            <a:spLocks noGrp="1"/>
          </p:cNvSpPr>
          <p:nvPr>
            <p:ph type="sldNum" sz="quarter" idx="10"/>
          </p:nvPr>
        </p:nvSpPr>
        <p:spPr/>
        <p:txBody>
          <a:bodyPr/>
          <a:lstStyle/>
          <a:p>
            <a:fld id="{7243493D-9878-7340-95CC-E10CE715B9F9}" type="slidenum">
              <a:rPr lang="en-US" smtClean="0"/>
              <a:t>11</a:t>
            </a:fld>
            <a:endParaRPr lang="en-US"/>
          </a:p>
        </p:txBody>
      </p:sp>
    </p:spTree>
    <p:extLst>
      <p:ext uri="{BB962C8B-B14F-4D97-AF65-F5344CB8AC3E}">
        <p14:creationId xmlns:p14="http://schemas.microsoft.com/office/powerpoint/2010/main" val="25522275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62EE01B-897C-0945-AFB3-097D89B582FA}" type="datetimeFigureOut">
              <a:rPr lang="en-US" smtClean="0"/>
              <a:t>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1711060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2EE01B-897C-0945-AFB3-097D89B582FA}" type="datetimeFigureOut">
              <a:rPr lang="en-US" smtClean="0"/>
              <a:t>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2302827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2EE01B-897C-0945-AFB3-097D89B582FA}" type="datetimeFigureOut">
              <a:rPr lang="en-US" smtClean="0"/>
              <a:t>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260339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2EE01B-897C-0945-AFB3-097D89B582FA}" type="datetimeFigureOut">
              <a:rPr lang="en-US" smtClean="0"/>
              <a:t>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2547365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2EE01B-897C-0945-AFB3-097D89B582FA}" type="datetimeFigureOut">
              <a:rPr lang="en-US" smtClean="0"/>
              <a:t>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39006089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2EE01B-897C-0945-AFB3-097D89B582FA}" type="datetimeFigureOut">
              <a:rPr lang="en-US" smtClean="0"/>
              <a:t>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3388686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2EE01B-897C-0945-AFB3-097D89B582FA}" type="datetimeFigureOut">
              <a:rPr lang="en-US" smtClean="0"/>
              <a:t>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2072233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2EE01B-897C-0945-AFB3-097D89B582FA}" type="datetimeFigureOut">
              <a:rPr lang="en-US" smtClean="0"/>
              <a:t>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3536121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2EE01B-897C-0945-AFB3-097D89B582FA}" type="datetimeFigureOut">
              <a:rPr lang="en-US" smtClean="0"/>
              <a:t>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3893559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2EE01B-897C-0945-AFB3-097D89B582FA}" type="datetimeFigureOut">
              <a:rPr lang="en-US" smtClean="0"/>
              <a:t>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771452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2EE01B-897C-0945-AFB3-097D89B582FA}" type="datetimeFigureOut">
              <a:rPr lang="en-US" smtClean="0"/>
              <a:t>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322762-4465-D14F-9F04-17D8F8824043}" type="slidenum">
              <a:rPr lang="en-US" smtClean="0"/>
              <a:t>‹#›</a:t>
            </a:fld>
            <a:endParaRPr lang="en-US"/>
          </a:p>
        </p:txBody>
      </p:sp>
    </p:spTree>
    <p:extLst>
      <p:ext uri="{BB962C8B-B14F-4D97-AF65-F5344CB8AC3E}">
        <p14:creationId xmlns:p14="http://schemas.microsoft.com/office/powerpoint/2010/main" val="50081702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2EE01B-897C-0945-AFB3-097D89B582FA}" type="datetimeFigureOut">
              <a:rPr lang="en-US" smtClean="0"/>
              <a:t>2/6/17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322762-4465-D14F-9F04-17D8F8824043}" type="slidenum">
              <a:rPr lang="en-US" smtClean="0"/>
              <a:t>‹#›</a:t>
            </a:fld>
            <a:endParaRPr lang="en-US"/>
          </a:p>
        </p:txBody>
      </p:sp>
    </p:spTree>
    <p:extLst>
      <p:ext uri="{BB962C8B-B14F-4D97-AF65-F5344CB8AC3E}">
        <p14:creationId xmlns:p14="http://schemas.microsoft.com/office/powerpoint/2010/main" val="15999021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jpg"/><Relationship Id="rId7" Type="http://schemas.openxmlformats.org/officeDocument/2006/relationships/image" Target="../media/image5.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 Id="rId3" Type="http://schemas.openxmlformats.org/officeDocument/2006/relationships/image" Target="../media/image6.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9.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jpg"/><Relationship Id="rId5" Type="http://schemas.openxmlformats.org/officeDocument/2006/relationships/image" Target="../media/image10.jpg"/><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s>
</file>

<file path=ppt/slides/_rels/slide54.xml.rels><?xml version="1.0" encoding="UTF-8" standalone="yes"?>
<Relationships xmlns="http://schemas.openxmlformats.org/package/2006/relationships"><Relationship Id="rId3" Type="http://schemas.openxmlformats.org/officeDocument/2006/relationships/image" Target="../media/image11.jpg"/><Relationship Id="rId4" Type="http://schemas.openxmlformats.org/officeDocument/2006/relationships/image" Target="../media/image12.jpg"/><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 Id="rId3"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14.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70.xml.rels><?xml version="1.0" encoding="UTF-8" standalone="yes"?>
<Relationships xmlns="http://schemas.openxmlformats.org/package/2006/relationships"><Relationship Id="rId3" Type="http://schemas.openxmlformats.org/officeDocument/2006/relationships/image" Target="../media/image17.jpg"/><Relationship Id="rId4" Type="http://schemas.openxmlformats.org/officeDocument/2006/relationships/image" Target="../media/image18.jpg"/><Relationship Id="rId1" Type="http://schemas.openxmlformats.org/officeDocument/2006/relationships/slideLayout" Target="../slideLayouts/slideLayout7.xml"/><Relationship Id="rId2" Type="http://schemas.openxmlformats.org/officeDocument/2006/relationships/image" Target="../media/image16.jp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19.tiff"/><Relationship Id="rId4" Type="http://schemas.openxmlformats.org/officeDocument/2006/relationships/image" Target="../media/image20.tiff"/><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21.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0.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416175"/>
            <a:ext cx="7772400" cy="1470025"/>
          </a:xfrm>
        </p:spPr>
        <p:txBody>
          <a:bodyPr/>
          <a:lstStyle/>
          <a:p>
            <a:r>
              <a:rPr lang="en-US" dirty="0" smtClean="0"/>
              <a:t>CS 46B: Data Structures</a:t>
            </a:r>
            <a:br>
              <a:rPr lang="en-US" dirty="0" smtClean="0"/>
            </a:br>
            <a:r>
              <a:rPr lang="en-US" smtClean="0"/>
              <a:t>Module 3</a:t>
            </a:r>
            <a:endParaRPr lang="en-US" dirty="0"/>
          </a:p>
        </p:txBody>
      </p:sp>
      <p:sp>
        <p:nvSpPr>
          <p:cNvPr id="3" name="Subtitle 2"/>
          <p:cNvSpPr>
            <a:spLocks noGrp="1"/>
          </p:cNvSpPr>
          <p:nvPr>
            <p:ph type="subTitle" idx="1"/>
          </p:nvPr>
        </p:nvSpPr>
        <p:spPr>
          <a:xfrm>
            <a:off x="851234" y="3886200"/>
            <a:ext cx="7701632" cy="1752600"/>
          </a:xfrm>
        </p:spPr>
        <p:txBody>
          <a:bodyPr/>
          <a:lstStyle/>
          <a:p>
            <a:r>
              <a:rPr lang="en-US" dirty="0" smtClean="0"/>
              <a:t>Inner Classes, Interfaces, and Contracts</a:t>
            </a:r>
            <a:endParaRPr lang="en-US" dirty="0"/>
          </a:p>
        </p:txBody>
      </p:sp>
      <p:pic>
        <p:nvPicPr>
          <p:cNvPr id="8" name="Picture 7" descr="Fig4_Quality_vs_Superiority.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529" y="4833871"/>
            <a:ext cx="4318320" cy="1615581"/>
          </a:xfrm>
          <a:prstGeom prst="rect">
            <a:avLst/>
          </a:prstGeom>
          <a:ln>
            <a:solidFill>
              <a:schemeClr val="tx1"/>
            </a:solidFill>
          </a:ln>
        </p:spPr>
      </p:pic>
      <p:pic>
        <p:nvPicPr>
          <p:cNvPr id="9" name="Picture 8" descr="Fig2_Representatives_with_callouts.tiff"/>
          <p:cNvPicPr>
            <a:picLocks noChangeAspect="1"/>
          </p:cNvPicPr>
          <p:nvPr/>
        </p:nvPicPr>
        <p:blipFill>
          <a:blip r:embed="rId4"/>
          <a:stretch>
            <a:fillRect/>
          </a:stretch>
        </p:blipFill>
        <p:spPr>
          <a:xfrm>
            <a:off x="5031747" y="4833871"/>
            <a:ext cx="3924590" cy="1609857"/>
          </a:xfrm>
          <a:prstGeom prst="rect">
            <a:avLst/>
          </a:prstGeom>
          <a:ln w="15875">
            <a:solidFill>
              <a:schemeClr val="tx1"/>
            </a:solidFill>
          </a:ln>
        </p:spPr>
      </p:pic>
      <p:pic>
        <p:nvPicPr>
          <p:cNvPr id="10" name="Picture 9" descr="nase_see_hole.tiff"/>
          <p:cNvPicPr>
            <a:picLocks noChangeAspect="1"/>
          </p:cNvPicPr>
          <p:nvPr/>
        </p:nvPicPr>
        <p:blipFill>
          <a:blip r:embed="rId5"/>
          <a:stretch>
            <a:fillRect/>
          </a:stretch>
        </p:blipFill>
        <p:spPr>
          <a:xfrm>
            <a:off x="237959" y="237961"/>
            <a:ext cx="2553462" cy="1855621"/>
          </a:xfrm>
          <a:prstGeom prst="rect">
            <a:avLst/>
          </a:prstGeom>
        </p:spPr>
      </p:pic>
      <p:pic>
        <p:nvPicPr>
          <p:cNvPr id="11" name="Picture 10" descr="oceanspace.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75194" y="237960"/>
            <a:ext cx="2650651" cy="1855622"/>
          </a:xfrm>
          <a:prstGeom prst="rect">
            <a:avLst/>
          </a:prstGeom>
          <a:ln>
            <a:solidFill>
              <a:srgbClr val="000000"/>
            </a:solidFill>
          </a:ln>
        </p:spPr>
      </p:pic>
      <p:pic>
        <p:nvPicPr>
          <p:cNvPr id="4" name="Picture 3" descr="vampsquid.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43584" y="237961"/>
            <a:ext cx="3252537" cy="1855621"/>
          </a:xfrm>
          <a:prstGeom prst="rect">
            <a:avLst/>
          </a:prstGeom>
          <a:ln>
            <a:solidFill>
              <a:schemeClr val="tx1"/>
            </a:solidFill>
          </a:ln>
        </p:spPr>
      </p:pic>
    </p:spTree>
    <p:extLst>
      <p:ext uri="{BB962C8B-B14F-4D97-AF65-F5344CB8AC3E}">
        <p14:creationId xmlns:p14="http://schemas.microsoft.com/office/powerpoint/2010/main" val="383295939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886642"/>
          </a:xfrm>
        </p:spPr>
        <p:txBody>
          <a:bodyPr/>
          <a:lstStyle/>
          <a:p>
            <a:r>
              <a:rPr lang="en-US" dirty="0" smtClean="0"/>
              <a:t>Why there are packages</a:t>
            </a:r>
            <a:endParaRPr lang="en-US" dirty="0"/>
          </a:p>
        </p:txBody>
      </p:sp>
      <p:grpSp>
        <p:nvGrpSpPr>
          <p:cNvPr id="5" name="Group 4"/>
          <p:cNvGrpSpPr/>
          <p:nvPr/>
        </p:nvGrpSpPr>
        <p:grpSpPr>
          <a:xfrm>
            <a:off x="3714376" y="2908680"/>
            <a:ext cx="1565869" cy="1529621"/>
            <a:chOff x="2022068" y="1690516"/>
            <a:chExt cx="4537322" cy="4069512"/>
          </a:xfrm>
        </p:grpSpPr>
        <p:cxnSp>
          <p:nvCxnSpPr>
            <p:cNvPr id="63" name="Straight Arrow Connector 62"/>
            <p:cNvCxnSpPr/>
            <p:nvPr/>
          </p:nvCxnSpPr>
          <p:spPr>
            <a:xfrm flipH="1">
              <a:off x="2832767" y="3988334"/>
              <a:ext cx="1165808"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4464997" y="3988334"/>
              <a:ext cx="1287424"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2832767" y="2472117"/>
              <a:ext cx="1200537" cy="9684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V="1">
              <a:off x="4290729" y="2727596"/>
              <a:ext cx="0" cy="47913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23" name="Regular Pentagon 22"/>
            <p:cNvSpPr/>
            <p:nvPr/>
          </p:nvSpPr>
          <p:spPr>
            <a:xfrm>
              <a:off x="5665410"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6" name="Regular Pentagon 25"/>
            <p:cNvSpPr/>
            <p:nvPr/>
          </p:nvSpPr>
          <p:spPr>
            <a:xfrm>
              <a:off x="5665410" y="3206733"/>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9" name="Regular Pentagon 28"/>
            <p:cNvSpPr/>
            <p:nvPr/>
          </p:nvSpPr>
          <p:spPr>
            <a:xfrm>
              <a:off x="5665410"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8" name="Regular Pentagon 47"/>
            <p:cNvSpPr/>
            <p:nvPr/>
          </p:nvSpPr>
          <p:spPr>
            <a:xfrm>
              <a:off x="2022068"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6" name="Regular Pentagon 45"/>
            <p:cNvSpPr/>
            <p:nvPr/>
          </p:nvSpPr>
          <p:spPr>
            <a:xfrm>
              <a:off x="2022068" y="3206733"/>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4" name="Regular Pentagon 43"/>
            <p:cNvSpPr/>
            <p:nvPr/>
          </p:nvSpPr>
          <p:spPr>
            <a:xfrm>
              <a:off x="2022068"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8" name="Regular Pentagon 57"/>
            <p:cNvSpPr/>
            <p:nvPr/>
          </p:nvSpPr>
          <p:spPr>
            <a:xfrm>
              <a:off x="3843739"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6" name="Regular Pentagon 55"/>
            <p:cNvSpPr/>
            <p:nvPr/>
          </p:nvSpPr>
          <p:spPr>
            <a:xfrm>
              <a:off x="3843739" y="3206733"/>
              <a:ext cx="893980" cy="1037080"/>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4" name="Regular Pentagon 53"/>
            <p:cNvSpPr/>
            <p:nvPr/>
          </p:nvSpPr>
          <p:spPr>
            <a:xfrm>
              <a:off x="3843739"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61" name="Straight Arrow Connector 60"/>
            <p:cNvCxnSpPr/>
            <p:nvPr/>
          </p:nvCxnSpPr>
          <p:spPr>
            <a:xfrm flipV="1">
              <a:off x="4551883" y="2472117"/>
              <a:ext cx="1200537" cy="9684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2916048" y="4243809"/>
              <a:ext cx="1098427" cy="87526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566983" y="4243809"/>
              <a:ext cx="1098427" cy="87526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a:off x="4290729" y="4243812"/>
              <a:ext cx="0" cy="47913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H="1" flipV="1">
              <a:off x="4729037" y="2243615"/>
              <a:ext cx="979972" cy="2933"/>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23" idx="3"/>
              <a:endCxn id="26" idx="0"/>
            </p:cNvCxnSpPr>
            <p:nvPr/>
          </p:nvCxnSpPr>
          <p:spPr>
            <a:xfrm>
              <a:off x="6112400" y="2727596"/>
              <a:ext cx="0" cy="479137"/>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26" idx="3"/>
              <a:endCxn id="29" idx="0"/>
            </p:cNvCxnSpPr>
            <p:nvPr/>
          </p:nvCxnSpPr>
          <p:spPr>
            <a:xfrm>
              <a:off x="6112400" y="4243812"/>
              <a:ext cx="0" cy="47913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flipV="1">
              <a:off x="2832767" y="2622978"/>
              <a:ext cx="1200537" cy="2328530"/>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2832767" y="5504549"/>
              <a:ext cx="1128977"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27" name="Group 26"/>
          <p:cNvGrpSpPr/>
          <p:nvPr/>
        </p:nvGrpSpPr>
        <p:grpSpPr>
          <a:xfrm>
            <a:off x="932312" y="1297073"/>
            <a:ext cx="1565869" cy="1529621"/>
            <a:chOff x="2022068" y="1690516"/>
            <a:chExt cx="4537322" cy="4069512"/>
          </a:xfrm>
        </p:grpSpPr>
        <p:cxnSp>
          <p:nvCxnSpPr>
            <p:cNvPr id="28" name="Straight Arrow Connector 27"/>
            <p:cNvCxnSpPr/>
            <p:nvPr/>
          </p:nvCxnSpPr>
          <p:spPr>
            <a:xfrm flipH="1">
              <a:off x="2832767" y="3988334"/>
              <a:ext cx="1165808"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a:off x="4464997" y="3988334"/>
              <a:ext cx="1287424"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flipH="1" flipV="1">
              <a:off x="2832767" y="2472117"/>
              <a:ext cx="1200537" cy="96849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40" idx="0"/>
              <a:endCxn id="39" idx="3"/>
            </p:cNvCxnSpPr>
            <p:nvPr/>
          </p:nvCxnSpPr>
          <p:spPr>
            <a:xfrm flipV="1">
              <a:off x="4290729" y="2727596"/>
              <a:ext cx="0" cy="479137"/>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33" name="Regular Pentagon 32"/>
            <p:cNvSpPr/>
            <p:nvPr/>
          </p:nvSpPr>
          <p:spPr>
            <a:xfrm>
              <a:off x="5665410" y="1690516"/>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4" name="Regular Pentagon 33"/>
            <p:cNvSpPr/>
            <p:nvPr/>
          </p:nvSpPr>
          <p:spPr>
            <a:xfrm>
              <a:off x="5665410" y="3206733"/>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5" name="Regular Pentagon 34"/>
            <p:cNvSpPr/>
            <p:nvPr/>
          </p:nvSpPr>
          <p:spPr>
            <a:xfrm>
              <a:off x="5665410" y="4722948"/>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6" name="Regular Pentagon 35"/>
            <p:cNvSpPr/>
            <p:nvPr/>
          </p:nvSpPr>
          <p:spPr>
            <a:xfrm>
              <a:off x="2022068" y="1690516"/>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7" name="Regular Pentagon 36"/>
            <p:cNvSpPr/>
            <p:nvPr/>
          </p:nvSpPr>
          <p:spPr>
            <a:xfrm>
              <a:off x="2022068" y="3206733"/>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8" name="Regular Pentagon 37"/>
            <p:cNvSpPr/>
            <p:nvPr/>
          </p:nvSpPr>
          <p:spPr>
            <a:xfrm>
              <a:off x="2022068" y="4722948"/>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9" name="Regular Pentagon 38"/>
            <p:cNvSpPr/>
            <p:nvPr/>
          </p:nvSpPr>
          <p:spPr>
            <a:xfrm>
              <a:off x="3843739" y="1690516"/>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0" name="Regular Pentagon 39"/>
            <p:cNvSpPr/>
            <p:nvPr/>
          </p:nvSpPr>
          <p:spPr>
            <a:xfrm>
              <a:off x="3843739" y="3206733"/>
              <a:ext cx="893980" cy="1037080"/>
            </a:xfrm>
            <a:prstGeom prst="pentagon">
              <a:avLst/>
            </a:prstGeom>
            <a:solidFill>
              <a:srgbClr val="FFFFFF"/>
            </a:solid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1" name="Regular Pentagon 40"/>
            <p:cNvSpPr/>
            <p:nvPr/>
          </p:nvSpPr>
          <p:spPr>
            <a:xfrm>
              <a:off x="3843739" y="4722948"/>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42" name="Straight Arrow Connector 41"/>
            <p:cNvCxnSpPr/>
            <p:nvPr/>
          </p:nvCxnSpPr>
          <p:spPr>
            <a:xfrm flipV="1">
              <a:off x="4551883" y="2472117"/>
              <a:ext cx="1200537" cy="96849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a:stCxn id="40" idx="2"/>
              <a:endCxn id="38" idx="5"/>
            </p:cNvCxnSpPr>
            <p:nvPr/>
          </p:nvCxnSpPr>
          <p:spPr>
            <a:xfrm flipH="1">
              <a:off x="2916048" y="4243809"/>
              <a:ext cx="1098427" cy="875267"/>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a:stCxn id="40" idx="4"/>
              <a:endCxn id="35" idx="1"/>
            </p:cNvCxnSpPr>
            <p:nvPr/>
          </p:nvCxnSpPr>
          <p:spPr>
            <a:xfrm>
              <a:off x="4566983" y="4243809"/>
              <a:ext cx="1098427" cy="875267"/>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a:stCxn id="40" idx="3"/>
              <a:endCxn id="41" idx="0"/>
            </p:cNvCxnSpPr>
            <p:nvPr/>
          </p:nvCxnSpPr>
          <p:spPr>
            <a:xfrm>
              <a:off x="4290729" y="4243812"/>
              <a:ext cx="0" cy="479136"/>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p:nvPr/>
          </p:nvCxnSpPr>
          <p:spPr>
            <a:xfrm flipH="1" flipV="1">
              <a:off x="4729037" y="2243615"/>
              <a:ext cx="979972" cy="2933"/>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a:stCxn id="33" idx="3"/>
              <a:endCxn id="34" idx="0"/>
            </p:cNvCxnSpPr>
            <p:nvPr/>
          </p:nvCxnSpPr>
          <p:spPr>
            <a:xfrm>
              <a:off x="6112400" y="2727596"/>
              <a:ext cx="0" cy="479137"/>
            </a:xfrm>
            <a:prstGeom prst="straightConnector1">
              <a:avLst/>
            </a:prstGeom>
            <a:ln w="38100" cmpd="sng">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1" name="Straight Arrow Connector 50"/>
            <p:cNvCxnSpPr>
              <a:stCxn id="34" idx="3"/>
              <a:endCxn id="35" idx="0"/>
            </p:cNvCxnSpPr>
            <p:nvPr/>
          </p:nvCxnSpPr>
          <p:spPr>
            <a:xfrm>
              <a:off x="6112400" y="4243812"/>
              <a:ext cx="0" cy="479136"/>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2" name="Straight Arrow Connector 51"/>
            <p:cNvCxnSpPr/>
            <p:nvPr/>
          </p:nvCxnSpPr>
          <p:spPr>
            <a:xfrm flipH="1" flipV="1">
              <a:off x="2832767" y="2622978"/>
              <a:ext cx="1200537" cy="2328530"/>
            </a:xfrm>
            <a:prstGeom prst="straightConnector1">
              <a:avLst/>
            </a:prstGeom>
            <a:ln w="38100" cmpd="sng">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a:off x="2832767" y="5504549"/>
              <a:ext cx="1128977"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6394360" y="1297073"/>
            <a:ext cx="1565869" cy="1529621"/>
            <a:chOff x="2022068" y="1690516"/>
            <a:chExt cx="4537322" cy="4069512"/>
          </a:xfrm>
        </p:grpSpPr>
        <p:cxnSp>
          <p:nvCxnSpPr>
            <p:cNvPr id="57" name="Straight Arrow Connector 56"/>
            <p:cNvCxnSpPr/>
            <p:nvPr/>
          </p:nvCxnSpPr>
          <p:spPr>
            <a:xfrm flipH="1">
              <a:off x="2832767" y="3988334"/>
              <a:ext cx="1165808"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a:off x="4464997" y="3988334"/>
              <a:ext cx="1287424"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H="1" flipV="1">
              <a:off x="2832767" y="2472117"/>
              <a:ext cx="1200537" cy="96849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stCxn id="79" idx="0"/>
              <a:endCxn id="78" idx="3"/>
            </p:cNvCxnSpPr>
            <p:nvPr/>
          </p:nvCxnSpPr>
          <p:spPr>
            <a:xfrm flipV="1">
              <a:off x="4290729" y="2727596"/>
              <a:ext cx="0" cy="479137"/>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71" name="Regular Pentagon 70"/>
            <p:cNvSpPr/>
            <p:nvPr/>
          </p:nvSpPr>
          <p:spPr>
            <a:xfrm>
              <a:off x="5665410" y="1690516"/>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2" name="Regular Pentagon 71"/>
            <p:cNvSpPr/>
            <p:nvPr/>
          </p:nvSpPr>
          <p:spPr>
            <a:xfrm>
              <a:off x="5665410" y="3206733"/>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3" name="Regular Pentagon 72"/>
            <p:cNvSpPr/>
            <p:nvPr/>
          </p:nvSpPr>
          <p:spPr>
            <a:xfrm>
              <a:off x="5665410" y="4722948"/>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5" name="Regular Pentagon 74"/>
            <p:cNvSpPr/>
            <p:nvPr/>
          </p:nvSpPr>
          <p:spPr>
            <a:xfrm>
              <a:off x="2022068" y="1690516"/>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6" name="Regular Pentagon 75"/>
            <p:cNvSpPr/>
            <p:nvPr/>
          </p:nvSpPr>
          <p:spPr>
            <a:xfrm>
              <a:off x="2022068" y="3206733"/>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7" name="Regular Pentagon 76"/>
            <p:cNvSpPr/>
            <p:nvPr/>
          </p:nvSpPr>
          <p:spPr>
            <a:xfrm>
              <a:off x="2022068" y="4722948"/>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8" name="Regular Pentagon 77"/>
            <p:cNvSpPr/>
            <p:nvPr/>
          </p:nvSpPr>
          <p:spPr>
            <a:xfrm>
              <a:off x="3843739" y="1690516"/>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9" name="Regular Pentagon 78"/>
            <p:cNvSpPr/>
            <p:nvPr/>
          </p:nvSpPr>
          <p:spPr>
            <a:xfrm>
              <a:off x="3843739" y="3206733"/>
              <a:ext cx="893980" cy="1037080"/>
            </a:xfrm>
            <a:prstGeom prst="pentagon">
              <a:avLst/>
            </a:prstGeom>
            <a:solidFill>
              <a:srgbClr val="FFFFFF"/>
            </a:solid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80" name="Regular Pentagon 79"/>
            <p:cNvSpPr/>
            <p:nvPr/>
          </p:nvSpPr>
          <p:spPr>
            <a:xfrm>
              <a:off x="3843739" y="4722948"/>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81" name="Straight Arrow Connector 80"/>
            <p:cNvCxnSpPr/>
            <p:nvPr/>
          </p:nvCxnSpPr>
          <p:spPr>
            <a:xfrm flipV="1">
              <a:off x="4551883" y="2472117"/>
              <a:ext cx="1200537" cy="96849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a:stCxn id="79" idx="2"/>
              <a:endCxn id="77" idx="5"/>
            </p:cNvCxnSpPr>
            <p:nvPr/>
          </p:nvCxnSpPr>
          <p:spPr>
            <a:xfrm flipH="1">
              <a:off x="2916048" y="4243809"/>
              <a:ext cx="1098427" cy="875267"/>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a:stCxn id="79" idx="4"/>
              <a:endCxn id="73" idx="1"/>
            </p:cNvCxnSpPr>
            <p:nvPr/>
          </p:nvCxnSpPr>
          <p:spPr>
            <a:xfrm>
              <a:off x="4566983" y="4243809"/>
              <a:ext cx="1098427" cy="875267"/>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79" idx="3"/>
              <a:endCxn id="80" idx="0"/>
            </p:cNvCxnSpPr>
            <p:nvPr/>
          </p:nvCxnSpPr>
          <p:spPr>
            <a:xfrm>
              <a:off x="4290729" y="4243812"/>
              <a:ext cx="0" cy="479136"/>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4729037" y="2243615"/>
              <a:ext cx="979972" cy="2933"/>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a:stCxn id="71" idx="3"/>
              <a:endCxn id="72" idx="0"/>
            </p:cNvCxnSpPr>
            <p:nvPr/>
          </p:nvCxnSpPr>
          <p:spPr>
            <a:xfrm>
              <a:off x="6112400" y="2727596"/>
              <a:ext cx="0" cy="479137"/>
            </a:xfrm>
            <a:prstGeom prst="straightConnector1">
              <a:avLst/>
            </a:prstGeom>
            <a:ln w="38100" cmpd="sng">
              <a:solidFill>
                <a:srgbClr val="31D525"/>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a:stCxn id="72" idx="3"/>
              <a:endCxn id="73" idx="0"/>
            </p:cNvCxnSpPr>
            <p:nvPr/>
          </p:nvCxnSpPr>
          <p:spPr>
            <a:xfrm>
              <a:off x="6112400" y="4243812"/>
              <a:ext cx="0" cy="479136"/>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flipH="1" flipV="1">
              <a:off x="2832767" y="2622978"/>
              <a:ext cx="1200537" cy="2328530"/>
            </a:xfrm>
            <a:prstGeom prst="straightConnector1">
              <a:avLst/>
            </a:prstGeom>
            <a:ln w="38100" cmpd="sng">
              <a:solidFill>
                <a:srgbClr val="31D525"/>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p:nvPr/>
          </p:nvCxnSpPr>
          <p:spPr>
            <a:xfrm>
              <a:off x="2832767" y="5504549"/>
              <a:ext cx="1128977"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90" name="Group 89"/>
          <p:cNvGrpSpPr/>
          <p:nvPr/>
        </p:nvGrpSpPr>
        <p:grpSpPr>
          <a:xfrm>
            <a:off x="6401667" y="4922757"/>
            <a:ext cx="1565869" cy="1529621"/>
            <a:chOff x="2022068" y="1690516"/>
            <a:chExt cx="4537322" cy="4069512"/>
          </a:xfrm>
        </p:grpSpPr>
        <p:cxnSp>
          <p:nvCxnSpPr>
            <p:cNvPr id="91" name="Straight Arrow Connector 90"/>
            <p:cNvCxnSpPr/>
            <p:nvPr/>
          </p:nvCxnSpPr>
          <p:spPr>
            <a:xfrm flipH="1">
              <a:off x="2832767" y="3988334"/>
              <a:ext cx="1165808"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2" name="Straight Arrow Connector 91"/>
            <p:cNvCxnSpPr/>
            <p:nvPr/>
          </p:nvCxnSpPr>
          <p:spPr>
            <a:xfrm>
              <a:off x="4464997" y="3988334"/>
              <a:ext cx="1287424"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p:nvPr/>
          </p:nvCxnSpPr>
          <p:spPr>
            <a:xfrm flipH="1" flipV="1">
              <a:off x="2832767" y="2472117"/>
              <a:ext cx="1200537" cy="96849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4" name="Straight Arrow Connector 93"/>
            <p:cNvCxnSpPr>
              <a:stCxn id="102" idx="0"/>
              <a:endCxn id="101" idx="3"/>
            </p:cNvCxnSpPr>
            <p:nvPr/>
          </p:nvCxnSpPr>
          <p:spPr>
            <a:xfrm flipV="1">
              <a:off x="4290729" y="2727596"/>
              <a:ext cx="0" cy="479137"/>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95" name="Regular Pentagon 94"/>
            <p:cNvSpPr/>
            <p:nvPr/>
          </p:nvSpPr>
          <p:spPr>
            <a:xfrm>
              <a:off x="5665410" y="1690516"/>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6" name="Regular Pentagon 95"/>
            <p:cNvSpPr/>
            <p:nvPr/>
          </p:nvSpPr>
          <p:spPr>
            <a:xfrm>
              <a:off x="5665410" y="3206733"/>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7" name="Regular Pentagon 96"/>
            <p:cNvSpPr/>
            <p:nvPr/>
          </p:nvSpPr>
          <p:spPr>
            <a:xfrm>
              <a:off x="5665410" y="4722948"/>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8" name="Regular Pentagon 97"/>
            <p:cNvSpPr/>
            <p:nvPr/>
          </p:nvSpPr>
          <p:spPr>
            <a:xfrm>
              <a:off x="2022068" y="1690516"/>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9" name="Regular Pentagon 98"/>
            <p:cNvSpPr/>
            <p:nvPr/>
          </p:nvSpPr>
          <p:spPr>
            <a:xfrm>
              <a:off x="2022068" y="3206733"/>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0" name="Regular Pentagon 99"/>
            <p:cNvSpPr/>
            <p:nvPr/>
          </p:nvSpPr>
          <p:spPr>
            <a:xfrm>
              <a:off x="2022068" y="4722948"/>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1" name="Regular Pentagon 100"/>
            <p:cNvSpPr/>
            <p:nvPr/>
          </p:nvSpPr>
          <p:spPr>
            <a:xfrm>
              <a:off x="3843739" y="1690516"/>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2" name="Regular Pentagon 101"/>
            <p:cNvSpPr/>
            <p:nvPr/>
          </p:nvSpPr>
          <p:spPr>
            <a:xfrm>
              <a:off x="3843739" y="3206733"/>
              <a:ext cx="893980" cy="1037080"/>
            </a:xfrm>
            <a:prstGeom prst="pentagon">
              <a:avLst/>
            </a:prstGeom>
            <a:solidFill>
              <a:srgbClr val="FFFFFF"/>
            </a:solid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3" name="Regular Pentagon 102"/>
            <p:cNvSpPr/>
            <p:nvPr/>
          </p:nvSpPr>
          <p:spPr>
            <a:xfrm>
              <a:off x="3843739" y="4722948"/>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104" name="Straight Arrow Connector 103"/>
            <p:cNvCxnSpPr/>
            <p:nvPr/>
          </p:nvCxnSpPr>
          <p:spPr>
            <a:xfrm flipV="1">
              <a:off x="4551883" y="2472117"/>
              <a:ext cx="1200537" cy="96849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p:cNvCxnSpPr>
              <a:stCxn id="102" idx="2"/>
              <a:endCxn id="100" idx="5"/>
            </p:cNvCxnSpPr>
            <p:nvPr/>
          </p:nvCxnSpPr>
          <p:spPr>
            <a:xfrm flipH="1">
              <a:off x="2916048" y="4243809"/>
              <a:ext cx="1098427" cy="875267"/>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6" name="Straight Arrow Connector 105"/>
            <p:cNvCxnSpPr>
              <a:stCxn id="102" idx="4"/>
              <a:endCxn id="97" idx="1"/>
            </p:cNvCxnSpPr>
            <p:nvPr/>
          </p:nvCxnSpPr>
          <p:spPr>
            <a:xfrm>
              <a:off x="4566983" y="4243809"/>
              <a:ext cx="1098427" cy="875267"/>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a:stCxn id="102" idx="3"/>
              <a:endCxn id="103" idx="0"/>
            </p:cNvCxnSpPr>
            <p:nvPr/>
          </p:nvCxnSpPr>
          <p:spPr>
            <a:xfrm>
              <a:off x="4290729" y="4243812"/>
              <a:ext cx="0" cy="479136"/>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8" name="Straight Arrow Connector 107"/>
            <p:cNvCxnSpPr/>
            <p:nvPr/>
          </p:nvCxnSpPr>
          <p:spPr>
            <a:xfrm flipH="1" flipV="1">
              <a:off x="4729037" y="2243615"/>
              <a:ext cx="979972" cy="2933"/>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a:stCxn id="95" idx="3"/>
              <a:endCxn id="96" idx="0"/>
            </p:cNvCxnSpPr>
            <p:nvPr/>
          </p:nvCxnSpPr>
          <p:spPr>
            <a:xfrm>
              <a:off x="6112400" y="2727596"/>
              <a:ext cx="0" cy="479137"/>
            </a:xfrm>
            <a:prstGeom prst="straightConnector1">
              <a:avLst/>
            </a:prstGeom>
            <a:ln w="38100" cmpd="sng">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p:cNvCxnSpPr>
              <a:stCxn id="96" idx="3"/>
              <a:endCxn id="97" idx="0"/>
            </p:cNvCxnSpPr>
            <p:nvPr/>
          </p:nvCxnSpPr>
          <p:spPr>
            <a:xfrm>
              <a:off x="6112400" y="4243812"/>
              <a:ext cx="0" cy="479136"/>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1" name="Straight Arrow Connector 110"/>
            <p:cNvCxnSpPr/>
            <p:nvPr/>
          </p:nvCxnSpPr>
          <p:spPr>
            <a:xfrm flipH="1" flipV="1">
              <a:off x="2832767" y="2622978"/>
              <a:ext cx="1200537" cy="2328530"/>
            </a:xfrm>
            <a:prstGeom prst="straightConnector1">
              <a:avLst/>
            </a:prstGeom>
            <a:ln w="38100" cmpd="sng">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2" name="Straight Arrow Connector 111"/>
            <p:cNvCxnSpPr/>
            <p:nvPr/>
          </p:nvCxnSpPr>
          <p:spPr>
            <a:xfrm>
              <a:off x="2832767" y="5504549"/>
              <a:ext cx="1128977"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113" name="Group 112"/>
          <p:cNvGrpSpPr/>
          <p:nvPr/>
        </p:nvGrpSpPr>
        <p:grpSpPr>
          <a:xfrm>
            <a:off x="932312" y="4922757"/>
            <a:ext cx="1565869" cy="1529621"/>
            <a:chOff x="2022068" y="1690516"/>
            <a:chExt cx="4537322" cy="4069512"/>
          </a:xfrm>
        </p:grpSpPr>
        <p:cxnSp>
          <p:nvCxnSpPr>
            <p:cNvPr id="114" name="Straight Arrow Connector 113"/>
            <p:cNvCxnSpPr/>
            <p:nvPr/>
          </p:nvCxnSpPr>
          <p:spPr>
            <a:xfrm flipH="1">
              <a:off x="2832767" y="3988334"/>
              <a:ext cx="1165808"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5" name="Straight Arrow Connector 114"/>
            <p:cNvCxnSpPr/>
            <p:nvPr/>
          </p:nvCxnSpPr>
          <p:spPr>
            <a:xfrm>
              <a:off x="4464997" y="3988334"/>
              <a:ext cx="1287424"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6" name="Straight Arrow Connector 115"/>
            <p:cNvCxnSpPr/>
            <p:nvPr/>
          </p:nvCxnSpPr>
          <p:spPr>
            <a:xfrm flipH="1" flipV="1">
              <a:off x="2832767" y="2472117"/>
              <a:ext cx="1200537" cy="96849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7" name="Straight Arrow Connector 116"/>
            <p:cNvCxnSpPr>
              <a:stCxn id="125" idx="0"/>
              <a:endCxn id="124" idx="3"/>
            </p:cNvCxnSpPr>
            <p:nvPr/>
          </p:nvCxnSpPr>
          <p:spPr>
            <a:xfrm flipV="1">
              <a:off x="4290729" y="2727596"/>
              <a:ext cx="0" cy="479137"/>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118" name="Regular Pentagon 117"/>
            <p:cNvSpPr/>
            <p:nvPr/>
          </p:nvSpPr>
          <p:spPr>
            <a:xfrm>
              <a:off x="5665410" y="1690516"/>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19" name="Regular Pentagon 118"/>
            <p:cNvSpPr/>
            <p:nvPr/>
          </p:nvSpPr>
          <p:spPr>
            <a:xfrm>
              <a:off x="5665410" y="3206733"/>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0" name="Regular Pentagon 119"/>
            <p:cNvSpPr/>
            <p:nvPr/>
          </p:nvSpPr>
          <p:spPr>
            <a:xfrm>
              <a:off x="5665410" y="4722948"/>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1" name="Regular Pentagon 120"/>
            <p:cNvSpPr/>
            <p:nvPr/>
          </p:nvSpPr>
          <p:spPr>
            <a:xfrm>
              <a:off x="2022068" y="1690516"/>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2" name="Regular Pentagon 121"/>
            <p:cNvSpPr/>
            <p:nvPr/>
          </p:nvSpPr>
          <p:spPr>
            <a:xfrm>
              <a:off x="2022068" y="3206733"/>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3" name="Regular Pentagon 122"/>
            <p:cNvSpPr/>
            <p:nvPr/>
          </p:nvSpPr>
          <p:spPr>
            <a:xfrm>
              <a:off x="2022068" y="4722948"/>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4" name="Regular Pentagon 123"/>
            <p:cNvSpPr/>
            <p:nvPr/>
          </p:nvSpPr>
          <p:spPr>
            <a:xfrm>
              <a:off x="3843739" y="1690516"/>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5" name="Regular Pentagon 124"/>
            <p:cNvSpPr/>
            <p:nvPr/>
          </p:nvSpPr>
          <p:spPr>
            <a:xfrm>
              <a:off x="3843739" y="3206733"/>
              <a:ext cx="893980" cy="1037080"/>
            </a:xfrm>
            <a:prstGeom prst="pentagon">
              <a:avLst/>
            </a:prstGeom>
            <a:solidFill>
              <a:srgbClr val="FFFFFF"/>
            </a:solid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6" name="Regular Pentagon 125"/>
            <p:cNvSpPr/>
            <p:nvPr/>
          </p:nvSpPr>
          <p:spPr>
            <a:xfrm>
              <a:off x="3843739" y="4722948"/>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127" name="Straight Arrow Connector 126"/>
            <p:cNvCxnSpPr/>
            <p:nvPr/>
          </p:nvCxnSpPr>
          <p:spPr>
            <a:xfrm flipV="1">
              <a:off x="4551883" y="2472117"/>
              <a:ext cx="1200537" cy="96849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28" name="Straight Arrow Connector 127"/>
            <p:cNvCxnSpPr>
              <a:stCxn id="125" idx="2"/>
              <a:endCxn id="123" idx="5"/>
            </p:cNvCxnSpPr>
            <p:nvPr/>
          </p:nvCxnSpPr>
          <p:spPr>
            <a:xfrm flipH="1">
              <a:off x="2916048" y="4243809"/>
              <a:ext cx="1098427" cy="875267"/>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29" name="Straight Arrow Connector 128"/>
            <p:cNvCxnSpPr>
              <a:stCxn id="125" idx="4"/>
              <a:endCxn id="120" idx="1"/>
            </p:cNvCxnSpPr>
            <p:nvPr/>
          </p:nvCxnSpPr>
          <p:spPr>
            <a:xfrm>
              <a:off x="4566983" y="4243809"/>
              <a:ext cx="1098427" cy="875267"/>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0" name="Straight Arrow Connector 129"/>
            <p:cNvCxnSpPr>
              <a:stCxn id="125" idx="3"/>
              <a:endCxn id="126" idx="0"/>
            </p:cNvCxnSpPr>
            <p:nvPr/>
          </p:nvCxnSpPr>
          <p:spPr>
            <a:xfrm>
              <a:off x="4290729" y="4243812"/>
              <a:ext cx="0" cy="479136"/>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1" name="Straight Arrow Connector 130"/>
            <p:cNvCxnSpPr/>
            <p:nvPr/>
          </p:nvCxnSpPr>
          <p:spPr>
            <a:xfrm flipH="1" flipV="1">
              <a:off x="4729037" y="2243615"/>
              <a:ext cx="979972" cy="2933"/>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2" name="Straight Arrow Connector 131"/>
            <p:cNvCxnSpPr>
              <a:stCxn id="118" idx="3"/>
              <a:endCxn id="119" idx="0"/>
            </p:cNvCxnSpPr>
            <p:nvPr/>
          </p:nvCxnSpPr>
          <p:spPr>
            <a:xfrm>
              <a:off x="6112400" y="2727596"/>
              <a:ext cx="0" cy="479137"/>
            </a:xfrm>
            <a:prstGeom prst="straightConnector1">
              <a:avLst/>
            </a:prstGeom>
            <a:ln w="38100" cmpd="sng">
              <a:solidFill>
                <a:srgbClr val="FF66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3" name="Straight Arrow Connector 132"/>
            <p:cNvCxnSpPr>
              <a:stCxn id="119" idx="3"/>
              <a:endCxn id="120" idx="0"/>
            </p:cNvCxnSpPr>
            <p:nvPr/>
          </p:nvCxnSpPr>
          <p:spPr>
            <a:xfrm>
              <a:off x="6112400" y="4243812"/>
              <a:ext cx="0" cy="479136"/>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4" name="Straight Arrow Connector 133"/>
            <p:cNvCxnSpPr/>
            <p:nvPr/>
          </p:nvCxnSpPr>
          <p:spPr>
            <a:xfrm flipH="1" flipV="1">
              <a:off x="2832767" y="2622978"/>
              <a:ext cx="1200537" cy="2328530"/>
            </a:xfrm>
            <a:prstGeom prst="straightConnector1">
              <a:avLst/>
            </a:prstGeom>
            <a:ln w="38100" cmpd="sng">
              <a:solidFill>
                <a:srgbClr val="FF66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5" name="Straight Arrow Connector 134"/>
            <p:cNvCxnSpPr/>
            <p:nvPr/>
          </p:nvCxnSpPr>
          <p:spPr>
            <a:xfrm>
              <a:off x="2832767" y="5504549"/>
              <a:ext cx="1128977"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grpSp>
      <p:cxnSp>
        <p:nvCxnSpPr>
          <p:cNvPr id="3" name="Straight Arrow Connector 2"/>
          <p:cNvCxnSpPr/>
          <p:nvPr/>
        </p:nvCxnSpPr>
        <p:spPr>
          <a:xfrm>
            <a:off x="2343921" y="1506070"/>
            <a:ext cx="1539929" cy="1611607"/>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p:nvPr/>
        </p:nvCxnSpPr>
        <p:spPr>
          <a:xfrm>
            <a:off x="1715247" y="2015873"/>
            <a:ext cx="2168603" cy="1101804"/>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7" name="Straight Arrow Connector 136"/>
          <p:cNvCxnSpPr/>
          <p:nvPr/>
        </p:nvCxnSpPr>
        <p:spPr>
          <a:xfrm flipH="1">
            <a:off x="3883850" y="2015873"/>
            <a:ext cx="2650881" cy="1004729"/>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8" name="Straight Arrow Connector 137"/>
          <p:cNvCxnSpPr/>
          <p:nvPr/>
        </p:nvCxnSpPr>
        <p:spPr>
          <a:xfrm flipH="1">
            <a:off x="6534731" y="2730666"/>
            <a:ext cx="1278545" cy="2401088"/>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9" name="Straight Arrow Connector 138"/>
          <p:cNvCxnSpPr/>
          <p:nvPr/>
        </p:nvCxnSpPr>
        <p:spPr>
          <a:xfrm flipV="1">
            <a:off x="2343921" y="5216540"/>
            <a:ext cx="4190810" cy="1139811"/>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0" name="Straight Arrow Connector 139"/>
          <p:cNvCxnSpPr/>
          <p:nvPr/>
        </p:nvCxnSpPr>
        <p:spPr>
          <a:xfrm flipV="1">
            <a:off x="2343921" y="3117677"/>
            <a:ext cx="1539929" cy="3238674"/>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1" name="Straight Arrow Connector 140"/>
          <p:cNvCxnSpPr/>
          <p:nvPr/>
        </p:nvCxnSpPr>
        <p:spPr>
          <a:xfrm flipH="1">
            <a:off x="5125986" y="2730666"/>
            <a:ext cx="1408745" cy="1466719"/>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3" name="Straight Arrow Connector 142"/>
          <p:cNvCxnSpPr/>
          <p:nvPr/>
        </p:nvCxnSpPr>
        <p:spPr>
          <a:xfrm flipV="1">
            <a:off x="2343921" y="4197385"/>
            <a:ext cx="2782065" cy="934369"/>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3834433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886642"/>
          </a:xfrm>
        </p:spPr>
        <p:txBody>
          <a:bodyPr/>
          <a:lstStyle/>
          <a:p>
            <a:r>
              <a:rPr lang="en-US" dirty="0" smtClean="0"/>
              <a:t>Why there are packages</a:t>
            </a:r>
            <a:endParaRPr lang="en-US" dirty="0"/>
          </a:p>
        </p:txBody>
      </p:sp>
      <p:grpSp>
        <p:nvGrpSpPr>
          <p:cNvPr id="5" name="Group 4"/>
          <p:cNvGrpSpPr/>
          <p:nvPr/>
        </p:nvGrpSpPr>
        <p:grpSpPr>
          <a:xfrm>
            <a:off x="3714376" y="2908680"/>
            <a:ext cx="1565869" cy="1529621"/>
            <a:chOff x="2022068" y="1690516"/>
            <a:chExt cx="4537322" cy="4069512"/>
          </a:xfrm>
        </p:grpSpPr>
        <p:cxnSp>
          <p:nvCxnSpPr>
            <p:cNvPr id="63" name="Straight Arrow Connector 62"/>
            <p:cNvCxnSpPr/>
            <p:nvPr/>
          </p:nvCxnSpPr>
          <p:spPr>
            <a:xfrm flipH="1">
              <a:off x="2832767" y="3988334"/>
              <a:ext cx="1165808"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4464997" y="3988334"/>
              <a:ext cx="1287424"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2832767" y="2472117"/>
              <a:ext cx="1200537" cy="9684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V="1">
              <a:off x="4290729" y="2727596"/>
              <a:ext cx="0" cy="47913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23" name="Regular Pentagon 22"/>
            <p:cNvSpPr/>
            <p:nvPr/>
          </p:nvSpPr>
          <p:spPr>
            <a:xfrm>
              <a:off x="5665410"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6" name="Regular Pentagon 25"/>
            <p:cNvSpPr/>
            <p:nvPr/>
          </p:nvSpPr>
          <p:spPr>
            <a:xfrm>
              <a:off x="5665410" y="3206733"/>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9" name="Regular Pentagon 28"/>
            <p:cNvSpPr/>
            <p:nvPr/>
          </p:nvSpPr>
          <p:spPr>
            <a:xfrm>
              <a:off x="5665410" y="4722948"/>
              <a:ext cx="893980" cy="1037080"/>
            </a:xfrm>
            <a:prstGeom prst="pentagon">
              <a:avLst/>
            </a:prstGeom>
            <a:solidFill>
              <a:srgbClr val="FFFF00"/>
            </a:solidFill>
            <a:ln w="7620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8" name="Regular Pentagon 47"/>
            <p:cNvSpPr/>
            <p:nvPr/>
          </p:nvSpPr>
          <p:spPr>
            <a:xfrm>
              <a:off x="2022068" y="1690516"/>
              <a:ext cx="893980" cy="1037080"/>
            </a:xfrm>
            <a:prstGeom prst="pentagon">
              <a:avLst/>
            </a:prstGeom>
            <a:solidFill>
              <a:srgbClr val="FFFF00"/>
            </a:solidFill>
            <a:ln w="7620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6" name="Regular Pentagon 45"/>
            <p:cNvSpPr/>
            <p:nvPr/>
          </p:nvSpPr>
          <p:spPr>
            <a:xfrm>
              <a:off x="2022068" y="3206733"/>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4" name="Regular Pentagon 43"/>
            <p:cNvSpPr/>
            <p:nvPr/>
          </p:nvSpPr>
          <p:spPr>
            <a:xfrm>
              <a:off x="2022068"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8" name="Regular Pentagon 57"/>
            <p:cNvSpPr/>
            <p:nvPr/>
          </p:nvSpPr>
          <p:spPr>
            <a:xfrm>
              <a:off x="3843739"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6" name="Regular Pentagon 55"/>
            <p:cNvSpPr/>
            <p:nvPr/>
          </p:nvSpPr>
          <p:spPr>
            <a:xfrm>
              <a:off x="3843739" y="3206733"/>
              <a:ext cx="893980" cy="1037080"/>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4" name="Regular Pentagon 53"/>
            <p:cNvSpPr/>
            <p:nvPr/>
          </p:nvSpPr>
          <p:spPr>
            <a:xfrm>
              <a:off x="3843739"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61" name="Straight Arrow Connector 60"/>
            <p:cNvCxnSpPr/>
            <p:nvPr/>
          </p:nvCxnSpPr>
          <p:spPr>
            <a:xfrm flipV="1">
              <a:off x="4551883" y="2472117"/>
              <a:ext cx="1200537" cy="9684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2916048" y="4243809"/>
              <a:ext cx="1098427" cy="87526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566983" y="4243809"/>
              <a:ext cx="1098427" cy="87526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a:off x="4290729" y="4243812"/>
              <a:ext cx="0" cy="47913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H="1" flipV="1">
              <a:off x="4729037" y="2243615"/>
              <a:ext cx="979972" cy="2933"/>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23" idx="3"/>
              <a:endCxn id="26" idx="0"/>
            </p:cNvCxnSpPr>
            <p:nvPr/>
          </p:nvCxnSpPr>
          <p:spPr>
            <a:xfrm>
              <a:off x="6112400" y="2727596"/>
              <a:ext cx="0" cy="479137"/>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26" idx="3"/>
              <a:endCxn id="29" idx="0"/>
            </p:cNvCxnSpPr>
            <p:nvPr/>
          </p:nvCxnSpPr>
          <p:spPr>
            <a:xfrm>
              <a:off x="6112400" y="4243812"/>
              <a:ext cx="0" cy="47913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flipV="1">
              <a:off x="2832767" y="2622978"/>
              <a:ext cx="1200537" cy="2328530"/>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2832767" y="5504549"/>
              <a:ext cx="1128977"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27" name="Group 26"/>
          <p:cNvGrpSpPr/>
          <p:nvPr/>
        </p:nvGrpSpPr>
        <p:grpSpPr>
          <a:xfrm>
            <a:off x="932312" y="1297073"/>
            <a:ext cx="1565869" cy="1529621"/>
            <a:chOff x="2022068" y="1690516"/>
            <a:chExt cx="4537322" cy="4069512"/>
          </a:xfrm>
        </p:grpSpPr>
        <p:cxnSp>
          <p:nvCxnSpPr>
            <p:cNvPr id="28" name="Straight Arrow Connector 27"/>
            <p:cNvCxnSpPr/>
            <p:nvPr/>
          </p:nvCxnSpPr>
          <p:spPr>
            <a:xfrm flipH="1">
              <a:off x="2832767" y="3988334"/>
              <a:ext cx="1165808"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a:off x="4464997" y="3988334"/>
              <a:ext cx="1287424"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flipH="1" flipV="1">
              <a:off x="2832767" y="2472117"/>
              <a:ext cx="1200537" cy="96849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40" idx="0"/>
              <a:endCxn id="39" idx="3"/>
            </p:cNvCxnSpPr>
            <p:nvPr/>
          </p:nvCxnSpPr>
          <p:spPr>
            <a:xfrm flipV="1">
              <a:off x="4290729" y="2727596"/>
              <a:ext cx="0" cy="479137"/>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33" name="Regular Pentagon 32"/>
            <p:cNvSpPr/>
            <p:nvPr/>
          </p:nvSpPr>
          <p:spPr>
            <a:xfrm>
              <a:off x="5665410" y="1690516"/>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4" name="Regular Pentagon 33"/>
            <p:cNvSpPr/>
            <p:nvPr/>
          </p:nvSpPr>
          <p:spPr>
            <a:xfrm>
              <a:off x="5665410" y="3206733"/>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5" name="Regular Pentagon 34"/>
            <p:cNvSpPr/>
            <p:nvPr/>
          </p:nvSpPr>
          <p:spPr>
            <a:xfrm>
              <a:off x="5665410" y="4722948"/>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6" name="Regular Pentagon 35"/>
            <p:cNvSpPr/>
            <p:nvPr/>
          </p:nvSpPr>
          <p:spPr>
            <a:xfrm>
              <a:off x="2022068" y="1690516"/>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7" name="Regular Pentagon 36"/>
            <p:cNvSpPr/>
            <p:nvPr/>
          </p:nvSpPr>
          <p:spPr>
            <a:xfrm>
              <a:off x="2022068" y="3206733"/>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8" name="Regular Pentagon 37"/>
            <p:cNvSpPr/>
            <p:nvPr/>
          </p:nvSpPr>
          <p:spPr>
            <a:xfrm>
              <a:off x="2022068" y="4722948"/>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9" name="Regular Pentagon 38"/>
            <p:cNvSpPr/>
            <p:nvPr/>
          </p:nvSpPr>
          <p:spPr>
            <a:xfrm>
              <a:off x="3843739" y="1690516"/>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0" name="Regular Pentagon 39"/>
            <p:cNvSpPr/>
            <p:nvPr/>
          </p:nvSpPr>
          <p:spPr>
            <a:xfrm>
              <a:off x="3843739" y="3206733"/>
              <a:ext cx="893980" cy="1037080"/>
            </a:xfrm>
            <a:prstGeom prst="pentagon">
              <a:avLst/>
            </a:prstGeom>
            <a:solidFill>
              <a:srgbClr val="FFFFFF"/>
            </a:solid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1" name="Regular Pentagon 40"/>
            <p:cNvSpPr/>
            <p:nvPr/>
          </p:nvSpPr>
          <p:spPr>
            <a:xfrm>
              <a:off x="3843739" y="4722948"/>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42" name="Straight Arrow Connector 41"/>
            <p:cNvCxnSpPr/>
            <p:nvPr/>
          </p:nvCxnSpPr>
          <p:spPr>
            <a:xfrm flipV="1">
              <a:off x="4551883" y="2472117"/>
              <a:ext cx="1200537" cy="96849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a:stCxn id="40" idx="2"/>
              <a:endCxn id="38" idx="5"/>
            </p:cNvCxnSpPr>
            <p:nvPr/>
          </p:nvCxnSpPr>
          <p:spPr>
            <a:xfrm flipH="1">
              <a:off x="2916048" y="4243809"/>
              <a:ext cx="1098427" cy="875267"/>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a:stCxn id="40" idx="4"/>
              <a:endCxn id="35" idx="1"/>
            </p:cNvCxnSpPr>
            <p:nvPr/>
          </p:nvCxnSpPr>
          <p:spPr>
            <a:xfrm>
              <a:off x="4566983" y="4243809"/>
              <a:ext cx="1098427" cy="875267"/>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a:stCxn id="40" idx="3"/>
              <a:endCxn id="41" idx="0"/>
            </p:cNvCxnSpPr>
            <p:nvPr/>
          </p:nvCxnSpPr>
          <p:spPr>
            <a:xfrm>
              <a:off x="4290729" y="4243812"/>
              <a:ext cx="0" cy="479136"/>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p:nvPr/>
          </p:nvCxnSpPr>
          <p:spPr>
            <a:xfrm flipH="1" flipV="1">
              <a:off x="4729037" y="2243615"/>
              <a:ext cx="979972" cy="2933"/>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a:stCxn id="33" idx="3"/>
              <a:endCxn id="34" idx="0"/>
            </p:cNvCxnSpPr>
            <p:nvPr/>
          </p:nvCxnSpPr>
          <p:spPr>
            <a:xfrm>
              <a:off x="6112400" y="2727596"/>
              <a:ext cx="0" cy="479137"/>
            </a:xfrm>
            <a:prstGeom prst="straightConnector1">
              <a:avLst/>
            </a:prstGeom>
            <a:ln w="38100" cmpd="sng">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1" name="Straight Arrow Connector 50"/>
            <p:cNvCxnSpPr>
              <a:stCxn id="34" idx="3"/>
              <a:endCxn id="35" idx="0"/>
            </p:cNvCxnSpPr>
            <p:nvPr/>
          </p:nvCxnSpPr>
          <p:spPr>
            <a:xfrm>
              <a:off x="6112400" y="4243812"/>
              <a:ext cx="0" cy="479136"/>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2" name="Straight Arrow Connector 51"/>
            <p:cNvCxnSpPr/>
            <p:nvPr/>
          </p:nvCxnSpPr>
          <p:spPr>
            <a:xfrm flipH="1" flipV="1">
              <a:off x="2832767" y="2622978"/>
              <a:ext cx="1200537" cy="2328530"/>
            </a:xfrm>
            <a:prstGeom prst="straightConnector1">
              <a:avLst/>
            </a:prstGeom>
            <a:ln w="38100" cmpd="sng">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a:off x="2832767" y="5504549"/>
              <a:ext cx="1128977"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6394360" y="1297073"/>
            <a:ext cx="1565869" cy="1529621"/>
            <a:chOff x="2022068" y="1690516"/>
            <a:chExt cx="4537322" cy="4069512"/>
          </a:xfrm>
        </p:grpSpPr>
        <p:cxnSp>
          <p:nvCxnSpPr>
            <p:cNvPr id="57" name="Straight Arrow Connector 56"/>
            <p:cNvCxnSpPr/>
            <p:nvPr/>
          </p:nvCxnSpPr>
          <p:spPr>
            <a:xfrm flipH="1">
              <a:off x="2832767" y="3988334"/>
              <a:ext cx="1165808"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a:off x="4464997" y="3988334"/>
              <a:ext cx="1287424"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H="1" flipV="1">
              <a:off x="2832767" y="2472117"/>
              <a:ext cx="1200537" cy="96849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stCxn id="79" idx="0"/>
              <a:endCxn id="78" idx="3"/>
            </p:cNvCxnSpPr>
            <p:nvPr/>
          </p:nvCxnSpPr>
          <p:spPr>
            <a:xfrm flipV="1">
              <a:off x="4290729" y="2727596"/>
              <a:ext cx="0" cy="479137"/>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71" name="Regular Pentagon 70"/>
            <p:cNvSpPr/>
            <p:nvPr/>
          </p:nvSpPr>
          <p:spPr>
            <a:xfrm>
              <a:off x="5665410" y="1690516"/>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2" name="Regular Pentagon 71"/>
            <p:cNvSpPr/>
            <p:nvPr/>
          </p:nvSpPr>
          <p:spPr>
            <a:xfrm>
              <a:off x="5665410" y="3206733"/>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3" name="Regular Pentagon 72"/>
            <p:cNvSpPr/>
            <p:nvPr/>
          </p:nvSpPr>
          <p:spPr>
            <a:xfrm>
              <a:off x="5665410" y="4722948"/>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5" name="Regular Pentagon 74"/>
            <p:cNvSpPr/>
            <p:nvPr/>
          </p:nvSpPr>
          <p:spPr>
            <a:xfrm>
              <a:off x="2022068" y="1690516"/>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6" name="Regular Pentagon 75"/>
            <p:cNvSpPr/>
            <p:nvPr/>
          </p:nvSpPr>
          <p:spPr>
            <a:xfrm>
              <a:off x="2022068" y="3206733"/>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7" name="Regular Pentagon 76"/>
            <p:cNvSpPr/>
            <p:nvPr/>
          </p:nvSpPr>
          <p:spPr>
            <a:xfrm>
              <a:off x="2022068" y="4722948"/>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8" name="Regular Pentagon 77"/>
            <p:cNvSpPr/>
            <p:nvPr/>
          </p:nvSpPr>
          <p:spPr>
            <a:xfrm>
              <a:off x="3843739" y="1690516"/>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9" name="Regular Pentagon 78"/>
            <p:cNvSpPr/>
            <p:nvPr/>
          </p:nvSpPr>
          <p:spPr>
            <a:xfrm>
              <a:off x="3843739" y="3206733"/>
              <a:ext cx="893980" cy="1037080"/>
            </a:xfrm>
            <a:prstGeom prst="pentagon">
              <a:avLst/>
            </a:prstGeom>
            <a:solidFill>
              <a:srgbClr val="FFFFFF"/>
            </a:solid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80" name="Regular Pentagon 79"/>
            <p:cNvSpPr/>
            <p:nvPr/>
          </p:nvSpPr>
          <p:spPr>
            <a:xfrm>
              <a:off x="3843739" y="4722948"/>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81" name="Straight Arrow Connector 80"/>
            <p:cNvCxnSpPr/>
            <p:nvPr/>
          </p:nvCxnSpPr>
          <p:spPr>
            <a:xfrm flipV="1">
              <a:off x="4551883" y="2472117"/>
              <a:ext cx="1200537" cy="96849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a:stCxn id="79" idx="2"/>
              <a:endCxn id="77" idx="5"/>
            </p:cNvCxnSpPr>
            <p:nvPr/>
          </p:nvCxnSpPr>
          <p:spPr>
            <a:xfrm flipH="1">
              <a:off x="2916048" y="4243809"/>
              <a:ext cx="1098427" cy="875267"/>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a:stCxn id="79" idx="4"/>
              <a:endCxn id="73" idx="1"/>
            </p:cNvCxnSpPr>
            <p:nvPr/>
          </p:nvCxnSpPr>
          <p:spPr>
            <a:xfrm>
              <a:off x="4566983" y="4243809"/>
              <a:ext cx="1098427" cy="875267"/>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79" idx="3"/>
              <a:endCxn id="80" idx="0"/>
            </p:cNvCxnSpPr>
            <p:nvPr/>
          </p:nvCxnSpPr>
          <p:spPr>
            <a:xfrm>
              <a:off x="4290729" y="4243812"/>
              <a:ext cx="0" cy="479136"/>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4729037" y="2243615"/>
              <a:ext cx="979972" cy="2933"/>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a:stCxn id="71" idx="3"/>
              <a:endCxn id="72" idx="0"/>
            </p:cNvCxnSpPr>
            <p:nvPr/>
          </p:nvCxnSpPr>
          <p:spPr>
            <a:xfrm>
              <a:off x="6112400" y="2727596"/>
              <a:ext cx="0" cy="479137"/>
            </a:xfrm>
            <a:prstGeom prst="straightConnector1">
              <a:avLst/>
            </a:prstGeom>
            <a:ln w="38100" cmpd="sng">
              <a:solidFill>
                <a:srgbClr val="31D525"/>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a:stCxn id="72" idx="3"/>
              <a:endCxn id="73" idx="0"/>
            </p:cNvCxnSpPr>
            <p:nvPr/>
          </p:nvCxnSpPr>
          <p:spPr>
            <a:xfrm>
              <a:off x="6112400" y="4243812"/>
              <a:ext cx="0" cy="479136"/>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flipH="1" flipV="1">
              <a:off x="2832767" y="2622978"/>
              <a:ext cx="1200537" cy="2328530"/>
            </a:xfrm>
            <a:prstGeom prst="straightConnector1">
              <a:avLst/>
            </a:prstGeom>
            <a:ln w="38100" cmpd="sng">
              <a:solidFill>
                <a:srgbClr val="31D525"/>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p:nvPr/>
          </p:nvCxnSpPr>
          <p:spPr>
            <a:xfrm>
              <a:off x="2832767" y="5504549"/>
              <a:ext cx="1128977"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90" name="Group 89"/>
          <p:cNvGrpSpPr/>
          <p:nvPr/>
        </p:nvGrpSpPr>
        <p:grpSpPr>
          <a:xfrm>
            <a:off x="6401667" y="4922757"/>
            <a:ext cx="1565869" cy="1529621"/>
            <a:chOff x="2022068" y="1690516"/>
            <a:chExt cx="4537322" cy="4069512"/>
          </a:xfrm>
        </p:grpSpPr>
        <p:cxnSp>
          <p:nvCxnSpPr>
            <p:cNvPr id="91" name="Straight Arrow Connector 90"/>
            <p:cNvCxnSpPr/>
            <p:nvPr/>
          </p:nvCxnSpPr>
          <p:spPr>
            <a:xfrm flipH="1">
              <a:off x="2832767" y="3988334"/>
              <a:ext cx="1165808"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2" name="Straight Arrow Connector 91"/>
            <p:cNvCxnSpPr/>
            <p:nvPr/>
          </p:nvCxnSpPr>
          <p:spPr>
            <a:xfrm>
              <a:off x="4464997" y="3988334"/>
              <a:ext cx="1287424"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p:nvPr/>
          </p:nvCxnSpPr>
          <p:spPr>
            <a:xfrm flipH="1" flipV="1">
              <a:off x="2832767" y="2472117"/>
              <a:ext cx="1200537" cy="96849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4" name="Straight Arrow Connector 93"/>
            <p:cNvCxnSpPr>
              <a:stCxn id="102" idx="0"/>
              <a:endCxn id="101" idx="3"/>
            </p:cNvCxnSpPr>
            <p:nvPr/>
          </p:nvCxnSpPr>
          <p:spPr>
            <a:xfrm flipV="1">
              <a:off x="4290729" y="2727596"/>
              <a:ext cx="0" cy="479137"/>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95" name="Regular Pentagon 94"/>
            <p:cNvSpPr/>
            <p:nvPr/>
          </p:nvSpPr>
          <p:spPr>
            <a:xfrm>
              <a:off x="5665410" y="1690516"/>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6" name="Regular Pentagon 95"/>
            <p:cNvSpPr/>
            <p:nvPr/>
          </p:nvSpPr>
          <p:spPr>
            <a:xfrm>
              <a:off x="5665410" y="3206733"/>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7" name="Regular Pentagon 96"/>
            <p:cNvSpPr/>
            <p:nvPr/>
          </p:nvSpPr>
          <p:spPr>
            <a:xfrm>
              <a:off x="5665410" y="4722948"/>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8" name="Regular Pentagon 97"/>
            <p:cNvSpPr/>
            <p:nvPr/>
          </p:nvSpPr>
          <p:spPr>
            <a:xfrm>
              <a:off x="2022068" y="1690516"/>
              <a:ext cx="893980" cy="1037080"/>
            </a:xfrm>
            <a:prstGeom prst="pentagon">
              <a:avLst/>
            </a:prstGeom>
            <a:solidFill>
              <a:srgbClr val="FFFF00"/>
            </a:solidFill>
            <a:ln w="76200"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9" name="Regular Pentagon 98"/>
            <p:cNvSpPr/>
            <p:nvPr/>
          </p:nvSpPr>
          <p:spPr>
            <a:xfrm>
              <a:off x="2022068" y="3206733"/>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0" name="Regular Pentagon 99"/>
            <p:cNvSpPr/>
            <p:nvPr/>
          </p:nvSpPr>
          <p:spPr>
            <a:xfrm>
              <a:off x="2022068" y="4722948"/>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1" name="Regular Pentagon 100"/>
            <p:cNvSpPr/>
            <p:nvPr/>
          </p:nvSpPr>
          <p:spPr>
            <a:xfrm>
              <a:off x="3843739" y="1690516"/>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2" name="Regular Pentagon 101"/>
            <p:cNvSpPr/>
            <p:nvPr/>
          </p:nvSpPr>
          <p:spPr>
            <a:xfrm>
              <a:off x="3843739" y="3206733"/>
              <a:ext cx="893980" cy="1037080"/>
            </a:xfrm>
            <a:prstGeom prst="pentagon">
              <a:avLst/>
            </a:prstGeom>
            <a:solidFill>
              <a:srgbClr val="FFFFFF"/>
            </a:solid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3" name="Regular Pentagon 102"/>
            <p:cNvSpPr/>
            <p:nvPr/>
          </p:nvSpPr>
          <p:spPr>
            <a:xfrm>
              <a:off x="3843739" y="4722948"/>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104" name="Straight Arrow Connector 103"/>
            <p:cNvCxnSpPr/>
            <p:nvPr/>
          </p:nvCxnSpPr>
          <p:spPr>
            <a:xfrm flipV="1">
              <a:off x="4551883" y="2472117"/>
              <a:ext cx="1200537" cy="96849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p:cNvCxnSpPr>
              <a:stCxn id="102" idx="2"/>
              <a:endCxn id="100" idx="5"/>
            </p:cNvCxnSpPr>
            <p:nvPr/>
          </p:nvCxnSpPr>
          <p:spPr>
            <a:xfrm flipH="1">
              <a:off x="2916048" y="4243809"/>
              <a:ext cx="1098427" cy="875267"/>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6" name="Straight Arrow Connector 105"/>
            <p:cNvCxnSpPr>
              <a:stCxn id="102" idx="4"/>
              <a:endCxn id="97" idx="1"/>
            </p:cNvCxnSpPr>
            <p:nvPr/>
          </p:nvCxnSpPr>
          <p:spPr>
            <a:xfrm>
              <a:off x="4566983" y="4243809"/>
              <a:ext cx="1098427" cy="875267"/>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a:stCxn id="102" idx="3"/>
              <a:endCxn id="103" idx="0"/>
            </p:cNvCxnSpPr>
            <p:nvPr/>
          </p:nvCxnSpPr>
          <p:spPr>
            <a:xfrm>
              <a:off x="4290729" y="4243812"/>
              <a:ext cx="0" cy="479136"/>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8" name="Straight Arrow Connector 107"/>
            <p:cNvCxnSpPr/>
            <p:nvPr/>
          </p:nvCxnSpPr>
          <p:spPr>
            <a:xfrm flipH="1" flipV="1">
              <a:off x="4729037" y="2243615"/>
              <a:ext cx="979972" cy="2933"/>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a:stCxn id="95" idx="3"/>
              <a:endCxn id="96" idx="0"/>
            </p:cNvCxnSpPr>
            <p:nvPr/>
          </p:nvCxnSpPr>
          <p:spPr>
            <a:xfrm>
              <a:off x="6112400" y="2727596"/>
              <a:ext cx="0" cy="479137"/>
            </a:xfrm>
            <a:prstGeom prst="straightConnector1">
              <a:avLst/>
            </a:prstGeom>
            <a:ln w="38100" cmpd="sng">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p:cNvCxnSpPr>
              <a:stCxn id="96" idx="3"/>
              <a:endCxn id="97" idx="0"/>
            </p:cNvCxnSpPr>
            <p:nvPr/>
          </p:nvCxnSpPr>
          <p:spPr>
            <a:xfrm>
              <a:off x="6112400" y="4243812"/>
              <a:ext cx="0" cy="479136"/>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1" name="Straight Arrow Connector 110"/>
            <p:cNvCxnSpPr/>
            <p:nvPr/>
          </p:nvCxnSpPr>
          <p:spPr>
            <a:xfrm flipH="1" flipV="1">
              <a:off x="2832767" y="2622978"/>
              <a:ext cx="1200537" cy="2328530"/>
            </a:xfrm>
            <a:prstGeom prst="straightConnector1">
              <a:avLst/>
            </a:prstGeom>
            <a:ln w="38100" cmpd="sng">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2" name="Straight Arrow Connector 111"/>
            <p:cNvCxnSpPr/>
            <p:nvPr/>
          </p:nvCxnSpPr>
          <p:spPr>
            <a:xfrm>
              <a:off x="2832767" y="5504549"/>
              <a:ext cx="1128977"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113" name="Group 112"/>
          <p:cNvGrpSpPr/>
          <p:nvPr/>
        </p:nvGrpSpPr>
        <p:grpSpPr>
          <a:xfrm>
            <a:off x="932312" y="4922757"/>
            <a:ext cx="1565869" cy="1529621"/>
            <a:chOff x="2022068" y="1690516"/>
            <a:chExt cx="4537322" cy="4069512"/>
          </a:xfrm>
        </p:grpSpPr>
        <p:cxnSp>
          <p:nvCxnSpPr>
            <p:cNvPr id="114" name="Straight Arrow Connector 113"/>
            <p:cNvCxnSpPr/>
            <p:nvPr/>
          </p:nvCxnSpPr>
          <p:spPr>
            <a:xfrm flipH="1">
              <a:off x="2832767" y="3988334"/>
              <a:ext cx="1165808"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5" name="Straight Arrow Connector 114"/>
            <p:cNvCxnSpPr/>
            <p:nvPr/>
          </p:nvCxnSpPr>
          <p:spPr>
            <a:xfrm>
              <a:off x="4464997" y="3988334"/>
              <a:ext cx="1287424"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6" name="Straight Arrow Connector 115"/>
            <p:cNvCxnSpPr/>
            <p:nvPr/>
          </p:nvCxnSpPr>
          <p:spPr>
            <a:xfrm flipH="1" flipV="1">
              <a:off x="2832767" y="2472117"/>
              <a:ext cx="1200537" cy="96849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7" name="Straight Arrow Connector 116"/>
            <p:cNvCxnSpPr>
              <a:stCxn id="125" idx="0"/>
              <a:endCxn id="124" idx="3"/>
            </p:cNvCxnSpPr>
            <p:nvPr/>
          </p:nvCxnSpPr>
          <p:spPr>
            <a:xfrm flipV="1">
              <a:off x="4290729" y="2727596"/>
              <a:ext cx="0" cy="479137"/>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118" name="Regular Pentagon 117"/>
            <p:cNvSpPr/>
            <p:nvPr/>
          </p:nvSpPr>
          <p:spPr>
            <a:xfrm>
              <a:off x="5665410" y="1690516"/>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19" name="Regular Pentagon 118"/>
            <p:cNvSpPr/>
            <p:nvPr/>
          </p:nvSpPr>
          <p:spPr>
            <a:xfrm>
              <a:off x="5665410" y="3206733"/>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0" name="Regular Pentagon 119"/>
            <p:cNvSpPr/>
            <p:nvPr/>
          </p:nvSpPr>
          <p:spPr>
            <a:xfrm>
              <a:off x="5665410" y="4722948"/>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1" name="Regular Pentagon 120"/>
            <p:cNvSpPr/>
            <p:nvPr/>
          </p:nvSpPr>
          <p:spPr>
            <a:xfrm>
              <a:off x="2022068" y="1690516"/>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2" name="Regular Pentagon 121"/>
            <p:cNvSpPr/>
            <p:nvPr/>
          </p:nvSpPr>
          <p:spPr>
            <a:xfrm>
              <a:off x="2022068" y="3206733"/>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3" name="Regular Pentagon 122"/>
            <p:cNvSpPr/>
            <p:nvPr/>
          </p:nvSpPr>
          <p:spPr>
            <a:xfrm>
              <a:off x="2022068" y="4722948"/>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4" name="Regular Pentagon 123"/>
            <p:cNvSpPr/>
            <p:nvPr/>
          </p:nvSpPr>
          <p:spPr>
            <a:xfrm>
              <a:off x="3843739" y="1690516"/>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5" name="Regular Pentagon 124"/>
            <p:cNvSpPr/>
            <p:nvPr/>
          </p:nvSpPr>
          <p:spPr>
            <a:xfrm>
              <a:off x="3843739" y="3206733"/>
              <a:ext cx="893980" cy="1037080"/>
            </a:xfrm>
            <a:prstGeom prst="pentagon">
              <a:avLst/>
            </a:prstGeom>
            <a:solidFill>
              <a:srgbClr val="FFFFFF"/>
            </a:solid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6" name="Regular Pentagon 125"/>
            <p:cNvSpPr/>
            <p:nvPr/>
          </p:nvSpPr>
          <p:spPr>
            <a:xfrm>
              <a:off x="3843739" y="4722948"/>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127" name="Straight Arrow Connector 126"/>
            <p:cNvCxnSpPr/>
            <p:nvPr/>
          </p:nvCxnSpPr>
          <p:spPr>
            <a:xfrm flipV="1">
              <a:off x="4551883" y="2472117"/>
              <a:ext cx="1200537" cy="96849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28" name="Straight Arrow Connector 127"/>
            <p:cNvCxnSpPr>
              <a:stCxn id="125" idx="2"/>
              <a:endCxn id="123" idx="5"/>
            </p:cNvCxnSpPr>
            <p:nvPr/>
          </p:nvCxnSpPr>
          <p:spPr>
            <a:xfrm flipH="1">
              <a:off x="2916048" y="4243809"/>
              <a:ext cx="1098427" cy="875267"/>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29" name="Straight Arrow Connector 128"/>
            <p:cNvCxnSpPr>
              <a:stCxn id="125" idx="4"/>
              <a:endCxn id="120" idx="1"/>
            </p:cNvCxnSpPr>
            <p:nvPr/>
          </p:nvCxnSpPr>
          <p:spPr>
            <a:xfrm>
              <a:off x="4566983" y="4243809"/>
              <a:ext cx="1098427" cy="875267"/>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0" name="Straight Arrow Connector 129"/>
            <p:cNvCxnSpPr>
              <a:stCxn id="125" idx="3"/>
              <a:endCxn id="126" idx="0"/>
            </p:cNvCxnSpPr>
            <p:nvPr/>
          </p:nvCxnSpPr>
          <p:spPr>
            <a:xfrm>
              <a:off x="4290729" y="4243812"/>
              <a:ext cx="0" cy="479136"/>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1" name="Straight Arrow Connector 130"/>
            <p:cNvCxnSpPr/>
            <p:nvPr/>
          </p:nvCxnSpPr>
          <p:spPr>
            <a:xfrm flipH="1" flipV="1">
              <a:off x="4729037" y="2243615"/>
              <a:ext cx="979972" cy="2933"/>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2" name="Straight Arrow Connector 131"/>
            <p:cNvCxnSpPr>
              <a:stCxn id="118" idx="3"/>
              <a:endCxn id="119" idx="0"/>
            </p:cNvCxnSpPr>
            <p:nvPr/>
          </p:nvCxnSpPr>
          <p:spPr>
            <a:xfrm>
              <a:off x="6112400" y="2727596"/>
              <a:ext cx="0" cy="479137"/>
            </a:xfrm>
            <a:prstGeom prst="straightConnector1">
              <a:avLst/>
            </a:prstGeom>
            <a:ln w="38100" cmpd="sng">
              <a:solidFill>
                <a:srgbClr val="FF66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3" name="Straight Arrow Connector 132"/>
            <p:cNvCxnSpPr>
              <a:stCxn id="119" idx="3"/>
              <a:endCxn id="120" idx="0"/>
            </p:cNvCxnSpPr>
            <p:nvPr/>
          </p:nvCxnSpPr>
          <p:spPr>
            <a:xfrm>
              <a:off x="6112400" y="4243812"/>
              <a:ext cx="0" cy="479136"/>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4" name="Straight Arrow Connector 133"/>
            <p:cNvCxnSpPr/>
            <p:nvPr/>
          </p:nvCxnSpPr>
          <p:spPr>
            <a:xfrm flipH="1" flipV="1">
              <a:off x="2832767" y="2622978"/>
              <a:ext cx="1200537" cy="2328530"/>
            </a:xfrm>
            <a:prstGeom prst="straightConnector1">
              <a:avLst/>
            </a:prstGeom>
            <a:ln w="38100" cmpd="sng">
              <a:solidFill>
                <a:srgbClr val="FF66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5" name="Straight Arrow Connector 134"/>
            <p:cNvCxnSpPr/>
            <p:nvPr/>
          </p:nvCxnSpPr>
          <p:spPr>
            <a:xfrm>
              <a:off x="2832767" y="5504549"/>
              <a:ext cx="1128977"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grpSp>
      <p:cxnSp>
        <p:nvCxnSpPr>
          <p:cNvPr id="3" name="Straight Arrow Connector 2"/>
          <p:cNvCxnSpPr/>
          <p:nvPr/>
        </p:nvCxnSpPr>
        <p:spPr>
          <a:xfrm>
            <a:off x="2343921" y="1506070"/>
            <a:ext cx="1539929" cy="1611607"/>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p:nvPr/>
        </p:nvCxnSpPr>
        <p:spPr>
          <a:xfrm>
            <a:off x="1715247" y="2015873"/>
            <a:ext cx="2168603" cy="1101804"/>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7" name="Straight Arrow Connector 136"/>
          <p:cNvCxnSpPr/>
          <p:nvPr/>
        </p:nvCxnSpPr>
        <p:spPr>
          <a:xfrm flipH="1">
            <a:off x="3883850" y="2015873"/>
            <a:ext cx="2650881" cy="1004729"/>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8" name="Straight Arrow Connector 137"/>
          <p:cNvCxnSpPr/>
          <p:nvPr/>
        </p:nvCxnSpPr>
        <p:spPr>
          <a:xfrm flipH="1">
            <a:off x="6534731" y="2730666"/>
            <a:ext cx="1278545" cy="2401088"/>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9" name="Straight Arrow Connector 138"/>
          <p:cNvCxnSpPr/>
          <p:nvPr/>
        </p:nvCxnSpPr>
        <p:spPr>
          <a:xfrm flipV="1">
            <a:off x="2343921" y="5216540"/>
            <a:ext cx="4190810" cy="1139811"/>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0" name="Straight Arrow Connector 139"/>
          <p:cNvCxnSpPr/>
          <p:nvPr/>
        </p:nvCxnSpPr>
        <p:spPr>
          <a:xfrm flipV="1">
            <a:off x="2343921" y="3117677"/>
            <a:ext cx="1539929" cy="3238674"/>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1" name="Straight Arrow Connector 140"/>
          <p:cNvCxnSpPr/>
          <p:nvPr/>
        </p:nvCxnSpPr>
        <p:spPr>
          <a:xfrm flipH="1">
            <a:off x="5125986" y="2730666"/>
            <a:ext cx="1408745" cy="1466719"/>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3" name="Straight Arrow Connector 142"/>
          <p:cNvCxnSpPr/>
          <p:nvPr/>
        </p:nvCxnSpPr>
        <p:spPr>
          <a:xfrm flipV="1">
            <a:off x="2343921" y="4197385"/>
            <a:ext cx="2782065" cy="934369"/>
          </a:xfrm>
          <a:prstGeom prst="straightConnector1">
            <a:avLst/>
          </a:prstGeom>
          <a:ln w="28575"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8874404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egular Pentagon 124"/>
          <p:cNvSpPr/>
          <p:nvPr/>
        </p:nvSpPr>
        <p:spPr>
          <a:xfrm>
            <a:off x="1560986" y="5492663"/>
            <a:ext cx="308520" cy="389811"/>
          </a:xfrm>
          <a:prstGeom prst="pentagon">
            <a:avLst/>
          </a:prstGeom>
          <a:solidFill>
            <a:srgbClr val="FFFFFF"/>
          </a:solid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6" name="Regular Pentagon 45"/>
          <p:cNvSpPr/>
          <p:nvPr/>
        </p:nvSpPr>
        <p:spPr>
          <a:xfrm>
            <a:off x="3714376" y="3478586"/>
            <a:ext cx="308520" cy="389811"/>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 name="Title 3"/>
          <p:cNvSpPr>
            <a:spLocks noGrp="1"/>
          </p:cNvSpPr>
          <p:nvPr>
            <p:ph type="title"/>
          </p:nvPr>
        </p:nvSpPr>
        <p:spPr>
          <a:xfrm>
            <a:off x="457200" y="0"/>
            <a:ext cx="8229600" cy="886642"/>
          </a:xfrm>
        </p:spPr>
        <p:txBody>
          <a:bodyPr/>
          <a:lstStyle/>
          <a:p>
            <a:r>
              <a:rPr lang="en-US" dirty="0" smtClean="0"/>
              <a:t>Why there are packages</a:t>
            </a:r>
            <a:endParaRPr lang="en-US" dirty="0"/>
          </a:p>
        </p:txBody>
      </p:sp>
      <p:cxnSp>
        <p:nvCxnSpPr>
          <p:cNvPr id="63" name="Straight Arrow Connector 62"/>
          <p:cNvCxnSpPr/>
          <p:nvPr/>
        </p:nvCxnSpPr>
        <p:spPr>
          <a:xfrm flipH="1">
            <a:off x="3994155" y="3772368"/>
            <a:ext cx="40233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4557452" y="3772368"/>
            <a:ext cx="444301"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3994155" y="3202463"/>
            <a:ext cx="414316" cy="36403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V="1">
            <a:off x="4497311" y="3298491"/>
            <a:ext cx="0" cy="180095"/>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23" name="Regular Pentagon 22"/>
          <p:cNvSpPr/>
          <p:nvPr/>
        </p:nvSpPr>
        <p:spPr>
          <a:xfrm>
            <a:off x="4971725" y="2908680"/>
            <a:ext cx="308520" cy="389811"/>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6" name="Regular Pentagon 25"/>
          <p:cNvSpPr/>
          <p:nvPr/>
        </p:nvSpPr>
        <p:spPr>
          <a:xfrm>
            <a:off x="4971725" y="3478586"/>
            <a:ext cx="308520" cy="389811"/>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4" name="Regular Pentagon 43"/>
          <p:cNvSpPr/>
          <p:nvPr/>
        </p:nvSpPr>
        <p:spPr>
          <a:xfrm>
            <a:off x="3714376" y="4048490"/>
            <a:ext cx="308520" cy="389811"/>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8" name="Regular Pentagon 57"/>
          <p:cNvSpPr/>
          <p:nvPr/>
        </p:nvSpPr>
        <p:spPr>
          <a:xfrm>
            <a:off x="4343050" y="2908680"/>
            <a:ext cx="308520" cy="389811"/>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6" name="Regular Pentagon 55"/>
          <p:cNvSpPr/>
          <p:nvPr/>
        </p:nvSpPr>
        <p:spPr>
          <a:xfrm>
            <a:off x="4343050" y="3478586"/>
            <a:ext cx="308520" cy="389811"/>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4" name="Regular Pentagon 53"/>
          <p:cNvSpPr/>
          <p:nvPr/>
        </p:nvSpPr>
        <p:spPr>
          <a:xfrm>
            <a:off x="4343050" y="4048490"/>
            <a:ext cx="308520" cy="389811"/>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61" name="Straight Arrow Connector 60"/>
          <p:cNvCxnSpPr/>
          <p:nvPr/>
        </p:nvCxnSpPr>
        <p:spPr>
          <a:xfrm flipV="1">
            <a:off x="4587437" y="3202463"/>
            <a:ext cx="414316" cy="36403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4022896" y="3868395"/>
            <a:ext cx="379077" cy="3289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592648" y="3868395"/>
            <a:ext cx="379077" cy="3289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a:off x="4497311" y="3868396"/>
            <a:ext cx="0" cy="18009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H="1" flipV="1">
            <a:off x="4648574" y="3116575"/>
            <a:ext cx="338197" cy="1102"/>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23" idx="3"/>
            <a:endCxn id="26" idx="0"/>
          </p:cNvCxnSpPr>
          <p:nvPr/>
        </p:nvCxnSpPr>
        <p:spPr>
          <a:xfrm>
            <a:off x="5125985" y="3298491"/>
            <a:ext cx="0" cy="180095"/>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26" idx="3"/>
            <a:endCxn id="29" idx="0"/>
          </p:cNvCxnSpPr>
          <p:nvPr/>
        </p:nvCxnSpPr>
        <p:spPr>
          <a:xfrm>
            <a:off x="5125985" y="3868396"/>
            <a:ext cx="0" cy="18009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flipV="1">
            <a:off x="3994155" y="3259168"/>
            <a:ext cx="414316" cy="875232"/>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3994155" y="4342273"/>
            <a:ext cx="38962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flipH="1">
            <a:off x="1212091" y="2160761"/>
            <a:ext cx="402330"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a:off x="1775388" y="2160761"/>
            <a:ext cx="444301"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flipH="1" flipV="1">
            <a:off x="1212091" y="1590856"/>
            <a:ext cx="414316" cy="36403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40" idx="0"/>
            <a:endCxn id="39" idx="3"/>
          </p:cNvCxnSpPr>
          <p:nvPr/>
        </p:nvCxnSpPr>
        <p:spPr>
          <a:xfrm flipV="1">
            <a:off x="1715247" y="1686884"/>
            <a:ext cx="0" cy="180095"/>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33" name="Regular Pentagon 32"/>
          <p:cNvSpPr/>
          <p:nvPr/>
        </p:nvSpPr>
        <p:spPr>
          <a:xfrm>
            <a:off x="2189661" y="1297073"/>
            <a:ext cx="308520" cy="389811"/>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4" name="Regular Pentagon 33"/>
          <p:cNvSpPr/>
          <p:nvPr/>
        </p:nvSpPr>
        <p:spPr>
          <a:xfrm>
            <a:off x="2189661" y="1866979"/>
            <a:ext cx="308520" cy="389811"/>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5" name="Regular Pentagon 34"/>
          <p:cNvSpPr/>
          <p:nvPr/>
        </p:nvSpPr>
        <p:spPr>
          <a:xfrm>
            <a:off x="2189661" y="2436883"/>
            <a:ext cx="308520" cy="389811"/>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6" name="Regular Pentagon 35"/>
          <p:cNvSpPr/>
          <p:nvPr/>
        </p:nvSpPr>
        <p:spPr>
          <a:xfrm>
            <a:off x="932312" y="1297073"/>
            <a:ext cx="308520" cy="389811"/>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7" name="Regular Pentagon 36"/>
          <p:cNvSpPr/>
          <p:nvPr/>
        </p:nvSpPr>
        <p:spPr>
          <a:xfrm>
            <a:off x="932312" y="1866979"/>
            <a:ext cx="308520" cy="389811"/>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8" name="Regular Pentagon 37"/>
          <p:cNvSpPr/>
          <p:nvPr/>
        </p:nvSpPr>
        <p:spPr>
          <a:xfrm>
            <a:off x="932312" y="2436883"/>
            <a:ext cx="308520" cy="389811"/>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9" name="Regular Pentagon 38"/>
          <p:cNvSpPr/>
          <p:nvPr/>
        </p:nvSpPr>
        <p:spPr>
          <a:xfrm>
            <a:off x="1560986" y="1297073"/>
            <a:ext cx="308520" cy="389811"/>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0" name="Regular Pentagon 39"/>
          <p:cNvSpPr/>
          <p:nvPr/>
        </p:nvSpPr>
        <p:spPr>
          <a:xfrm>
            <a:off x="1560986" y="1866979"/>
            <a:ext cx="308520" cy="389811"/>
          </a:xfrm>
          <a:prstGeom prst="pentagon">
            <a:avLst/>
          </a:prstGeom>
          <a:solidFill>
            <a:srgbClr val="FFFFFF"/>
          </a:solid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1" name="Regular Pentagon 40"/>
          <p:cNvSpPr/>
          <p:nvPr/>
        </p:nvSpPr>
        <p:spPr>
          <a:xfrm>
            <a:off x="1560986" y="2436883"/>
            <a:ext cx="308520" cy="389811"/>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42" name="Straight Arrow Connector 41"/>
          <p:cNvCxnSpPr/>
          <p:nvPr/>
        </p:nvCxnSpPr>
        <p:spPr>
          <a:xfrm flipV="1">
            <a:off x="1805373" y="1590856"/>
            <a:ext cx="414316" cy="36403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a:stCxn id="40" idx="2"/>
            <a:endCxn id="38" idx="5"/>
          </p:cNvCxnSpPr>
          <p:nvPr/>
        </p:nvCxnSpPr>
        <p:spPr>
          <a:xfrm flipH="1">
            <a:off x="1240832" y="2256788"/>
            <a:ext cx="379077" cy="32899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a:stCxn id="40" idx="4"/>
            <a:endCxn id="35" idx="1"/>
          </p:cNvCxnSpPr>
          <p:nvPr/>
        </p:nvCxnSpPr>
        <p:spPr>
          <a:xfrm>
            <a:off x="1810584" y="2256788"/>
            <a:ext cx="379077" cy="32899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a:stCxn id="40" idx="3"/>
            <a:endCxn id="41" idx="0"/>
          </p:cNvCxnSpPr>
          <p:nvPr/>
        </p:nvCxnSpPr>
        <p:spPr>
          <a:xfrm>
            <a:off x="1715247" y="2256789"/>
            <a:ext cx="0" cy="180094"/>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p:nvPr/>
        </p:nvCxnSpPr>
        <p:spPr>
          <a:xfrm flipH="1" flipV="1">
            <a:off x="1866510" y="1504968"/>
            <a:ext cx="338197" cy="1102"/>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a:stCxn id="33" idx="3"/>
            <a:endCxn id="34" idx="0"/>
          </p:cNvCxnSpPr>
          <p:nvPr/>
        </p:nvCxnSpPr>
        <p:spPr>
          <a:xfrm>
            <a:off x="2343921" y="1686884"/>
            <a:ext cx="0" cy="180095"/>
          </a:xfrm>
          <a:prstGeom prst="straightConnector1">
            <a:avLst/>
          </a:prstGeom>
          <a:ln w="38100" cmpd="sng">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1" name="Straight Arrow Connector 50"/>
          <p:cNvCxnSpPr>
            <a:stCxn id="34" idx="3"/>
            <a:endCxn id="35" idx="0"/>
          </p:cNvCxnSpPr>
          <p:nvPr/>
        </p:nvCxnSpPr>
        <p:spPr>
          <a:xfrm>
            <a:off x="2343921" y="2256789"/>
            <a:ext cx="0" cy="180094"/>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2" name="Straight Arrow Connector 51"/>
          <p:cNvCxnSpPr/>
          <p:nvPr/>
        </p:nvCxnSpPr>
        <p:spPr>
          <a:xfrm flipH="1" flipV="1">
            <a:off x="1212091" y="1647561"/>
            <a:ext cx="414316" cy="875232"/>
          </a:xfrm>
          <a:prstGeom prst="straightConnector1">
            <a:avLst/>
          </a:prstGeom>
          <a:ln w="38100" cmpd="sng">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a:off x="1212091" y="2730666"/>
            <a:ext cx="389620"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flipH="1">
            <a:off x="6674139" y="2160761"/>
            <a:ext cx="402330"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a:off x="7237436" y="2160761"/>
            <a:ext cx="444301"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H="1" flipV="1">
            <a:off x="6674139" y="1590856"/>
            <a:ext cx="414316" cy="36403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stCxn id="79" idx="0"/>
            <a:endCxn id="78" idx="3"/>
          </p:cNvCxnSpPr>
          <p:nvPr/>
        </p:nvCxnSpPr>
        <p:spPr>
          <a:xfrm flipV="1">
            <a:off x="7177295" y="1686884"/>
            <a:ext cx="0" cy="180095"/>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71" name="Regular Pentagon 70"/>
          <p:cNvSpPr/>
          <p:nvPr/>
        </p:nvSpPr>
        <p:spPr>
          <a:xfrm>
            <a:off x="7651709" y="1297073"/>
            <a:ext cx="308520" cy="389811"/>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2" name="Regular Pentagon 71"/>
          <p:cNvSpPr/>
          <p:nvPr/>
        </p:nvSpPr>
        <p:spPr>
          <a:xfrm>
            <a:off x="7651709" y="1866979"/>
            <a:ext cx="308520" cy="389811"/>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3" name="Regular Pentagon 72"/>
          <p:cNvSpPr/>
          <p:nvPr/>
        </p:nvSpPr>
        <p:spPr>
          <a:xfrm>
            <a:off x="7651709" y="2436883"/>
            <a:ext cx="308520" cy="389811"/>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5" name="Regular Pentagon 74"/>
          <p:cNvSpPr/>
          <p:nvPr/>
        </p:nvSpPr>
        <p:spPr>
          <a:xfrm>
            <a:off x="6394360" y="1297073"/>
            <a:ext cx="308520" cy="389811"/>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6" name="Regular Pentagon 75"/>
          <p:cNvSpPr/>
          <p:nvPr/>
        </p:nvSpPr>
        <p:spPr>
          <a:xfrm>
            <a:off x="6394360" y="1866979"/>
            <a:ext cx="308520" cy="389811"/>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7" name="Regular Pentagon 76"/>
          <p:cNvSpPr/>
          <p:nvPr/>
        </p:nvSpPr>
        <p:spPr>
          <a:xfrm>
            <a:off x="6394360" y="2436883"/>
            <a:ext cx="308520" cy="389811"/>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8" name="Regular Pentagon 77"/>
          <p:cNvSpPr/>
          <p:nvPr/>
        </p:nvSpPr>
        <p:spPr>
          <a:xfrm>
            <a:off x="7023034" y="1297073"/>
            <a:ext cx="308520" cy="389811"/>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9" name="Regular Pentagon 78"/>
          <p:cNvSpPr/>
          <p:nvPr/>
        </p:nvSpPr>
        <p:spPr>
          <a:xfrm>
            <a:off x="7023034" y="1866979"/>
            <a:ext cx="308520" cy="389811"/>
          </a:xfrm>
          <a:prstGeom prst="pentagon">
            <a:avLst/>
          </a:prstGeom>
          <a:solidFill>
            <a:srgbClr val="FFFFFF"/>
          </a:solid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80" name="Regular Pentagon 79"/>
          <p:cNvSpPr/>
          <p:nvPr/>
        </p:nvSpPr>
        <p:spPr>
          <a:xfrm>
            <a:off x="7023034" y="2436883"/>
            <a:ext cx="308520" cy="389811"/>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81" name="Straight Arrow Connector 80"/>
          <p:cNvCxnSpPr/>
          <p:nvPr/>
        </p:nvCxnSpPr>
        <p:spPr>
          <a:xfrm flipV="1">
            <a:off x="7267421" y="1590856"/>
            <a:ext cx="414316" cy="36403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a:stCxn id="79" idx="2"/>
            <a:endCxn id="77" idx="5"/>
          </p:cNvCxnSpPr>
          <p:nvPr/>
        </p:nvCxnSpPr>
        <p:spPr>
          <a:xfrm flipH="1">
            <a:off x="6702880" y="2256788"/>
            <a:ext cx="379077" cy="32899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a:stCxn id="79" idx="4"/>
            <a:endCxn id="73" idx="1"/>
          </p:cNvCxnSpPr>
          <p:nvPr/>
        </p:nvCxnSpPr>
        <p:spPr>
          <a:xfrm>
            <a:off x="7272632" y="2256788"/>
            <a:ext cx="379077" cy="32899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79" idx="3"/>
            <a:endCxn id="80" idx="0"/>
          </p:cNvCxnSpPr>
          <p:nvPr/>
        </p:nvCxnSpPr>
        <p:spPr>
          <a:xfrm>
            <a:off x="7177295" y="2256789"/>
            <a:ext cx="0" cy="180094"/>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7328558" y="1504968"/>
            <a:ext cx="338197" cy="1102"/>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a:stCxn id="71" idx="3"/>
            <a:endCxn id="72" idx="0"/>
          </p:cNvCxnSpPr>
          <p:nvPr/>
        </p:nvCxnSpPr>
        <p:spPr>
          <a:xfrm>
            <a:off x="7805969" y="1686884"/>
            <a:ext cx="0" cy="180095"/>
          </a:xfrm>
          <a:prstGeom prst="straightConnector1">
            <a:avLst/>
          </a:prstGeom>
          <a:ln w="38100" cmpd="sng">
            <a:solidFill>
              <a:srgbClr val="31D525"/>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a:stCxn id="72" idx="3"/>
            <a:endCxn id="73" idx="0"/>
          </p:cNvCxnSpPr>
          <p:nvPr/>
        </p:nvCxnSpPr>
        <p:spPr>
          <a:xfrm>
            <a:off x="7805969" y="2256789"/>
            <a:ext cx="0" cy="180094"/>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flipH="1" flipV="1">
            <a:off x="6674139" y="1647561"/>
            <a:ext cx="414316" cy="875232"/>
          </a:xfrm>
          <a:prstGeom prst="straightConnector1">
            <a:avLst/>
          </a:prstGeom>
          <a:ln w="38100" cmpd="sng">
            <a:solidFill>
              <a:srgbClr val="31D525"/>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p:nvPr/>
        </p:nvCxnSpPr>
        <p:spPr>
          <a:xfrm>
            <a:off x="6674139" y="2730666"/>
            <a:ext cx="389620"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1" name="Straight Arrow Connector 90"/>
          <p:cNvCxnSpPr/>
          <p:nvPr/>
        </p:nvCxnSpPr>
        <p:spPr>
          <a:xfrm flipH="1">
            <a:off x="6681446" y="5786445"/>
            <a:ext cx="402330"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2" name="Straight Arrow Connector 91"/>
          <p:cNvCxnSpPr/>
          <p:nvPr/>
        </p:nvCxnSpPr>
        <p:spPr>
          <a:xfrm>
            <a:off x="7244743" y="5786445"/>
            <a:ext cx="444301"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p:nvPr/>
        </p:nvCxnSpPr>
        <p:spPr>
          <a:xfrm flipH="1" flipV="1">
            <a:off x="6681446" y="5216540"/>
            <a:ext cx="414316" cy="36403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4" name="Straight Arrow Connector 93"/>
          <p:cNvCxnSpPr>
            <a:stCxn id="102" idx="0"/>
            <a:endCxn id="101" idx="3"/>
          </p:cNvCxnSpPr>
          <p:nvPr/>
        </p:nvCxnSpPr>
        <p:spPr>
          <a:xfrm flipV="1">
            <a:off x="7184602" y="5312568"/>
            <a:ext cx="0" cy="180095"/>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95" name="Regular Pentagon 94"/>
          <p:cNvSpPr/>
          <p:nvPr/>
        </p:nvSpPr>
        <p:spPr>
          <a:xfrm>
            <a:off x="7659016" y="4922757"/>
            <a:ext cx="308520" cy="389811"/>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6" name="Regular Pentagon 95"/>
          <p:cNvSpPr/>
          <p:nvPr/>
        </p:nvSpPr>
        <p:spPr>
          <a:xfrm>
            <a:off x="7659016" y="5492663"/>
            <a:ext cx="308520" cy="389811"/>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7" name="Regular Pentagon 96"/>
          <p:cNvSpPr/>
          <p:nvPr/>
        </p:nvSpPr>
        <p:spPr>
          <a:xfrm>
            <a:off x="7659016" y="6062567"/>
            <a:ext cx="308520" cy="389811"/>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9" name="Regular Pentagon 98"/>
          <p:cNvSpPr/>
          <p:nvPr/>
        </p:nvSpPr>
        <p:spPr>
          <a:xfrm>
            <a:off x="6401667" y="5492663"/>
            <a:ext cx="308520" cy="389811"/>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0" name="Regular Pentagon 99"/>
          <p:cNvSpPr/>
          <p:nvPr/>
        </p:nvSpPr>
        <p:spPr>
          <a:xfrm>
            <a:off x="6401667" y="6062567"/>
            <a:ext cx="308520" cy="389811"/>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1" name="Regular Pentagon 100"/>
          <p:cNvSpPr/>
          <p:nvPr/>
        </p:nvSpPr>
        <p:spPr>
          <a:xfrm>
            <a:off x="7030341" y="4922757"/>
            <a:ext cx="308520" cy="389811"/>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2" name="Regular Pentagon 101"/>
          <p:cNvSpPr/>
          <p:nvPr/>
        </p:nvSpPr>
        <p:spPr>
          <a:xfrm>
            <a:off x="7030341" y="5492663"/>
            <a:ext cx="308520" cy="389811"/>
          </a:xfrm>
          <a:prstGeom prst="pentagon">
            <a:avLst/>
          </a:prstGeom>
          <a:solidFill>
            <a:srgbClr val="FFFFFF"/>
          </a:solid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3" name="Regular Pentagon 102"/>
          <p:cNvSpPr/>
          <p:nvPr/>
        </p:nvSpPr>
        <p:spPr>
          <a:xfrm>
            <a:off x="7030341" y="6062567"/>
            <a:ext cx="308520" cy="389811"/>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104" name="Straight Arrow Connector 103"/>
          <p:cNvCxnSpPr/>
          <p:nvPr/>
        </p:nvCxnSpPr>
        <p:spPr>
          <a:xfrm flipV="1">
            <a:off x="7274728" y="5216540"/>
            <a:ext cx="414316" cy="36403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p:cNvCxnSpPr>
            <a:stCxn id="102" idx="2"/>
            <a:endCxn id="100" idx="5"/>
          </p:cNvCxnSpPr>
          <p:nvPr/>
        </p:nvCxnSpPr>
        <p:spPr>
          <a:xfrm flipH="1">
            <a:off x="6710187" y="5882472"/>
            <a:ext cx="379077" cy="32899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6" name="Straight Arrow Connector 105"/>
          <p:cNvCxnSpPr>
            <a:stCxn id="102" idx="4"/>
            <a:endCxn id="97" idx="1"/>
          </p:cNvCxnSpPr>
          <p:nvPr/>
        </p:nvCxnSpPr>
        <p:spPr>
          <a:xfrm>
            <a:off x="7279939" y="5882472"/>
            <a:ext cx="379077" cy="32899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a:stCxn id="102" idx="3"/>
            <a:endCxn id="103" idx="0"/>
          </p:cNvCxnSpPr>
          <p:nvPr/>
        </p:nvCxnSpPr>
        <p:spPr>
          <a:xfrm>
            <a:off x="7184602" y="5882473"/>
            <a:ext cx="0" cy="180094"/>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8" name="Straight Arrow Connector 107"/>
          <p:cNvCxnSpPr/>
          <p:nvPr/>
        </p:nvCxnSpPr>
        <p:spPr>
          <a:xfrm flipH="1" flipV="1">
            <a:off x="7335865" y="5130652"/>
            <a:ext cx="338197" cy="1102"/>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a:stCxn id="95" idx="3"/>
            <a:endCxn id="96" idx="0"/>
          </p:cNvCxnSpPr>
          <p:nvPr/>
        </p:nvCxnSpPr>
        <p:spPr>
          <a:xfrm>
            <a:off x="7813276" y="5312568"/>
            <a:ext cx="0" cy="180095"/>
          </a:xfrm>
          <a:prstGeom prst="straightConnector1">
            <a:avLst/>
          </a:prstGeom>
          <a:ln w="38100" cmpd="sng">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p:cNvCxnSpPr>
            <a:stCxn id="96" idx="3"/>
            <a:endCxn id="97" idx="0"/>
          </p:cNvCxnSpPr>
          <p:nvPr/>
        </p:nvCxnSpPr>
        <p:spPr>
          <a:xfrm>
            <a:off x="7813276" y="5882473"/>
            <a:ext cx="0" cy="180094"/>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1" name="Straight Arrow Connector 110"/>
          <p:cNvCxnSpPr/>
          <p:nvPr/>
        </p:nvCxnSpPr>
        <p:spPr>
          <a:xfrm flipH="1" flipV="1">
            <a:off x="6681446" y="5273245"/>
            <a:ext cx="414316" cy="875232"/>
          </a:xfrm>
          <a:prstGeom prst="straightConnector1">
            <a:avLst/>
          </a:prstGeom>
          <a:ln w="38100" cmpd="sng">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2" name="Straight Arrow Connector 111"/>
          <p:cNvCxnSpPr/>
          <p:nvPr/>
        </p:nvCxnSpPr>
        <p:spPr>
          <a:xfrm>
            <a:off x="6681446" y="6356350"/>
            <a:ext cx="389620"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4" name="Straight Arrow Connector 113"/>
          <p:cNvCxnSpPr/>
          <p:nvPr/>
        </p:nvCxnSpPr>
        <p:spPr>
          <a:xfrm flipH="1">
            <a:off x="1212091" y="5786445"/>
            <a:ext cx="402330"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5" name="Straight Arrow Connector 114"/>
          <p:cNvCxnSpPr/>
          <p:nvPr/>
        </p:nvCxnSpPr>
        <p:spPr>
          <a:xfrm>
            <a:off x="1775388" y="5786445"/>
            <a:ext cx="444301"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6" name="Straight Arrow Connector 115"/>
          <p:cNvCxnSpPr/>
          <p:nvPr/>
        </p:nvCxnSpPr>
        <p:spPr>
          <a:xfrm flipH="1" flipV="1">
            <a:off x="1212091" y="5216540"/>
            <a:ext cx="414316" cy="36403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7" name="Straight Arrow Connector 116"/>
          <p:cNvCxnSpPr>
            <a:stCxn id="125" idx="0"/>
            <a:endCxn id="124" idx="3"/>
          </p:cNvCxnSpPr>
          <p:nvPr/>
        </p:nvCxnSpPr>
        <p:spPr>
          <a:xfrm flipV="1">
            <a:off x="1715247" y="5312568"/>
            <a:ext cx="0" cy="180095"/>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118" name="Regular Pentagon 117"/>
          <p:cNvSpPr/>
          <p:nvPr/>
        </p:nvSpPr>
        <p:spPr>
          <a:xfrm>
            <a:off x="2189661" y="4922757"/>
            <a:ext cx="308520" cy="389811"/>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19" name="Regular Pentagon 118"/>
          <p:cNvSpPr/>
          <p:nvPr/>
        </p:nvSpPr>
        <p:spPr>
          <a:xfrm>
            <a:off x="2189661" y="5492663"/>
            <a:ext cx="308520" cy="389811"/>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0" name="Regular Pentagon 119"/>
          <p:cNvSpPr/>
          <p:nvPr/>
        </p:nvSpPr>
        <p:spPr>
          <a:xfrm>
            <a:off x="2189661" y="6062567"/>
            <a:ext cx="308520" cy="389811"/>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1" name="Regular Pentagon 120"/>
          <p:cNvSpPr/>
          <p:nvPr/>
        </p:nvSpPr>
        <p:spPr>
          <a:xfrm>
            <a:off x="932312" y="4922757"/>
            <a:ext cx="308520" cy="389811"/>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2" name="Regular Pentagon 121"/>
          <p:cNvSpPr/>
          <p:nvPr/>
        </p:nvSpPr>
        <p:spPr>
          <a:xfrm>
            <a:off x="932312" y="5492663"/>
            <a:ext cx="308520" cy="389811"/>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3" name="Regular Pentagon 122"/>
          <p:cNvSpPr/>
          <p:nvPr/>
        </p:nvSpPr>
        <p:spPr>
          <a:xfrm>
            <a:off x="932312" y="6062567"/>
            <a:ext cx="308520" cy="389811"/>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4" name="Regular Pentagon 123"/>
          <p:cNvSpPr/>
          <p:nvPr/>
        </p:nvSpPr>
        <p:spPr>
          <a:xfrm>
            <a:off x="1560986" y="4922757"/>
            <a:ext cx="308520" cy="389811"/>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6" name="Regular Pentagon 125"/>
          <p:cNvSpPr/>
          <p:nvPr/>
        </p:nvSpPr>
        <p:spPr>
          <a:xfrm>
            <a:off x="1560986" y="6062567"/>
            <a:ext cx="308520" cy="389811"/>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127" name="Straight Arrow Connector 126"/>
          <p:cNvCxnSpPr/>
          <p:nvPr/>
        </p:nvCxnSpPr>
        <p:spPr>
          <a:xfrm flipV="1">
            <a:off x="1805373" y="5216540"/>
            <a:ext cx="414316" cy="36403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28" name="Straight Arrow Connector 127"/>
          <p:cNvCxnSpPr>
            <a:stCxn id="125" idx="2"/>
            <a:endCxn id="123" idx="5"/>
          </p:cNvCxnSpPr>
          <p:nvPr/>
        </p:nvCxnSpPr>
        <p:spPr>
          <a:xfrm flipH="1">
            <a:off x="1240832" y="5882472"/>
            <a:ext cx="379077" cy="32899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29" name="Straight Arrow Connector 128"/>
          <p:cNvCxnSpPr>
            <a:stCxn id="125" idx="4"/>
            <a:endCxn id="120" idx="1"/>
          </p:cNvCxnSpPr>
          <p:nvPr/>
        </p:nvCxnSpPr>
        <p:spPr>
          <a:xfrm>
            <a:off x="1810584" y="5882472"/>
            <a:ext cx="379077" cy="32899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0" name="Straight Arrow Connector 129"/>
          <p:cNvCxnSpPr>
            <a:stCxn id="125" idx="3"/>
            <a:endCxn id="126" idx="0"/>
          </p:cNvCxnSpPr>
          <p:nvPr/>
        </p:nvCxnSpPr>
        <p:spPr>
          <a:xfrm>
            <a:off x="1715247" y="5882473"/>
            <a:ext cx="0" cy="180094"/>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1" name="Straight Arrow Connector 130"/>
          <p:cNvCxnSpPr/>
          <p:nvPr/>
        </p:nvCxnSpPr>
        <p:spPr>
          <a:xfrm flipH="1" flipV="1">
            <a:off x="1866510" y="5130652"/>
            <a:ext cx="338197" cy="1102"/>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2" name="Straight Arrow Connector 131"/>
          <p:cNvCxnSpPr>
            <a:stCxn id="118" idx="3"/>
            <a:endCxn id="119" idx="0"/>
          </p:cNvCxnSpPr>
          <p:nvPr/>
        </p:nvCxnSpPr>
        <p:spPr>
          <a:xfrm>
            <a:off x="2343921" y="5312568"/>
            <a:ext cx="0" cy="180095"/>
          </a:xfrm>
          <a:prstGeom prst="straightConnector1">
            <a:avLst/>
          </a:prstGeom>
          <a:ln w="38100" cmpd="sng">
            <a:solidFill>
              <a:srgbClr val="FF66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3" name="Straight Arrow Connector 132"/>
          <p:cNvCxnSpPr>
            <a:stCxn id="119" idx="3"/>
            <a:endCxn id="120" idx="0"/>
          </p:cNvCxnSpPr>
          <p:nvPr/>
        </p:nvCxnSpPr>
        <p:spPr>
          <a:xfrm>
            <a:off x="2343921" y="5882473"/>
            <a:ext cx="0" cy="180094"/>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4" name="Straight Arrow Connector 133"/>
          <p:cNvCxnSpPr/>
          <p:nvPr/>
        </p:nvCxnSpPr>
        <p:spPr>
          <a:xfrm flipH="1" flipV="1">
            <a:off x="1212091" y="5273245"/>
            <a:ext cx="414316" cy="875232"/>
          </a:xfrm>
          <a:prstGeom prst="straightConnector1">
            <a:avLst/>
          </a:prstGeom>
          <a:ln w="38100" cmpd="sng">
            <a:solidFill>
              <a:srgbClr val="FF66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5" name="Straight Arrow Connector 134"/>
          <p:cNvCxnSpPr/>
          <p:nvPr/>
        </p:nvCxnSpPr>
        <p:spPr>
          <a:xfrm>
            <a:off x="1212091" y="6356350"/>
            <a:ext cx="389620"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2" name="Oval 1"/>
          <p:cNvSpPr/>
          <p:nvPr/>
        </p:nvSpPr>
        <p:spPr>
          <a:xfrm>
            <a:off x="238045" y="941917"/>
            <a:ext cx="2992331" cy="2356574"/>
          </a:xfrm>
          <a:prstGeom prst="ellipse">
            <a:avLst/>
          </a:prstGeom>
          <a:noFill/>
          <a:ln w="28575" cmpd="sng">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2" name="Oval 141"/>
          <p:cNvSpPr/>
          <p:nvPr/>
        </p:nvSpPr>
        <p:spPr>
          <a:xfrm>
            <a:off x="5681129" y="943728"/>
            <a:ext cx="2992331" cy="2356574"/>
          </a:xfrm>
          <a:prstGeom prst="ellipse">
            <a:avLst/>
          </a:prstGeom>
          <a:noFill/>
          <a:ln w="28575" cmpd="sng">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4" name="Oval 143"/>
          <p:cNvSpPr/>
          <p:nvPr/>
        </p:nvSpPr>
        <p:spPr>
          <a:xfrm>
            <a:off x="3061286" y="2566183"/>
            <a:ext cx="2992331" cy="2356574"/>
          </a:xfrm>
          <a:prstGeom prst="ellipse">
            <a:avLst/>
          </a:prstGeom>
          <a:noFill/>
          <a:ln w="28575" cmpd="sng">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5" name="Oval 144"/>
          <p:cNvSpPr/>
          <p:nvPr/>
        </p:nvSpPr>
        <p:spPr>
          <a:xfrm>
            <a:off x="219081" y="4401314"/>
            <a:ext cx="2992331" cy="2356574"/>
          </a:xfrm>
          <a:prstGeom prst="ellipse">
            <a:avLst/>
          </a:prstGeom>
          <a:noFill/>
          <a:ln w="28575" cmpd="sng">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6" name="Oval 145"/>
          <p:cNvSpPr/>
          <p:nvPr/>
        </p:nvSpPr>
        <p:spPr>
          <a:xfrm>
            <a:off x="5681129" y="4402794"/>
            <a:ext cx="2992331" cy="2356574"/>
          </a:xfrm>
          <a:prstGeom prst="ellipse">
            <a:avLst/>
          </a:prstGeom>
          <a:noFill/>
          <a:ln w="28575" cmpd="sng">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1085377" y="3254853"/>
            <a:ext cx="1381658" cy="369332"/>
          </a:xfrm>
          <a:prstGeom prst="rect">
            <a:avLst/>
          </a:prstGeom>
          <a:noFill/>
        </p:spPr>
        <p:txBody>
          <a:bodyPr wrap="none" rtlCol="0">
            <a:spAutoFit/>
          </a:bodyPr>
          <a:lstStyle/>
          <a:p>
            <a:r>
              <a:rPr lang="en-US" dirty="0" smtClean="0">
                <a:solidFill>
                  <a:srgbClr val="800000"/>
                </a:solidFill>
              </a:rPr>
              <a:t>package red;</a:t>
            </a:r>
            <a:endParaRPr lang="en-US" dirty="0">
              <a:solidFill>
                <a:srgbClr val="800000"/>
              </a:solidFill>
            </a:endParaRPr>
          </a:p>
        </p:txBody>
      </p:sp>
      <p:sp>
        <p:nvSpPr>
          <p:cNvPr id="147" name="TextBox 146"/>
          <p:cNvSpPr txBox="1"/>
          <p:nvPr/>
        </p:nvSpPr>
        <p:spPr>
          <a:xfrm>
            <a:off x="6416302" y="3263012"/>
            <a:ext cx="1607193" cy="369332"/>
          </a:xfrm>
          <a:prstGeom prst="rect">
            <a:avLst/>
          </a:prstGeom>
          <a:noFill/>
        </p:spPr>
        <p:txBody>
          <a:bodyPr wrap="none" rtlCol="0">
            <a:spAutoFit/>
          </a:bodyPr>
          <a:lstStyle/>
          <a:p>
            <a:r>
              <a:rPr lang="en-US" dirty="0" smtClean="0">
                <a:solidFill>
                  <a:srgbClr val="800000"/>
                </a:solidFill>
              </a:rPr>
              <a:t>package green;</a:t>
            </a:r>
            <a:endParaRPr lang="en-US" dirty="0">
              <a:solidFill>
                <a:srgbClr val="800000"/>
              </a:solidFill>
            </a:endParaRPr>
          </a:p>
        </p:txBody>
      </p:sp>
      <p:sp>
        <p:nvSpPr>
          <p:cNvPr id="148" name="TextBox 147"/>
          <p:cNvSpPr txBox="1"/>
          <p:nvPr/>
        </p:nvSpPr>
        <p:spPr>
          <a:xfrm>
            <a:off x="3776294" y="4871563"/>
            <a:ext cx="1477463" cy="369332"/>
          </a:xfrm>
          <a:prstGeom prst="rect">
            <a:avLst/>
          </a:prstGeom>
          <a:noFill/>
        </p:spPr>
        <p:txBody>
          <a:bodyPr wrap="none" rtlCol="0">
            <a:spAutoFit/>
          </a:bodyPr>
          <a:lstStyle/>
          <a:p>
            <a:r>
              <a:rPr lang="en-US" dirty="0" smtClean="0">
                <a:solidFill>
                  <a:srgbClr val="800000"/>
                </a:solidFill>
              </a:rPr>
              <a:t>package blue;</a:t>
            </a:r>
            <a:endParaRPr lang="en-US" dirty="0">
              <a:solidFill>
                <a:srgbClr val="800000"/>
              </a:solidFill>
            </a:endParaRPr>
          </a:p>
        </p:txBody>
      </p:sp>
      <p:sp>
        <p:nvSpPr>
          <p:cNvPr id="149" name="TextBox 148"/>
          <p:cNvSpPr txBox="1"/>
          <p:nvPr/>
        </p:nvSpPr>
        <p:spPr>
          <a:xfrm>
            <a:off x="1048734" y="3972941"/>
            <a:ext cx="1724638" cy="369332"/>
          </a:xfrm>
          <a:prstGeom prst="rect">
            <a:avLst/>
          </a:prstGeom>
          <a:noFill/>
        </p:spPr>
        <p:txBody>
          <a:bodyPr wrap="none" rtlCol="0">
            <a:spAutoFit/>
          </a:bodyPr>
          <a:lstStyle/>
          <a:p>
            <a:r>
              <a:rPr lang="en-US" dirty="0" smtClean="0">
                <a:solidFill>
                  <a:srgbClr val="800000"/>
                </a:solidFill>
              </a:rPr>
              <a:t>package orange;</a:t>
            </a:r>
            <a:endParaRPr lang="en-US" dirty="0">
              <a:solidFill>
                <a:srgbClr val="800000"/>
              </a:solidFill>
            </a:endParaRPr>
          </a:p>
        </p:txBody>
      </p:sp>
      <p:sp>
        <p:nvSpPr>
          <p:cNvPr id="150" name="TextBox 149"/>
          <p:cNvSpPr txBox="1"/>
          <p:nvPr/>
        </p:nvSpPr>
        <p:spPr>
          <a:xfrm>
            <a:off x="6344279" y="4012719"/>
            <a:ext cx="1679216" cy="369332"/>
          </a:xfrm>
          <a:prstGeom prst="rect">
            <a:avLst/>
          </a:prstGeom>
          <a:noFill/>
        </p:spPr>
        <p:txBody>
          <a:bodyPr wrap="none" rtlCol="0">
            <a:spAutoFit/>
          </a:bodyPr>
          <a:lstStyle/>
          <a:p>
            <a:r>
              <a:rPr lang="en-US" dirty="0" smtClean="0">
                <a:solidFill>
                  <a:srgbClr val="800000"/>
                </a:solidFill>
              </a:rPr>
              <a:t>package purple;</a:t>
            </a:r>
            <a:endParaRPr lang="en-US" dirty="0">
              <a:solidFill>
                <a:srgbClr val="800000"/>
              </a:solidFill>
            </a:endParaRPr>
          </a:p>
        </p:txBody>
      </p:sp>
      <p:sp>
        <p:nvSpPr>
          <p:cNvPr id="12" name="Rectangle 11"/>
          <p:cNvSpPr/>
          <p:nvPr/>
        </p:nvSpPr>
        <p:spPr>
          <a:xfrm>
            <a:off x="-863078" y="886642"/>
            <a:ext cx="10504889" cy="5971358"/>
          </a:xfrm>
          <a:prstGeom prst="rect">
            <a:avLst/>
          </a:prstGeom>
          <a:solidFill>
            <a:srgbClr val="FFFFFF">
              <a:alpha val="8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gular Pentagon 47"/>
          <p:cNvSpPr/>
          <p:nvPr/>
        </p:nvSpPr>
        <p:spPr>
          <a:xfrm>
            <a:off x="3714376" y="2908680"/>
            <a:ext cx="308520" cy="389811"/>
          </a:xfrm>
          <a:prstGeom prst="pentagon">
            <a:avLst/>
          </a:prstGeom>
          <a:solidFill>
            <a:srgbClr val="FFFF00"/>
          </a:solidFill>
          <a:ln w="7620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8" name="Regular Pentagon 97"/>
          <p:cNvSpPr/>
          <p:nvPr/>
        </p:nvSpPr>
        <p:spPr>
          <a:xfrm>
            <a:off x="6401667" y="4922757"/>
            <a:ext cx="308520" cy="389811"/>
          </a:xfrm>
          <a:prstGeom prst="pentagon">
            <a:avLst/>
          </a:prstGeom>
          <a:solidFill>
            <a:srgbClr val="FFFF00"/>
          </a:solidFill>
          <a:ln w="76200"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9" name="Regular Pentagon 28"/>
          <p:cNvSpPr/>
          <p:nvPr/>
        </p:nvSpPr>
        <p:spPr>
          <a:xfrm>
            <a:off x="4971725" y="4048490"/>
            <a:ext cx="308520" cy="389811"/>
          </a:xfrm>
          <a:prstGeom prst="pentagon">
            <a:avLst/>
          </a:prstGeom>
          <a:solidFill>
            <a:srgbClr val="FFFF00"/>
          </a:solidFill>
          <a:ln w="7620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Tree>
    <p:extLst>
      <p:ext uri="{BB962C8B-B14F-4D97-AF65-F5344CB8AC3E}">
        <p14:creationId xmlns:p14="http://schemas.microsoft.com/office/powerpoint/2010/main" val="16499696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1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3" name="Straight Arrow Connector 62"/>
          <p:cNvCxnSpPr/>
          <p:nvPr/>
        </p:nvCxnSpPr>
        <p:spPr>
          <a:xfrm flipH="1">
            <a:off x="2404288" y="3882142"/>
            <a:ext cx="165560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4" name="Title 3"/>
          <p:cNvSpPr>
            <a:spLocks noGrp="1"/>
          </p:cNvSpPr>
          <p:nvPr>
            <p:ph type="title"/>
          </p:nvPr>
        </p:nvSpPr>
        <p:spPr>
          <a:xfrm>
            <a:off x="457200" y="0"/>
            <a:ext cx="8229600" cy="886642"/>
          </a:xfrm>
        </p:spPr>
        <p:txBody>
          <a:bodyPr/>
          <a:lstStyle/>
          <a:p>
            <a:r>
              <a:rPr lang="en-US" dirty="0" smtClean="0"/>
              <a:t>Some classes are highly specialized</a:t>
            </a:r>
            <a:endParaRPr lang="en-US" dirty="0"/>
          </a:p>
        </p:txBody>
      </p:sp>
      <p:cxnSp>
        <p:nvCxnSpPr>
          <p:cNvPr id="10" name="Straight Arrow Connector 9"/>
          <p:cNvCxnSpPr/>
          <p:nvPr/>
        </p:nvCxnSpPr>
        <p:spPr>
          <a:xfrm>
            <a:off x="4722268" y="3882142"/>
            <a:ext cx="182831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240428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V="1">
            <a:off x="4474785" y="2608542"/>
            <a:ext cx="0" cy="484025"/>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6427011" y="1560882"/>
            <a:ext cx="1269569" cy="4111029"/>
            <a:chOff x="6427011" y="1596145"/>
            <a:chExt cx="1269569" cy="4111029"/>
          </a:xfrm>
        </p:grpSpPr>
        <p:grpSp>
          <p:nvGrpSpPr>
            <p:cNvPr id="22" name="Group 21"/>
            <p:cNvGrpSpPr/>
            <p:nvPr/>
          </p:nvGrpSpPr>
          <p:grpSpPr>
            <a:xfrm>
              <a:off x="6427011" y="1596145"/>
              <a:ext cx="1269569" cy="1047660"/>
              <a:chOff x="5570861" y="2396330"/>
              <a:chExt cx="1628278" cy="1473744"/>
            </a:xfrm>
          </p:grpSpPr>
          <p:sp>
            <p:nvSpPr>
              <p:cNvPr id="23" name="Regular Pentagon 22"/>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4" name="TextBox 23"/>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5" name="Group 24"/>
            <p:cNvGrpSpPr/>
            <p:nvPr/>
          </p:nvGrpSpPr>
          <p:grpSpPr>
            <a:xfrm>
              <a:off x="6427011" y="3127830"/>
              <a:ext cx="1269569" cy="1047660"/>
              <a:chOff x="5570861" y="2396330"/>
              <a:chExt cx="1628278" cy="1473744"/>
            </a:xfrm>
          </p:grpSpPr>
          <p:sp>
            <p:nvSpPr>
              <p:cNvPr id="26" name="Regular Pentagon 25"/>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7" name="TextBox 26"/>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8" name="Group 27"/>
            <p:cNvGrpSpPr/>
            <p:nvPr/>
          </p:nvGrpSpPr>
          <p:grpSpPr>
            <a:xfrm>
              <a:off x="6427011" y="4659514"/>
              <a:ext cx="1269569" cy="1047660"/>
              <a:chOff x="5570861" y="2396330"/>
              <a:chExt cx="1628278" cy="1473744"/>
            </a:xfrm>
          </p:grpSpPr>
          <p:sp>
            <p:nvSpPr>
              <p:cNvPr id="29" name="Regular Pentagon 28"/>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30" name="TextBox 29"/>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40" name="Group 39"/>
          <p:cNvGrpSpPr/>
          <p:nvPr/>
        </p:nvGrpSpPr>
        <p:grpSpPr>
          <a:xfrm>
            <a:off x="1252989" y="1560882"/>
            <a:ext cx="1269569" cy="4111029"/>
            <a:chOff x="6427011" y="1596145"/>
            <a:chExt cx="1269569" cy="4111029"/>
          </a:xfrm>
        </p:grpSpPr>
        <p:grpSp>
          <p:nvGrpSpPr>
            <p:cNvPr id="41" name="Group 40"/>
            <p:cNvGrpSpPr/>
            <p:nvPr/>
          </p:nvGrpSpPr>
          <p:grpSpPr>
            <a:xfrm>
              <a:off x="6427011" y="1596145"/>
              <a:ext cx="1269569" cy="1047660"/>
              <a:chOff x="5570861" y="2396330"/>
              <a:chExt cx="1628278" cy="1473744"/>
            </a:xfrm>
          </p:grpSpPr>
          <p:sp>
            <p:nvSpPr>
              <p:cNvPr id="48" name="Regular Pentagon 4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9" name="TextBox 4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42" name="Group 41"/>
            <p:cNvGrpSpPr/>
            <p:nvPr/>
          </p:nvGrpSpPr>
          <p:grpSpPr>
            <a:xfrm>
              <a:off x="6427011" y="3127830"/>
              <a:ext cx="1269569" cy="1047660"/>
              <a:chOff x="5570861" y="2396330"/>
              <a:chExt cx="1628278" cy="1473744"/>
            </a:xfrm>
          </p:grpSpPr>
          <p:sp>
            <p:nvSpPr>
              <p:cNvPr id="46" name="Regular Pentagon 45"/>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7" name="TextBox 46"/>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43" name="Group 42"/>
            <p:cNvGrpSpPr/>
            <p:nvPr/>
          </p:nvGrpSpPr>
          <p:grpSpPr>
            <a:xfrm>
              <a:off x="6427011" y="4659514"/>
              <a:ext cx="1269569" cy="1047660"/>
              <a:chOff x="5570861" y="2396330"/>
              <a:chExt cx="1628278" cy="1473744"/>
            </a:xfrm>
          </p:grpSpPr>
          <p:sp>
            <p:nvSpPr>
              <p:cNvPr id="44" name="Regular Pentagon 4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5" name="TextBox 4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50" name="Group 49"/>
          <p:cNvGrpSpPr/>
          <p:nvPr/>
        </p:nvGrpSpPr>
        <p:grpSpPr>
          <a:xfrm>
            <a:off x="3840000" y="1560882"/>
            <a:ext cx="1269569" cy="4111029"/>
            <a:chOff x="6427011" y="1596145"/>
            <a:chExt cx="1269569" cy="4111029"/>
          </a:xfrm>
        </p:grpSpPr>
        <p:grpSp>
          <p:nvGrpSpPr>
            <p:cNvPr id="51" name="Group 50"/>
            <p:cNvGrpSpPr/>
            <p:nvPr/>
          </p:nvGrpSpPr>
          <p:grpSpPr>
            <a:xfrm>
              <a:off x="6427011" y="1596145"/>
              <a:ext cx="1269569" cy="1047660"/>
              <a:chOff x="5570861" y="2396330"/>
              <a:chExt cx="1628278" cy="1473744"/>
            </a:xfrm>
          </p:grpSpPr>
          <p:sp>
            <p:nvSpPr>
              <p:cNvPr id="58" name="Regular Pentagon 5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9" name="TextBox 5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52" name="Group 51"/>
            <p:cNvGrpSpPr/>
            <p:nvPr/>
          </p:nvGrpSpPr>
          <p:grpSpPr>
            <a:xfrm>
              <a:off x="6427011" y="3127830"/>
              <a:ext cx="1269569" cy="1047660"/>
              <a:chOff x="5570861" y="2396330"/>
              <a:chExt cx="1628278" cy="1473744"/>
            </a:xfrm>
          </p:grpSpPr>
          <p:sp>
            <p:nvSpPr>
              <p:cNvPr id="56" name="Regular Pentagon 55"/>
              <p:cNvSpPr/>
              <p:nvPr/>
            </p:nvSpPr>
            <p:spPr>
              <a:xfrm>
                <a:off x="5570861" y="2396330"/>
                <a:ext cx="1628278" cy="1473744"/>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7" name="TextBox 56"/>
              <p:cNvSpPr txBox="1"/>
              <p:nvPr/>
            </p:nvSpPr>
            <p:spPr>
              <a:xfrm>
                <a:off x="5916132" y="2944191"/>
                <a:ext cx="944529" cy="562835"/>
              </a:xfrm>
              <a:prstGeom prst="rect">
                <a:avLst/>
              </a:prstGeom>
              <a:noFill/>
            </p:spPr>
            <p:txBody>
              <a:bodyPr wrap="none" rtlCol="0">
                <a:spAutoFit/>
              </a:bodyPr>
              <a:lstStyle/>
              <a:p>
                <a:r>
                  <a:rPr lang="en-US" sz="2000" dirty="0" smtClean="0">
                    <a:solidFill>
                      <a:srgbClr val="0000FF"/>
                    </a:solidFill>
                  </a:rPr>
                  <a:t>Gene</a:t>
                </a:r>
                <a:endParaRPr lang="en-US" sz="2000" dirty="0">
                  <a:solidFill>
                    <a:srgbClr val="0000FF"/>
                  </a:solidFill>
                </a:endParaRPr>
              </a:p>
            </p:txBody>
          </p:sp>
        </p:grpSp>
        <p:grpSp>
          <p:nvGrpSpPr>
            <p:cNvPr id="53" name="Group 52"/>
            <p:cNvGrpSpPr/>
            <p:nvPr/>
          </p:nvGrpSpPr>
          <p:grpSpPr>
            <a:xfrm>
              <a:off x="6427011" y="4659514"/>
              <a:ext cx="1269569" cy="1047660"/>
              <a:chOff x="5570861" y="2396330"/>
              <a:chExt cx="1628278" cy="1473744"/>
            </a:xfrm>
          </p:grpSpPr>
          <p:sp>
            <p:nvSpPr>
              <p:cNvPr id="54" name="Regular Pentagon 5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5" name="TextBox 5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cxnSp>
        <p:nvCxnSpPr>
          <p:cNvPr id="61" name="Straight Arrow Connector 60"/>
          <p:cNvCxnSpPr/>
          <p:nvPr/>
        </p:nvCxnSpPr>
        <p:spPr>
          <a:xfrm flipV="1">
            <a:off x="484565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2522557" y="4140224"/>
            <a:ext cx="1559910"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867102" y="4140224"/>
            <a:ext cx="1559910"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a:off x="4474785" y="4140227"/>
            <a:ext cx="0" cy="48402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7801691" y="1781070"/>
            <a:ext cx="995385" cy="338554"/>
          </a:xfrm>
          <a:prstGeom prst="rect">
            <a:avLst/>
          </a:prstGeom>
          <a:noFill/>
        </p:spPr>
        <p:txBody>
          <a:bodyPr wrap="none" rtlCol="0">
            <a:spAutoFit/>
          </a:bodyPr>
          <a:lstStyle/>
          <a:p>
            <a:r>
              <a:rPr lang="en-US" sz="1600" dirty="0" smtClean="0">
                <a:solidFill>
                  <a:srgbClr val="0000FF"/>
                </a:solidFill>
              </a:rPr>
              <a:t>Sequence</a:t>
            </a:r>
            <a:endParaRPr lang="en-US" sz="1600" dirty="0">
              <a:solidFill>
                <a:srgbClr val="0000FF"/>
              </a:solidFill>
            </a:endParaRPr>
          </a:p>
        </p:txBody>
      </p:sp>
      <p:sp>
        <p:nvSpPr>
          <p:cNvPr id="78" name="TextBox 77"/>
          <p:cNvSpPr txBox="1"/>
          <p:nvPr/>
        </p:nvSpPr>
        <p:spPr>
          <a:xfrm>
            <a:off x="7954091" y="3473193"/>
            <a:ext cx="903312" cy="338554"/>
          </a:xfrm>
          <a:prstGeom prst="rect">
            <a:avLst/>
          </a:prstGeom>
          <a:noFill/>
        </p:spPr>
        <p:txBody>
          <a:bodyPr wrap="none" rtlCol="0">
            <a:spAutoFit/>
          </a:bodyPr>
          <a:lstStyle/>
          <a:p>
            <a:r>
              <a:rPr lang="en-US" sz="1600" dirty="0" smtClean="0">
                <a:solidFill>
                  <a:srgbClr val="0000FF"/>
                </a:solidFill>
              </a:rPr>
              <a:t>Pathway</a:t>
            </a:r>
            <a:endParaRPr lang="en-US" sz="1600" dirty="0">
              <a:solidFill>
                <a:srgbClr val="0000FF"/>
              </a:solidFill>
            </a:endParaRPr>
          </a:p>
        </p:txBody>
      </p:sp>
      <p:sp>
        <p:nvSpPr>
          <p:cNvPr id="79" name="TextBox 78"/>
          <p:cNvSpPr txBox="1"/>
          <p:nvPr/>
        </p:nvSpPr>
        <p:spPr>
          <a:xfrm>
            <a:off x="7862018" y="4855143"/>
            <a:ext cx="911628" cy="338554"/>
          </a:xfrm>
          <a:prstGeom prst="rect">
            <a:avLst/>
          </a:prstGeom>
          <a:noFill/>
        </p:spPr>
        <p:txBody>
          <a:bodyPr wrap="none" rtlCol="0">
            <a:spAutoFit/>
          </a:bodyPr>
          <a:lstStyle/>
          <a:p>
            <a:r>
              <a:rPr lang="en-US" sz="1600" dirty="0" smtClean="0">
                <a:solidFill>
                  <a:srgbClr val="0000FF"/>
                </a:solidFill>
              </a:rPr>
              <a:t>Function</a:t>
            </a:r>
            <a:endParaRPr lang="en-US" sz="1600" dirty="0">
              <a:solidFill>
                <a:srgbClr val="0000FF"/>
              </a:solidFill>
            </a:endParaRPr>
          </a:p>
        </p:txBody>
      </p:sp>
      <p:sp>
        <p:nvSpPr>
          <p:cNvPr id="80" name="TextBox 79"/>
          <p:cNvSpPr txBox="1"/>
          <p:nvPr/>
        </p:nvSpPr>
        <p:spPr>
          <a:xfrm>
            <a:off x="4007583" y="1070441"/>
            <a:ext cx="890889" cy="338554"/>
          </a:xfrm>
          <a:prstGeom prst="rect">
            <a:avLst/>
          </a:prstGeom>
          <a:noFill/>
        </p:spPr>
        <p:txBody>
          <a:bodyPr wrap="none" rtlCol="0">
            <a:spAutoFit/>
          </a:bodyPr>
          <a:lstStyle/>
          <a:p>
            <a:r>
              <a:rPr lang="en-US" sz="1600" dirty="0" err="1" smtClean="0">
                <a:solidFill>
                  <a:srgbClr val="0000FF"/>
                </a:solidFill>
              </a:rPr>
              <a:t>Paralogs</a:t>
            </a:r>
            <a:endParaRPr lang="en-US" sz="1600" dirty="0">
              <a:solidFill>
                <a:srgbClr val="0000FF"/>
              </a:solidFill>
            </a:endParaRPr>
          </a:p>
        </p:txBody>
      </p:sp>
      <p:sp>
        <p:nvSpPr>
          <p:cNvPr id="81" name="TextBox 80"/>
          <p:cNvSpPr txBox="1"/>
          <p:nvPr/>
        </p:nvSpPr>
        <p:spPr>
          <a:xfrm>
            <a:off x="4007583" y="5878746"/>
            <a:ext cx="1008910" cy="338554"/>
          </a:xfrm>
          <a:prstGeom prst="rect">
            <a:avLst/>
          </a:prstGeom>
          <a:noFill/>
        </p:spPr>
        <p:txBody>
          <a:bodyPr wrap="none" rtlCol="0">
            <a:spAutoFit/>
          </a:bodyPr>
          <a:lstStyle/>
          <a:p>
            <a:r>
              <a:rPr lang="en-US" sz="1600" dirty="0" err="1" smtClean="0">
                <a:solidFill>
                  <a:srgbClr val="0000FF"/>
                </a:solidFill>
              </a:rPr>
              <a:t>Orthologs</a:t>
            </a:r>
            <a:endParaRPr lang="en-US" sz="1600" dirty="0">
              <a:solidFill>
                <a:srgbClr val="0000FF"/>
              </a:solidFill>
            </a:endParaRPr>
          </a:p>
        </p:txBody>
      </p:sp>
      <p:sp>
        <p:nvSpPr>
          <p:cNvPr id="82" name="TextBox 81"/>
          <p:cNvSpPr txBox="1"/>
          <p:nvPr/>
        </p:nvSpPr>
        <p:spPr>
          <a:xfrm>
            <a:off x="137073" y="1933470"/>
            <a:ext cx="817952" cy="338554"/>
          </a:xfrm>
          <a:prstGeom prst="rect">
            <a:avLst/>
          </a:prstGeom>
          <a:noFill/>
        </p:spPr>
        <p:txBody>
          <a:bodyPr wrap="none" rtlCol="0">
            <a:spAutoFit/>
          </a:bodyPr>
          <a:lstStyle/>
          <a:p>
            <a:r>
              <a:rPr lang="en-US" sz="1600" dirty="0" smtClean="0">
                <a:solidFill>
                  <a:srgbClr val="0000FF"/>
                </a:solidFill>
              </a:rPr>
              <a:t>Operon</a:t>
            </a:r>
            <a:endParaRPr lang="en-US" sz="1600" dirty="0">
              <a:solidFill>
                <a:srgbClr val="0000FF"/>
              </a:solidFill>
            </a:endParaRPr>
          </a:p>
        </p:txBody>
      </p:sp>
      <p:sp>
        <p:nvSpPr>
          <p:cNvPr id="83" name="TextBox 82"/>
          <p:cNvSpPr txBox="1"/>
          <p:nvPr/>
        </p:nvSpPr>
        <p:spPr>
          <a:xfrm>
            <a:off x="137073" y="3559407"/>
            <a:ext cx="653945" cy="338554"/>
          </a:xfrm>
          <a:prstGeom prst="rect">
            <a:avLst/>
          </a:prstGeom>
          <a:noFill/>
        </p:spPr>
        <p:txBody>
          <a:bodyPr wrap="none" rtlCol="0">
            <a:spAutoFit/>
          </a:bodyPr>
          <a:lstStyle/>
          <a:p>
            <a:r>
              <a:rPr lang="en-US" sz="1600" dirty="0" smtClean="0">
                <a:solidFill>
                  <a:srgbClr val="0000FF"/>
                </a:solidFill>
              </a:rPr>
              <a:t>Locus</a:t>
            </a:r>
            <a:endParaRPr lang="en-US" sz="1600" dirty="0">
              <a:solidFill>
                <a:srgbClr val="0000FF"/>
              </a:solidFill>
            </a:endParaRPr>
          </a:p>
        </p:txBody>
      </p:sp>
      <p:sp>
        <p:nvSpPr>
          <p:cNvPr id="84" name="TextBox 83"/>
          <p:cNvSpPr txBox="1"/>
          <p:nvPr/>
        </p:nvSpPr>
        <p:spPr>
          <a:xfrm>
            <a:off x="137073" y="5013716"/>
            <a:ext cx="1073130" cy="338554"/>
          </a:xfrm>
          <a:prstGeom prst="rect">
            <a:avLst/>
          </a:prstGeom>
          <a:noFill/>
        </p:spPr>
        <p:txBody>
          <a:bodyPr wrap="none" rtlCol="0">
            <a:spAutoFit/>
          </a:bodyPr>
          <a:lstStyle/>
          <a:p>
            <a:r>
              <a:rPr lang="en-US" sz="1600" dirty="0" smtClean="0">
                <a:solidFill>
                  <a:srgbClr val="0000FF"/>
                </a:solidFill>
              </a:rPr>
              <a:t>Discoverer</a:t>
            </a:r>
            <a:endParaRPr lang="en-US" sz="1600" dirty="0">
              <a:solidFill>
                <a:srgbClr val="0000FF"/>
              </a:solidFill>
            </a:endParaRPr>
          </a:p>
        </p:txBody>
      </p:sp>
      <p:cxnSp>
        <p:nvCxnSpPr>
          <p:cNvPr id="60" name="Straight Arrow Connector 59"/>
          <p:cNvCxnSpPr/>
          <p:nvPr/>
        </p:nvCxnSpPr>
        <p:spPr>
          <a:xfrm flipH="1" flipV="1">
            <a:off x="5097239" y="2119624"/>
            <a:ext cx="1391689" cy="2963"/>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23" idx="3"/>
            <a:endCxn id="26" idx="0"/>
          </p:cNvCxnSpPr>
          <p:nvPr/>
        </p:nvCxnSpPr>
        <p:spPr>
          <a:xfrm>
            <a:off x="7061796" y="2608542"/>
            <a:ext cx="0" cy="484025"/>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26" idx="3"/>
            <a:endCxn id="29" idx="0"/>
          </p:cNvCxnSpPr>
          <p:nvPr/>
        </p:nvCxnSpPr>
        <p:spPr>
          <a:xfrm>
            <a:off x="7061796" y="4140227"/>
            <a:ext cx="0" cy="48402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flipV="1">
            <a:off x="2404288" y="2502857"/>
            <a:ext cx="1704920" cy="2352286"/>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2404288" y="5413826"/>
            <a:ext cx="1603295"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557215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3" name="Straight Arrow Connector 62"/>
          <p:cNvCxnSpPr/>
          <p:nvPr/>
        </p:nvCxnSpPr>
        <p:spPr>
          <a:xfrm flipH="1">
            <a:off x="2404288" y="3882142"/>
            <a:ext cx="165560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4" name="Title 3"/>
          <p:cNvSpPr>
            <a:spLocks noGrp="1"/>
          </p:cNvSpPr>
          <p:nvPr>
            <p:ph type="title"/>
          </p:nvPr>
        </p:nvSpPr>
        <p:spPr>
          <a:xfrm>
            <a:off x="457200" y="0"/>
            <a:ext cx="8229600" cy="886642"/>
          </a:xfrm>
        </p:spPr>
        <p:txBody>
          <a:bodyPr/>
          <a:lstStyle/>
          <a:p>
            <a:r>
              <a:rPr lang="en-US" dirty="0" smtClean="0"/>
              <a:t>Some classes are highly specialized</a:t>
            </a:r>
            <a:endParaRPr lang="en-US" dirty="0"/>
          </a:p>
        </p:txBody>
      </p:sp>
      <p:cxnSp>
        <p:nvCxnSpPr>
          <p:cNvPr id="10" name="Straight Arrow Connector 9"/>
          <p:cNvCxnSpPr/>
          <p:nvPr/>
        </p:nvCxnSpPr>
        <p:spPr>
          <a:xfrm>
            <a:off x="4722268" y="3882142"/>
            <a:ext cx="182831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240428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V="1">
            <a:off x="4474785" y="2608542"/>
            <a:ext cx="0" cy="484025"/>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6427011" y="1560882"/>
            <a:ext cx="1269569" cy="4111029"/>
            <a:chOff x="6427011" y="1596145"/>
            <a:chExt cx="1269569" cy="4111029"/>
          </a:xfrm>
        </p:grpSpPr>
        <p:grpSp>
          <p:nvGrpSpPr>
            <p:cNvPr id="22" name="Group 21"/>
            <p:cNvGrpSpPr/>
            <p:nvPr/>
          </p:nvGrpSpPr>
          <p:grpSpPr>
            <a:xfrm>
              <a:off x="6427011" y="1596145"/>
              <a:ext cx="1269569" cy="1047660"/>
              <a:chOff x="5570861" y="2396330"/>
              <a:chExt cx="1628278" cy="1473744"/>
            </a:xfrm>
          </p:grpSpPr>
          <p:sp>
            <p:nvSpPr>
              <p:cNvPr id="23" name="Regular Pentagon 22"/>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4" name="TextBox 23"/>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5" name="Group 24"/>
            <p:cNvGrpSpPr/>
            <p:nvPr/>
          </p:nvGrpSpPr>
          <p:grpSpPr>
            <a:xfrm>
              <a:off x="6427011" y="3127830"/>
              <a:ext cx="1269569" cy="1047660"/>
              <a:chOff x="5570861" y="2396330"/>
              <a:chExt cx="1628278" cy="1473744"/>
            </a:xfrm>
          </p:grpSpPr>
          <p:sp>
            <p:nvSpPr>
              <p:cNvPr id="26" name="Regular Pentagon 25"/>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7" name="TextBox 26"/>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8" name="Group 27"/>
            <p:cNvGrpSpPr/>
            <p:nvPr/>
          </p:nvGrpSpPr>
          <p:grpSpPr>
            <a:xfrm>
              <a:off x="6427011" y="4659514"/>
              <a:ext cx="1269569" cy="1047660"/>
              <a:chOff x="5570861" y="2396330"/>
              <a:chExt cx="1628278" cy="1473744"/>
            </a:xfrm>
          </p:grpSpPr>
          <p:sp>
            <p:nvSpPr>
              <p:cNvPr id="29" name="Regular Pentagon 28"/>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30" name="TextBox 29"/>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40" name="Group 39"/>
          <p:cNvGrpSpPr/>
          <p:nvPr/>
        </p:nvGrpSpPr>
        <p:grpSpPr>
          <a:xfrm>
            <a:off x="1252989" y="1560882"/>
            <a:ext cx="1269569" cy="4111029"/>
            <a:chOff x="6427011" y="1596145"/>
            <a:chExt cx="1269569" cy="4111029"/>
          </a:xfrm>
        </p:grpSpPr>
        <p:grpSp>
          <p:nvGrpSpPr>
            <p:cNvPr id="41" name="Group 40"/>
            <p:cNvGrpSpPr/>
            <p:nvPr/>
          </p:nvGrpSpPr>
          <p:grpSpPr>
            <a:xfrm>
              <a:off x="6427011" y="1596145"/>
              <a:ext cx="1269569" cy="1047660"/>
              <a:chOff x="5570861" y="2396330"/>
              <a:chExt cx="1628278" cy="1473744"/>
            </a:xfrm>
          </p:grpSpPr>
          <p:sp>
            <p:nvSpPr>
              <p:cNvPr id="48" name="Regular Pentagon 4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9" name="TextBox 4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42" name="Group 41"/>
            <p:cNvGrpSpPr/>
            <p:nvPr/>
          </p:nvGrpSpPr>
          <p:grpSpPr>
            <a:xfrm>
              <a:off x="6427011" y="3127830"/>
              <a:ext cx="1269569" cy="1047660"/>
              <a:chOff x="5570861" y="2396330"/>
              <a:chExt cx="1628278" cy="1473744"/>
            </a:xfrm>
          </p:grpSpPr>
          <p:sp>
            <p:nvSpPr>
              <p:cNvPr id="46" name="Regular Pentagon 45"/>
              <p:cNvSpPr/>
              <p:nvPr/>
            </p:nvSpPr>
            <p:spPr>
              <a:xfrm>
                <a:off x="5570861" y="2396330"/>
                <a:ext cx="1628278" cy="1473744"/>
              </a:xfrm>
              <a:prstGeom prst="pentagon">
                <a:avLst/>
              </a:prstGeom>
              <a:noFill/>
              <a:ln w="7620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7" name="TextBox 46"/>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43" name="Group 42"/>
            <p:cNvGrpSpPr/>
            <p:nvPr/>
          </p:nvGrpSpPr>
          <p:grpSpPr>
            <a:xfrm>
              <a:off x="6427011" y="4659514"/>
              <a:ext cx="1269569" cy="1047660"/>
              <a:chOff x="5570861" y="2396330"/>
              <a:chExt cx="1628278" cy="1473744"/>
            </a:xfrm>
          </p:grpSpPr>
          <p:sp>
            <p:nvSpPr>
              <p:cNvPr id="44" name="Regular Pentagon 4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5" name="TextBox 4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50" name="Group 49"/>
          <p:cNvGrpSpPr/>
          <p:nvPr/>
        </p:nvGrpSpPr>
        <p:grpSpPr>
          <a:xfrm>
            <a:off x="3840000" y="1560882"/>
            <a:ext cx="1269569" cy="4111029"/>
            <a:chOff x="6427011" y="1596145"/>
            <a:chExt cx="1269569" cy="4111029"/>
          </a:xfrm>
        </p:grpSpPr>
        <p:grpSp>
          <p:nvGrpSpPr>
            <p:cNvPr id="51" name="Group 50"/>
            <p:cNvGrpSpPr/>
            <p:nvPr/>
          </p:nvGrpSpPr>
          <p:grpSpPr>
            <a:xfrm>
              <a:off x="6427011" y="1596145"/>
              <a:ext cx="1269569" cy="1047660"/>
              <a:chOff x="5570861" y="2396330"/>
              <a:chExt cx="1628278" cy="1473744"/>
            </a:xfrm>
          </p:grpSpPr>
          <p:sp>
            <p:nvSpPr>
              <p:cNvPr id="58" name="Regular Pentagon 5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9" name="TextBox 5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52" name="Group 51"/>
            <p:cNvGrpSpPr/>
            <p:nvPr/>
          </p:nvGrpSpPr>
          <p:grpSpPr>
            <a:xfrm>
              <a:off x="6427011" y="3127830"/>
              <a:ext cx="1269569" cy="1047660"/>
              <a:chOff x="5570861" y="2396330"/>
              <a:chExt cx="1628278" cy="1473744"/>
            </a:xfrm>
          </p:grpSpPr>
          <p:sp>
            <p:nvSpPr>
              <p:cNvPr id="56" name="Regular Pentagon 55"/>
              <p:cNvSpPr/>
              <p:nvPr/>
            </p:nvSpPr>
            <p:spPr>
              <a:xfrm>
                <a:off x="5570861" y="2396330"/>
                <a:ext cx="1628278" cy="1473744"/>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7" name="TextBox 56"/>
              <p:cNvSpPr txBox="1"/>
              <p:nvPr/>
            </p:nvSpPr>
            <p:spPr>
              <a:xfrm>
                <a:off x="5916132" y="2944191"/>
                <a:ext cx="944529" cy="562835"/>
              </a:xfrm>
              <a:prstGeom prst="rect">
                <a:avLst/>
              </a:prstGeom>
              <a:noFill/>
            </p:spPr>
            <p:txBody>
              <a:bodyPr wrap="none" rtlCol="0">
                <a:spAutoFit/>
              </a:bodyPr>
              <a:lstStyle/>
              <a:p>
                <a:r>
                  <a:rPr lang="en-US" sz="2000" dirty="0" smtClean="0">
                    <a:solidFill>
                      <a:srgbClr val="0000FF"/>
                    </a:solidFill>
                  </a:rPr>
                  <a:t>Gene</a:t>
                </a:r>
                <a:endParaRPr lang="en-US" sz="2000" dirty="0">
                  <a:solidFill>
                    <a:srgbClr val="0000FF"/>
                  </a:solidFill>
                </a:endParaRPr>
              </a:p>
            </p:txBody>
          </p:sp>
        </p:grpSp>
        <p:grpSp>
          <p:nvGrpSpPr>
            <p:cNvPr id="53" name="Group 52"/>
            <p:cNvGrpSpPr/>
            <p:nvPr/>
          </p:nvGrpSpPr>
          <p:grpSpPr>
            <a:xfrm>
              <a:off x="6427011" y="4659514"/>
              <a:ext cx="1269569" cy="1047660"/>
              <a:chOff x="5570861" y="2396330"/>
              <a:chExt cx="1628278" cy="1473744"/>
            </a:xfrm>
          </p:grpSpPr>
          <p:sp>
            <p:nvSpPr>
              <p:cNvPr id="54" name="Regular Pentagon 5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5" name="TextBox 5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cxnSp>
        <p:nvCxnSpPr>
          <p:cNvPr id="61" name="Straight Arrow Connector 60"/>
          <p:cNvCxnSpPr/>
          <p:nvPr/>
        </p:nvCxnSpPr>
        <p:spPr>
          <a:xfrm flipV="1">
            <a:off x="484565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2522557" y="4140224"/>
            <a:ext cx="1559910"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867102" y="4140224"/>
            <a:ext cx="1559910"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a:off x="4474785" y="4140227"/>
            <a:ext cx="0" cy="48402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7801691" y="1781070"/>
            <a:ext cx="995385" cy="338554"/>
          </a:xfrm>
          <a:prstGeom prst="rect">
            <a:avLst/>
          </a:prstGeom>
          <a:noFill/>
        </p:spPr>
        <p:txBody>
          <a:bodyPr wrap="none" rtlCol="0">
            <a:spAutoFit/>
          </a:bodyPr>
          <a:lstStyle/>
          <a:p>
            <a:r>
              <a:rPr lang="en-US" sz="1600" dirty="0" smtClean="0">
                <a:solidFill>
                  <a:srgbClr val="0000FF"/>
                </a:solidFill>
              </a:rPr>
              <a:t>Sequence</a:t>
            </a:r>
            <a:endParaRPr lang="en-US" sz="1600" dirty="0">
              <a:solidFill>
                <a:srgbClr val="0000FF"/>
              </a:solidFill>
            </a:endParaRPr>
          </a:p>
        </p:txBody>
      </p:sp>
      <p:sp>
        <p:nvSpPr>
          <p:cNvPr id="78" name="TextBox 77"/>
          <p:cNvSpPr txBox="1"/>
          <p:nvPr/>
        </p:nvSpPr>
        <p:spPr>
          <a:xfrm>
            <a:off x="7954091" y="3473193"/>
            <a:ext cx="903312" cy="338554"/>
          </a:xfrm>
          <a:prstGeom prst="rect">
            <a:avLst/>
          </a:prstGeom>
          <a:noFill/>
        </p:spPr>
        <p:txBody>
          <a:bodyPr wrap="none" rtlCol="0">
            <a:spAutoFit/>
          </a:bodyPr>
          <a:lstStyle/>
          <a:p>
            <a:r>
              <a:rPr lang="en-US" sz="1600" dirty="0" smtClean="0">
                <a:solidFill>
                  <a:srgbClr val="0000FF"/>
                </a:solidFill>
              </a:rPr>
              <a:t>Pathway</a:t>
            </a:r>
            <a:endParaRPr lang="en-US" sz="1600" dirty="0">
              <a:solidFill>
                <a:srgbClr val="0000FF"/>
              </a:solidFill>
            </a:endParaRPr>
          </a:p>
        </p:txBody>
      </p:sp>
      <p:sp>
        <p:nvSpPr>
          <p:cNvPr id="79" name="TextBox 78"/>
          <p:cNvSpPr txBox="1"/>
          <p:nvPr/>
        </p:nvSpPr>
        <p:spPr>
          <a:xfrm>
            <a:off x="7862018" y="4855143"/>
            <a:ext cx="911628" cy="338554"/>
          </a:xfrm>
          <a:prstGeom prst="rect">
            <a:avLst/>
          </a:prstGeom>
          <a:noFill/>
        </p:spPr>
        <p:txBody>
          <a:bodyPr wrap="none" rtlCol="0">
            <a:spAutoFit/>
          </a:bodyPr>
          <a:lstStyle/>
          <a:p>
            <a:r>
              <a:rPr lang="en-US" sz="1600" dirty="0" smtClean="0">
                <a:solidFill>
                  <a:srgbClr val="0000FF"/>
                </a:solidFill>
              </a:rPr>
              <a:t>Function</a:t>
            </a:r>
            <a:endParaRPr lang="en-US" sz="1600" dirty="0">
              <a:solidFill>
                <a:srgbClr val="0000FF"/>
              </a:solidFill>
            </a:endParaRPr>
          </a:p>
        </p:txBody>
      </p:sp>
      <p:sp>
        <p:nvSpPr>
          <p:cNvPr id="80" name="TextBox 79"/>
          <p:cNvSpPr txBox="1"/>
          <p:nvPr/>
        </p:nvSpPr>
        <p:spPr>
          <a:xfrm>
            <a:off x="4007583" y="1070441"/>
            <a:ext cx="890889" cy="338554"/>
          </a:xfrm>
          <a:prstGeom prst="rect">
            <a:avLst/>
          </a:prstGeom>
          <a:noFill/>
        </p:spPr>
        <p:txBody>
          <a:bodyPr wrap="none" rtlCol="0">
            <a:spAutoFit/>
          </a:bodyPr>
          <a:lstStyle/>
          <a:p>
            <a:r>
              <a:rPr lang="en-US" sz="1600" dirty="0" err="1" smtClean="0">
                <a:solidFill>
                  <a:srgbClr val="0000FF"/>
                </a:solidFill>
              </a:rPr>
              <a:t>Paralogs</a:t>
            </a:r>
            <a:endParaRPr lang="en-US" sz="1600" dirty="0">
              <a:solidFill>
                <a:srgbClr val="0000FF"/>
              </a:solidFill>
            </a:endParaRPr>
          </a:p>
        </p:txBody>
      </p:sp>
      <p:sp>
        <p:nvSpPr>
          <p:cNvPr id="81" name="TextBox 80"/>
          <p:cNvSpPr txBox="1"/>
          <p:nvPr/>
        </p:nvSpPr>
        <p:spPr>
          <a:xfrm>
            <a:off x="4007583" y="5878746"/>
            <a:ext cx="1008910" cy="338554"/>
          </a:xfrm>
          <a:prstGeom prst="rect">
            <a:avLst/>
          </a:prstGeom>
          <a:noFill/>
        </p:spPr>
        <p:txBody>
          <a:bodyPr wrap="none" rtlCol="0">
            <a:spAutoFit/>
          </a:bodyPr>
          <a:lstStyle/>
          <a:p>
            <a:r>
              <a:rPr lang="en-US" sz="1600" dirty="0" err="1" smtClean="0">
                <a:solidFill>
                  <a:srgbClr val="0000FF"/>
                </a:solidFill>
              </a:rPr>
              <a:t>Orthologs</a:t>
            </a:r>
            <a:endParaRPr lang="en-US" sz="1600" dirty="0">
              <a:solidFill>
                <a:srgbClr val="0000FF"/>
              </a:solidFill>
            </a:endParaRPr>
          </a:p>
        </p:txBody>
      </p:sp>
      <p:sp>
        <p:nvSpPr>
          <p:cNvPr id="82" name="TextBox 81"/>
          <p:cNvSpPr txBox="1"/>
          <p:nvPr/>
        </p:nvSpPr>
        <p:spPr>
          <a:xfrm>
            <a:off x="137073" y="1933470"/>
            <a:ext cx="817952" cy="338554"/>
          </a:xfrm>
          <a:prstGeom prst="rect">
            <a:avLst/>
          </a:prstGeom>
          <a:noFill/>
        </p:spPr>
        <p:txBody>
          <a:bodyPr wrap="none" rtlCol="0">
            <a:spAutoFit/>
          </a:bodyPr>
          <a:lstStyle/>
          <a:p>
            <a:r>
              <a:rPr lang="en-US" sz="1600" dirty="0" smtClean="0">
                <a:solidFill>
                  <a:srgbClr val="0000FF"/>
                </a:solidFill>
              </a:rPr>
              <a:t>Operon</a:t>
            </a:r>
            <a:endParaRPr lang="en-US" sz="1600" dirty="0">
              <a:solidFill>
                <a:srgbClr val="0000FF"/>
              </a:solidFill>
            </a:endParaRPr>
          </a:p>
        </p:txBody>
      </p:sp>
      <p:sp>
        <p:nvSpPr>
          <p:cNvPr id="83" name="TextBox 82"/>
          <p:cNvSpPr txBox="1"/>
          <p:nvPr/>
        </p:nvSpPr>
        <p:spPr>
          <a:xfrm>
            <a:off x="137073" y="3559407"/>
            <a:ext cx="653945" cy="338554"/>
          </a:xfrm>
          <a:prstGeom prst="rect">
            <a:avLst/>
          </a:prstGeom>
          <a:noFill/>
        </p:spPr>
        <p:txBody>
          <a:bodyPr wrap="none" rtlCol="0">
            <a:spAutoFit/>
          </a:bodyPr>
          <a:lstStyle/>
          <a:p>
            <a:r>
              <a:rPr lang="en-US" sz="1600" dirty="0" smtClean="0">
                <a:solidFill>
                  <a:srgbClr val="0000FF"/>
                </a:solidFill>
              </a:rPr>
              <a:t>Locus</a:t>
            </a:r>
            <a:endParaRPr lang="en-US" sz="1600" dirty="0">
              <a:solidFill>
                <a:srgbClr val="0000FF"/>
              </a:solidFill>
            </a:endParaRPr>
          </a:p>
        </p:txBody>
      </p:sp>
      <p:sp>
        <p:nvSpPr>
          <p:cNvPr id="84" name="TextBox 83"/>
          <p:cNvSpPr txBox="1"/>
          <p:nvPr/>
        </p:nvSpPr>
        <p:spPr>
          <a:xfrm>
            <a:off x="137073" y="5013716"/>
            <a:ext cx="1073130" cy="338554"/>
          </a:xfrm>
          <a:prstGeom prst="rect">
            <a:avLst/>
          </a:prstGeom>
          <a:noFill/>
        </p:spPr>
        <p:txBody>
          <a:bodyPr wrap="none" rtlCol="0">
            <a:spAutoFit/>
          </a:bodyPr>
          <a:lstStyle/>
          <a:p>
            <a:r>
              <a:rPr lang="en-US" sz="1600" dirty="0" smtClean="0">
                <a:solidFill>
                  <a:srgbClr val="0000FF"/>
                </a:solidFill>
              </a:rPr>
              <a:t>Discoverer</a:t>
            </a:r>
            <a:endParaRPr lang="en-US" sz="1600" dirty="0">
              <a:solidFill>
                <a:srgbClr val="0000FF"/>
              </a:solidFill>
            </a:endParaRPr>
          </a:p>
        </p:txBody>
      </p:sp>
      <p:cxnSp>
        <p:nvCxnSpPr>
          <p:cNvPr id="60" name="Straight Arrow Connector 59"/>
          <p:cNvCxnSpPr/>
          <p:nvPr/>
        </p:nvCxnSpPr>
        <p:spPr>
          <a:xfrm flipH="1" flipV="1">
            <a:off x="5097239" y="2119624"/>
            <a:ext cx="1391689" cy="2963"/>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23" idx="3"/>
            <a:endCxn id="26" idx="0"/>
          </p:cNvCxnSpPr>
          <p:nvPr/>
        </p:nvCxnSpPr>
        <p:spPr>
          <a:xfrm>
            <a:off x="7061796" y="2608542"/>
            <a:ext cx="0" cy="484025"/>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26" idx="3"/>
            <a:endCxn id="29" idx="0"/>
          </p:cNvCxnSpPr>
          <p:nvPr/>
        </p:nvCxnSpPr>
        <p:spPr>
          <a:xfrm>
            <a:off x="7061796" y="4140227"/>
            <a:ext cx="0" cy="48402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flipV="1">
            <a:off x="2404288" y="2502857"/>
            <a:ext cx="1704920" cy="2352286"/>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2404288" y="5413826"/>
            <a:ext cx="1603295"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8265126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886642"/>
          </a:xfrm>
        </p:spPr>
        <p:txBody>
          <a:bodyPr/>
          <a:lstStyle/>
          <a:p>
            <a:r>
              <a:rPr lang="en-US" dirty="0" smtClean="0"/>
              <a:t>Some classes are highly specialized</a:t>
            </a:r>
            <a:endParaRPr lang="en-US" dirty="0"/>
          </a:p>
        </p:txBody>
      </p:sp>
      <p:cxnSp>
        <p:nvCxnSpPr>
          <p:cNvPr id="10" name="Straight Arrow Connector 9"/>
          <p:cNvCxnSpPr/>
          <p:nvPr/>
        </p:nvCxnSpPr>
        <p:spPr>
          <a:xfrm>
            <a:off x="4722268" y="3882142"/>
            <a:ext cx="182831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240428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H="1" flipV="1">
            <a:off x="4474785" y="2608542"/>
            <a:ext cx="15473" cy="484025"/>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6427011" y="1560882"/>
            <a:ext cx="1269569" cy="4111029"/>
            <a:chOff x="6427011" y="1596145"/>
            <a:chExt cx="1269569" cy="4111029"/>
          </a:xfrm>
        </p:grpSpPr>
        <p:grpSp>
          <p:nvGrpSpPr>
            <p:cNvPr id="22" name="Group 21"/>
            <p:cNvGrpSpPr/>
            <p:nvPr/>
          </p:nvGrpSpPr>
          <p:grpSpPr>
            <a:xfrm>
              <a:off x="6427011" y="1596145"/>
              <a:ext cx="1269569" cy="1047660"/>
              <a:chOff x="5570861" y="2396330"/>
              <a:chExt cx="1628278" cy="1473744"/>
            </a:xfrm>
          </p:grpSpPr>
          <p:sp>
            <p:nvSpPr>
              <p:cNvPr id="23" name="Regular Pentagon 22"/>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4" name="TextBox 23"/>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5" name="Group 24"/>
            <p:cNvGrpSpPr/>
            <p:nvPr/>
          </p:nvGrpSpPr>
          <p:grpSpPr>
            <a:xfrm>
              <a:off x="6427011" y="3127830"/>
              <a:ext cx="1269569" cy="1047660"/>
              <a:chOff x="5570861" y="2396330"/>
              <a:chExt cx="1628278" cy="1473744"/>
            </a:xfrm>
          </p:grpSpPr>
          <p:sp>
            <p:nvSpPr>
              <p:cNvPr id="26" name="Regular Pentagon 25"/>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7" name="TextBox 26"/>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8" name="Group 27"/>
            <p:cNvGrpSpPr/>
            <p:nvPr/>
          </p:nvGrpSpPr>
          <p:grpSpPr>
            <a:xfrm>
              <a:off x="6427011" y="4659514"/>
              <a:ext cx="1269569" cy="1047660"/>
              <a:chOff x="5570861" y="2396330"/>
              <a:chExt cx="1628278" cy="1473744"/>
            </a:xfrm>
          </p:grpSpPr>
          <p:sp>
            <p:nvSpPr>
              <p:cNvPr id="29" name="Regular Pentagon 28"/>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30" name="TextBox 29"/>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40" name="Group 39"/>
          <p:cNvGrpSpPr/>
          <p:nvPr/>
        </p:nvGrpSpPr>
        <p:grpSpPr>
          <a:xfrm>
            <a:off x="1252989" y="1560882"/>
            <a:ext cx="1269569" cy="4111029"/>
            <a:chOff x="6427011" y="1596145"/>
            <a:chExt cx="1269569" cy="4111029"/>
          </a:xfrm>
        </p:grpSpPr>
        <p:grpSp>
          <p:nvGrpSpPr>
            <p:cNvPr id="41" name="Group 40"/>
            <p:cNvGrpSpPr/>
            <p:nvPr/>
          </p:nvGrpSpPr>
          <p:grpSpPr>
            <a:xfrm>
              <a:off x="6427011" y="1596145"/>
              <a:ext cx="1269569" cy="1047660"/>
              <a:chOff x="5570861" y="2396330"/>
              <a:chExt cx="1628278" cy="1473744"/>
            </a:xfrm>
          </p:grpSpPr>
          <p:sp>
            <p:nvSpPr>
              <p:cNvPr id="48" name="Regular Pentagon 4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9" name="TextBox 4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sp>
          <p:nvSpPr>
            <p:cNvPr id="47" name="TextBox 46"/>
            <p:cNvSpPr txBox="1"/>
            <p:nvPr/>
          </p:nvSpPr>
          <p:spPr>
            <a:xfrm>
              <a:off x="6646904" y="3517295"/>
              <a:ext cx="184666" cy="400110"/>
            </a:xfrm>
            <a:prstGeom prst="rect">
              <a:avLst/>
            </a:prstGeom>
            <a:noFill/>
          </p:spPr>
          <p:txBody>
            <a:bodyPr wrap="none" rtlCol="0">
              <a:spAutoFit/>
            </a:bodyPr>
            <a:lstStyle/>
            <a:p>
              <a:endParaRPr lang="en-US" sz="2000" dirty="0">
                <a:solidFill>
                  <a:srgbClr val="0000FF"/>
                </a:solidFill>
              </a:endParaRPr>
            </a:p>
          </p:txBody>
        </p:sp>
        <p:grpSp>
          <p:nvGrpSpPr>
            <p:cNvPr id="43" name="Group 42"/>
            <p:cNvGrpSpPr/>
            <p:nvPr/>
          </p:nvGrpSpPr>
          <p:grpSpPr>
            <a:xfrm>
              <a:off x="6427011" y="4659514"/>
              <a:ext cx="1269569" cy="1047660"/>
              <a:chOff x="5570861" y="2396330"/>
              <a:chExt cx="1628278" cy="1473744"/>
            </a:xfrm>
          </p:grpSpPr>
          <p:sp>
            <p:nvSpPr>
              <p:cNvPr id="44" name="Regular Pentagon 4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5" name="TextBox 4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50" name="Group 49"/>
          <p:cNvGrpSpPr/>
          <p:nvPr/>
        </p:nvGrpSpPr>
        <p:grpSpPr>
          <a:xfrm>
            <a:off x="3840000" y="1560882"/>
            <a:ext cx="1285042" cy="4111029"/>
            <a:chOff x="6427011" y="1596145"/>
            <a:chExt cx="1285042" cy="4111029"/>
          </a:xfrm>
        </p:grpSpPr>
        <p:grpSp>
          <p:nvGrpSpPr>
            <p:cNvPr id="51" name="Group 50"/>
            <p:cNvGrpSpPr/>
            <p:nvPr/>
          </p:nvGrpSpPr>
          <p:grpSpPr>
            <a:xfrm>
              <a:off x="6427011" y="1596145"/>
              <a:ext cx="1269569" cy="1047660"/>
              <a:chOff x="5570861" y="2396330"/>
              <a:chExt cx="1628278" cy="1473744"/>
            </a:xfrm>
          </p:grpSpPr>
          <p:sp>
            <p:nvSpPr>
              <p:cNvPr id="58" name="Regular Pentagon 5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9" name="TextBox 5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52" name="Group 51"/>
            <p:cNvGrpSpPr/>
            <p:nvPr/>
          </p:nvGrpSpPr>
          <p:grpSpPr>
            <a:xfrm>
              <a:off x="6442484" y="3127830"/>
              <a:ext cx="1269569" cy="1073142"/>
              <a:chOff x="5590706" y="2396330"/>
              <a:chExt cx="1628278" cy="1509589"/>
            </a:xfrm>
          </p:grpSpPr>
          <p:sp>
            <p:nvSpPr>
              <p:cNvPr id="56" name="Regular Pentagon 55"/>
              <p:cNvSpPr/>
              <p:nvPr/>
            </p:nvSpPr>
            <p:spPr>
              <a:xfrm>
                <a:off x="5590706" y="2396330"/>
                <a:ext cx="1628278" cy="1473743"/>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7" name="TextBox 56"/>
              <p:cNvSpPr txBox="1"/>
              <p:nvPr/>
            </p:nvSpPr>
            <p:spPr>
              <a:xfrm>
                <a:off x="5916132" y="3343084"/>
                <a:ext cx="944529" cy="562835"/>
              </a:xfrm>
              <a:prstGeom prst="rect">
                <a:avLst/>
              </a:prstGeom>
              <a:noFill/>
            </p:spPr>
            <p:txBody>
              <a:bodyPr wrap="none" rtlCol="0">
                <a:spAutoFit/>
              </a:bodyPr>
              <a:lstStyle/>
              <a:p>
                <a:r>
                  <a:rPr lang="en-US" sz="2000" dirty="0" smtClean="0">
                    <a:solidFill>
                      <a:srgbClr val="0000FF"/>
                    </a:solidFill>
                  </a:rPr>
                  <a:t>Gene</a:t>
                </a:r>
                <a:endParaRPr lang="en-US" sz="2000" dirty="0">
                  <a:solidFill>
                    <a:srgbClr val="0000FF"/>
                  </a:solidFill>
                </a:endParaRPr>
              </a:p>
            </p:txBody>
          </p:sp>
        </p:grpSp>
        <p:grpSp>
          <p:nvGrpSpPr>
            <p:cNvPr id="53" name="Group 52"/>
            <p:cNvGrpSpPr/>
            <p:nvPr/>
          </p:nvGrpSpPr>
          <p:grpSpPr>
            <a:xfrm>
              <a:off x="6427011" y="4659514"/>
              <a:ext cx="1269569" cy="1047660"/>
              <a:chOff x="5570861" y="2396330"/>
              <a:chExt cx="1628278" cy="1473744"/>
            </a:xfrm>
          </p:grpSpPr>
          <p:sp>
            <p:nvSpPr>
              <p:cNvPr id="54" name="Regular Pentagon 5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5" name="TextBox 5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cxnSp>
        <p:nvCxnSpPr>
          <p:cNvPr id="61" name="Straight Arrow Connector 60"/>
          <p:cNvCxnSpPr/>
          <p:nvPr/>
        </p:nvCxnSpPr>
        <p:spPr>
          <a:xfrm flipV="1">
            <a:off x="484565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2522557" y="4140224"/>
            <a:ext cx="1575383"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882575" y="4140224"/>
            <a:ext cx="1544437"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flipH="1">
            <a:off x="4474785" y="4140227"/>
            <a:ext cx="15473" cy="48402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7801691" y="1781070"/>
            <a:ext cx="995385" cy="338554"/>
          </a:xfrm>
          <a:prstGeom prst="rect">
            <a:avLst/>
          </a:prstGeom>
          <a:noFill/>
        </p:spPr>
        <p:txBody>
          <a:bodyPr wrap="none" rtlCol="0">
            <a:spAutoFit/>
          </a:bodyPr>
          <a:lstStyle/>
          <a:p>
            <a:r>
              <a:rPr lang="en-US" sz="1600" dirty="0" smtClean="0">
                <a:solidFill>
                  <a:srgbClr val="0000FF"/>
                </a:solidFill>
              </a:rPr>
              <a:t>Sequence</a:t>
            </a:r>
            <a:endParaRPr lang="en-US" sz="1600" dirty="0">
              <a:solidFill>
                <a:srgbClr val="0000FF"/>
              </a:solidFill>
            </a:endParaRPr>
          </a:p>
        </p:txBody>
      </p:sp>
      <p:sp>
        <p:nvSpPr>
          <p:cNvPr id="78" name="TextBox 77"/>
          <p:cNvSpPr txBox="1"/>
          <p:nvPr/>
        </p:nvSpPr>
        <p:spPr>
          <a:xfrm>
            <a:off x="7954091" y="3473193"/>
            <a:ext cx="903312" cy="338554"/>
          </a:xfrm>
          <a:prstGeom prst="rect">
            <a:avLst/>
          </a:prstGeom>
          <a:noFill/>
        </p:spPr>
        <p:txBody>
          <a:bodyPr wrap="none" rtlCol="0">
            <a:spAutoFit/>
          </a:bodyPr>
          <a:lstStyle/>
          <a:p>
            <a:r>
              <a:rPr lang="en-US" sz="1600" dirty="0" smtClean="0">
                <a:solidFill>
                  <a:srgbClr val="0000FF"/>
                </a:solidFill>
              </a:rPr>
              <a:t>Pathway</a:t>
            </a:r>
            <a:endParaRPr lang="en-US" sz="1600" dirty="0">
              <a:solidFill>
                <a:srgbClr val="0000FF"/>
              </a:solidFill>
            </a:endParaRPr>
          </a:p>
        </p:txBody>
      </p:sp>
      <p:sp>
        <p:nvSpPr>
          <p:cNvPr id="79" name="TextBox 78"/>
          <p:cNvSpPr txBox="1"/>
          <p:nvPr/>
        </p:nvSpPr>
        <p:spPr>
          <a:xfrm>
            <a:off x="7862018" y="4855143"/>
            <a:ext cx="911628" cy="338554"/>
          </a:xfrm>
          <a:prstGeom prst="rect">
            <a:avLst/>
          </a:prstGeom>
          <a:noFill/>
        </p:spPr>
        <p:txBody>
          <a:bodyPr wrap="none" rtlCol="0">
            <a:spAutoFit/>
          </a:bodyPr>
          <a:lstStyle/>
          <a:p>
            <a:r>
              <a:rPr lang="en-US" sz="1600" dirty="0" smtClean="0">
                <a:solidFill>
                  <a:srgbClr val="0000FF"/>
                </a:solidFill>
              </a:rPr>
              <a:t>Function</a:t>
            </a:r>
            <a:endParaRPr lang="en-US" sz="1600" dirty="0">
              <a:solidFill>
                <a:srgbClr val="0000FF"/>
              </a:solidFill>
            </a:endParaRPr>
          </a:p>
        </p:txBody>
      </p:sp>
      <p:sp>
        <p:nvSpPr>
          <p:cNvPr id="80" name="TextBox 79"/>
          <p:cNvSpPr txBox="1"/>
          <p:nvPr/>
        </p:nvSpPr>
        <p:spPr>
          <a:xfrm>
            <a:off x="4007583" y="1070441"/>
            <a:ext cx="890889" cy="338554"/>
          </a:xfrm>
          <a:prstGeom prst="rect">
            <a:avLst/>
          </a:prstGeom>
          <a:noFill/>
        </p:spPr>
        <p:txBody>
          <a:bodyPr wrap="none" rtlCol="0">
            <a:spAutoFit/>
          </a:bodyPr>
          <a:lstStyle/>
          <a:p>
            <a:r>
              <a:rPr lang="en-US" sz="1600" dirty="0" err="1" smtClean="0">
                <a:solidFill>
                  <a:srgbClr val="0000FF"/>
                </a:solidFill>
              </a:rPr>
              <a:t>Paralogs</a:t>
            </a:r>
            <a:endParaRPr lang="en-US" sz="1600" dirty="0">
              <a:solidFill>
                <a:srgbClr val="0000FF"/>
              </a:solidFill>
            </a:endParaRPr>
          </a:p>
        </p:txBody>
      </p:sp>
      <p:sp>
        <p:nvSpPr>
          <p:cNvPr id="81" name="TextBox 80"/>
          <p:cNvSpPr txBox="1"/>
          <p:nvPr/>
        </p:nvSpPr>
        <p:spPr>
          <a:xfrm>
            <a:off x="4007583" y="5878746"/>
            <a:ext cx="1008910" cy="338554"/>
          </a:xfrm>
          <a:prstGeom prst="rect">
            <a:avLst/>
          </a:prstGeom>
          <a:noFill/>
        </p:spPr>
        <p:txBody>
          <a:bodyPr wrap="none" rtlCol="0">
            <a:spAutoFit/>
          </a:bodyPr>
          <a:lstStyle/>
          <a:p>
            <a:r>
              <a:rPr lang="en-US" sz="1600" dirty="0" err="1" smtClean="0">
                <a:solidFill>
                  <a:srgbClr val="0000FF"/>
                </a:solidFill>
              </a:rPr>
              <a:t>Orthologs</a:t>
            </a:r>
            <a:endParaRPr lang="en-US" sz="1600" dirty="0">
              <a:solidFill>
                <a:srgbClr val="0000FF"/>
              </a:solidFill>
            </a:endParaRPr>
          </a:p>
        </p:txBody>
      </p:sp>
      <p:sp>
        <p:nvSpPr>
          <p:cNvPr id="82" name="TextBox 81"/>
          <p:cNvSpPr txBox="1"/>
          <p:nvPr/>
        </p:nvSpPr>
        <p:spPr>
          <a:xfrm>
            <a:off x="137073" y="1933470"/>
            <a:ext cx="817952" cy="338554"/>
          </a:xfrm>
          <a:prstGeom prst="rect">
            <a:avLst/>
          </a:prstGeom>
          <a:noFill/>
        </p:spPr>
        <p:txBody>
          <a:bodyPr wrap="none" rtlCol="0">
            <a:spAutoFit/>
          </a:bodyPr>
          <a:lstStyle/>
          <a:p>
            <a:r>
              <a:rPr lang="en-US" sz="1600" dirty="0" smtClean="0">
                <a:solidFill>
                  <a:srgbClr val="0000FF"/>
                </a:solidFill>
              </a:rPr>
              <a:t>Operon</a:t>
            </a:r>
            <a:endParaRPr lang="en-US" sz="1600" dirty="0">
              <a:solidFill>
                <a:srgbClr val="0000FF"/>
              </a:solidFill>
            </a:endParaRPr>
          </a:p>
        </p:txBody>
      </p:sp>
      <p:sp>
        <p:nvSpPr>
          <p:cNvPr id="83" name="TextBox 82"/>
          <p:cNvSpPr txBox="1"/>
          <p:nvPr/>
        </p:nvSpPr>
        <p:spPr>
          <a:xfrm>
            <a:off x="4230526" y="3450626"/>
            <a:ext cx="543739" cy="276999"/>
          </a:xfrm>
          <a:prstGeom prst="rect">
            <a:avLst/>
          </a:prstGeom>
          <a:noFill/>
        </p:spPr>
        <p:txBody>
          <a:bodyPr wrap="none" rtlCol="0">
            <a:spAutoFit/>
          </a:bodyPr>
          <a:lstStyle/>
          <a:p>
            <a:r>
              <a:rPr lang="en-US" sz="1200" dirty="0" smtClean="0">
                <a:solidFill>
                  <a:srgbClr val="0000FF"/>
                </a:solidFill>
              </a:rPr>
              <a:t>Locus</a:t>
            </a:r>
            <a:endParaRPr lang="en-US" sz="1200" dirty="0">
              <a:solidFill>
                <a:srgbClr val="0000FF"/>
              </a:solidFill>
            </a:endParaRPr>
          </a:p>
        </p:txBody>
      </p:sp>
      <p:sp>
        <p:nvSpPr>
          <p:cNvPr id="84" name="TextBox 83"/>
          <p:cNvSpPr txBox="1"/>
          <p:nvPr/>
        </p:nvSpPr>
        <p:spPr>
          <a:xfrm>
            <a:off x="137073" y="5013716"/>
            <a:ext cx="1073130" cy="338554"/>
          </a:xfrm>
          <a:prstGeom prst="rect">
            <a:avLst/>
          </a:prstGeom>
          <a:noFill/>
        </p:spPr>
        <p:txBody>
          <a:bodyPr wrap="none" rtlCol="0">
            <a:spAutoFit/>
          </a:bodyPr>
          <a:lstStyle/>
          <a:p>
            <a:r>
              <a:rPr lang="en-US" sz="1600" dirty="0" smtClean="0">
                <a:solidFill>
                  <a:srgbClr val="0000FF"/>
                </a:solidFill>
              </a:rPr>
              <a:t>Discoverer</a:t>
            </a:r>
            <a:endParaRPr lang="en-US" sz="1600" dirty="0">
              <a:solidFill>
                <a:srgbClr val="0000FF"/>
              </a:solidFill>
            </a:endParaRPr>
          </a:p>
        </p:txBody>
      </p:sp>
      <p:cxnSp>
        <p:nvCxnSpPr>
          <p:cNvPr id="60" name="Straight Arrow Connector 59"/>
          <p:cNvCxnSpPr/>
          <p:nvPr/>
        </p:nvCxnSpPr>
        <p:spPr>
          <a:xfrm flipH="1" flipV="1">
            <a:off x="5097239" y="2119624"/>
            <a:ext cx="1391689" cy="2963"/>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23" idx="3"/>
            <a:endCxn id="26" idx="0"/>
          </p:cNvCxnSpPr>
          <p:nvPr/>
        </p:nvCxnSpPr>
        <p:spPr>
          <a:xfrm>
            <a:off x="7061796" y="2608542"/>
            <a:ext cx="0" cy="484025"/>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26" idx="3"/>
            <a:endCxn id="29" idx="0"/>
          </p:cNvCxnSpPr>
          <p:nvPr/>
        </p:nvCxnSpPr>
        <p:spPr>
          <a:xfrm>
            <a:off x="7061796" y="4140227"/>
            <a:ext cx="0" cy="48402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flipV="1">
            <a:off x="2404288" y="2502857"/>
            <a:ext cx="1704920" cy="2352286"/>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2404288" y="5413826"/>
            <a:ext cx="1603295"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68" name="Regular Pentagon 67"/>
          <p:cNvSpPr/>
          <p:nvPr/>
        </p:nvSpPr>
        <p:spPr>
          <a:xfrm>
            <a:off x="4340493" y="3227763"/>
            <a:ext cx="290885" cy="318075"/>
          </a:xfrm>
          <a:prstGeom prst="pentagon">
            <a:avLst/>
          </a:prstGeom>
          <a:noFill/>
          <a:ln w="1270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51768093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92496"/>
            <a:ext cx="8229600" cy="1143000"/>
          </a:xfrm>
        </p:spPr>
        <p:txBody>
          <a:bodyPr>
            <a:normAutofit/>
          </a:bodyPr>
          <a:lstStyle/>
          <a:p>
            <a:r>
              <a:rPr lang="en-US" dirty="0" smtClean="0"/>
              <a:t>An inner class</a:t>
            </a:r>
            <a:endParaRPr lang="en-US" dirty="0"/>
          </a:p>
        </p:txBody>
      </p:sp>
      <p:sp>
        <p:nvSpPr>
          <p:cNvPr id="4" name="Content Placeholder 3"/>
          <p:cNvSpPr>
            <a:spLocks noGrp="1"/>
          </p:cNvSpPr>
          <p:nvPr>
            <p:ph idx="1"/>
          </p:nvPr>
        </p:nvSpPr>
        <p:spPr>
          <a:xfrm>
            <a:off x="457200" y="3930378"/>
            <a:ext cx="8229600" cy="2838237"/>
          </a:xfrm>
        </p:spPr>
        <p:txBody>
          <a:bodyPr>
            <a:normAutofit/>
          </a:bodyPr>
          <a:lstStyle/>
          <a:p>
            <a:r>
              <a:rPr lang="en-US" sz="2800" dirty="0" smtClean="0"/>
              <a:t>May access all variables and methods of the enclosing class, </a:t>
            </a:r>
            <a:r>
              <a:rPr lang="en-US" sz="2800" i="1" dirty="0" smtClean="0"/>
              <a:t>even if they are private</a:t>
            </a:r>
            <a:r>
              <a:rPr lang="en-US" sz="2800" dirty="0" smtClean="0"/>
              <a:t>.</a:t>
            </a:r>
          </a:p>
          <a:p>
            <a:r>
              <a:rPr lang="en-US" sz="2800" dirty="0" smtClean="0"/>
              <a:t>Is </a:t>
            </a:r>
            <a:r>
              <a:rPr lang="en-US" sz="2800" i="1" dirty="0" smtClean="0"/>
              <a:t>not </a:t>
            </a:r>
            <a:r>
              <a:rPr lang="en-US" sz="2800" dirty="0" smtClean="0"/>
              <a:t>a subclass of the enclosing class =&gt; may extend whatever it likes.</a:t>
            </a:r>
          </a:p>
          <a:p>
            <a:r>
              <a:rPr lang="en-US" sz="2800" dirty="0" smtClean="0"/>
              <a:t>Sometimes method </a:t>
            </a:r>
            <a:r>
              <a:rPr lang="en-US" sz="2800" dirty="0" err="1" smtClean="0"/>
              <a:t>args</a:t>
            </a:r>
            <a:r>
              <a:rPr lang="en-US" sz="2800" dirty="0" smtClean="0"/>
              <a:t> must be “final” … compiler will tell you when.</a:t>
            </a:r>
            <a:endParaRPr lang="en-US" sz="2800" dirty="0"/>
          </a:p>
        </p:txBody>
      </p:sp>
      <p:sp>
        <p:nvSpPr>
          <p:cNvPr id="3" name="TextBox 2"/>
          <p:cNvSpPr txBox="1"/>
          <p:nvPr/>
        </p:nvSpPr>
        <p:spPr>
          <a:xfrm>
            <a:off x="1738485" y="702752"/>
            <a:ext cx="5671654" cy="3170099"/>
          </a:xfrm>
          <a:prstGeom prst="rect">
            <a:avLst/>
          </a:prstGeom>
          <a:noFill/>
          <a:ln>
            <a:solidFill>
              <a:srgbClr val="0000FF"/>
            </a:solidFill>
          </a:ln>
        </p:spPr>
        <p:txBody>
          <a:bodyPr wrap="square" rtlCol="0">
            <a:spAutoFit/>
          </a:bodyPr>
          <a:lstStyle/>
          <a:p>
            <a:r>
              <a:rPr lang="en-US" sz="2000" dirty="0">
                <a:solidFill>
                  <a:srgbClr val="0000FF"/>
                </a:solidFill>
                <a:latin typeface="Courier"/>
                <a:cs typeface="Courier"/>
              </a:rPr>
              <a:t>p</a:t>
            </a:r>
            <a:r>
              <a:rPr lang="en-US" sz="2000" dirty="0" smtClean="0">
                <a:solidFill>
                  <a:srgbClr val="0000FF"/>
                </a:solidFill>
                <a:latin typeface="Courier"/>
                <a:cs typeface="Courier"/>
              </a:rPr>
              <a:t>ublic class Gene {</a:t>
            </a:r>
          </a:p>
          <a:p>
            <a:r>
              <a:rPr lang="en-US" sz="2000" dirty="0" smtClean="0">
                <a:solidFill>
                  <a:srgbClr val="0000FF"/>
                </a:solidFill>
                <a:latin typeface="Courier"/>
                <a:cs typeface="Courier"/>
              </a:rPr>
              <a:t>  private Sequence 	  </a:t>
            </a:r>
            <a:r>
              <a:rPr lang="en-US" sz="2000" dirty="0" err="1" smtClean="0">
                <a:solidFill>
                  <a:srgbClr val="0000FF"/>
                </a:solidFill>
                <a:latin typeface="Courier"/>
                <a:cs typeface="Courier"/>
              </a:rPr>
              <a:t>seq</a:t>
            </a:r>
            <a:r>
              <a:rPr lang="en-US" sz="2000" dirty="0" smtClean="0">
                <a:solidFill>
                  <a:srgbClr val="0000FF"/>
                </a:solidFill>
                <a:latin typeface="Courier"/>
                <a:cs typeface="Courier"/>
              </a:rPr>
              <a:t>;</a:t>
            </a:r>
          </a:p>
          <a:p>
            <a:r>
              <a:rPr lang="en-US" sz="2000" dirty="0">
                <a:solidFill>
                  <a:srgbClr val="0000FF"/>
                </a:solidFill>
                <a:latin typeface="Courier"/>
                <a:cs typeface="Courier"/>
              </a:rPr>
              <a:t> </a:t>
            </a:r>
            <a:r>
              <a:rPr lang="en-US" sz="2000" dirty="0" smtClean="0">
                <a:solidFill>
                  <a:srgbClr val="0000FF"/>
                </a:solidFill>
                <a:latin typeface="Courier"/>
                <a:cs typeface="Courier"/>
              </a:rPr>
              <a:t> private Pathway      pathway;</a:t>
            </a:r>
          </a:p>
          <a:p>
            <a:r>
              <a:rPr lang="en-US" sz="2000" dirty="0">
                <a:solidFill>
                  <a:srgbClr val="0000FF"/>
                </a:solidFill>
                <a:latin typeface="Courier"/>
                <a:cs typeface="Courier"/>
              </a:rPr>
              <a:t> </a:t>
            </a:r>
            <a:r>
              <a:rPr lang="en-US" sz="2000" dirty="0" smtClean="0">
                <a:solidFill>
                  <a:srgbClr val="0000FF"/>
                </a:solidFill>
                <a:latin typeface="Courier"/>
                <a:cs typeface="Courier"/>
              </a:rPr>
              <a:t> private Locus        locus;</a:t>
            </a:r>
          </a:p>
          <a:p>
            <a:endParaRPr lang="en-US" sz="2000" dirty="0">
              <a:solidFill>
                <a:srgbClr val="0000FF"/>
              </a:solidFill>
              <a:latin typeface="Courier"/>
              <a:cs typeface="Courier"/>
            </a:endParaRPr>
          </a:p>
          <a:p>
            <a:r>
              <a:rPr lang="en-US" sz="2000" dirty="0" smtClean="0">
                <a:solidFill>
                  <a:srgbClr val="0000FF"/>
                </a:solidFill>
                <a:latin typeface="Courier"/>
                <a:cs typeface="Courier"/>
              </a:rPr>
              <a:t>  </a:t>
            </a:r>
            <a:r>
              <a:rPr lang="en-US" sz="2000" dirty="0" smtClean="0">
                <a:solidFill>
                  <a:srgbClr val="660066"/>
                </a:solidFill>
                <a:latin typeface="Courier"/>
                <a:cs typeface="Courier"/>
              </a:rPr>
              <a:t>class Locus {</a:t>
            </a:r>
          </a:p>
          <a:p>
            <a:r>
              <a:rPr lang="en-US" sz="2000" dirty="0" smtClean="0">
                <a:solidFill>
                  <a:srgbClr val="660066"/>
                </a:solidFill>
                <a:latin typeface="Courier"/>
                <a:cs typeface="Courier"/>
              </a:rPr>
              <a:t>    private </a:t>
            </a:r>
            <a:r>
              <a:rPr lang="en-US" sz="2000" dirty="0" err="1" smtClean="0">
                <a:solidFill>
                  <a:srgbClr val="660066"/>
                </a:solidFill>
                <a:latin typeface="Courier"/>
                <a:cs typeface="Courier"/>
              </a:rPr>
              <a:t>int</a:t>
            </a:r>
            <a:r>
              <a:rPr lang="en-US" sz="2000" dirty="0" smtClean="0">
                <a:solidFill>
                  <a:srgbClr val="660066"/>
                </a:solidFill>
                <a:latin typeface="Courier"/>
                <a:cs typeface="Courier"/>
              </a:rPr>
              <a:t>   start;</a:t>
            </a:r>
          </a:p>
          <a:p>
            <a:r>
              <a:rPr lang="en-US" sz="2000" dirty="0">
                <a:solidFill>
                  <a:srgbClr val="660066"/>
                </a:solidFill>
                <a:latin typeface="Courier"/>
                <a:cs typeface="Courier"/>
              </a:rPr>
              <a:t> </a:t>
            </a:r>
            <a:r>
              <a:rPr lang="en-US" sz="2000" dirty="0" smtClean="0">
                <a:solidFill>
                  <a:srgbClr val="660066"/>
                </a:solidFill>
                <a:latin typeface="Courier"/>
                <a:cs typeface="Courier"/>
              </a:rPr>
              <a:t>   private </a:t>
            </a:r>
            <a:r>
              <a:rPr lang="en-US" sz="2000" dirty="0" err="1" smtClean="0">
                <a:solidFill>
                  <a:srgbClr val="660066"/>
                </a:solidFill>
                <a:latin typeface="Courier"/>
                <a:cs typeface="Courier"/>
              </a:rPr>
              <a:t>int</a:t>
            </a:r>
            <a:r>
              <a:rPr lang="en-US" sz="2000" dirty="0" smtClean="0">
                <a:solidFill>
                  <a:srgbClr val="660066"/>
                </a:solidFill>
                <a:latin typeface="Courier"/>
                <a:cs typeface="Courier"/>
              </a:rPr>
              <a:t>   end;</a:t>
            </a:r>
          </a:p>
          <a:p>
            <a:r>
              <a:rPr lang="en-US" sz="2000" dirty="0">
                <a:solidFill>
                  <a:srgbClr val="660066"/>
                </a:solidFill>
                <a:latin typeface="Courier"/>
                <a:cs typeface="Courier"/>
              </a:rPr>
              <a:t> </a:t>
            </a:r>
            <a:r>
              <a:rPr lang="en-US" sz="2000" dirty="0" smtClean="0">
                <a:solidFill>
                  <a:srgbClr val="660066"/>
                </a:solidFill>
                <a:latin typeface="Courier"/>
                <a:cs typeface="Courier"/>
              </a:rPr>
              <a:t> }</a:t>
            </a:r>
          </a:p>
          <a:p>
            <a:r>
              <a:rPr lang="en-US" sz="2000" dirty="0" smtClean="0">
                <a:solidFill>
                  <a:srgbClr val="0000FF"/>
                </a:solidFill>
                <a:latin typeface="Courier"/>
                <a:cs typeface="Courier"/>
              </a:rPr>
              <a:t>}</a:t>
            </a:r>
            <a:endParaRPr lang="en-US" sz="2000" dirty="0">
              <a:solidFill>
                <a:srgbClr val="0000FF"/>
              </a:solidFill>
              <a:latin typeface="Courier"/>
              <a:cs typeface="Courier"/>
            </a:endParaRPr>
          </a:p>
        </p:txBody>
      </p:sp>
    </p:spTree>
    <p:extLst>
      <p:ext uri="{BB962C8B-B14F-4D97-AF65-F5344CB8AC3E}">
        <p14:creationId xmlns:p14="http://schemas.microsoft.com/office/powerpoint/2010/main" val="122452662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31594" y="172606"/>
            <a:ext cx="6793655" cy="6555641"/>
          </a:xfrm>
          <a:prstGeom prst="rect">
            <a:avLst/>
          </a:prstGeom>
          <a:noFill/>
          <a:ln>
            <a:solidFill>
              <a:srgbClr val="0000FF"/>
            </a:solidFill>
          </a:ln>
        </p:spPr>
        <p:txBody>
          <a:bodyPr wrap="square" rtlCol="0">
            <a:spAutoFit/>
          </a:bodyPr>
          <a:lstStyle/>
          <a:p>
            <a:r>
              <a:rPr lang="en-US" sz="2000" dirty="0">
                <a:solidFill>
                  <a:srgbClr val="0000FF"/>
                </a:solidFill>
                <a:latin typeface="Courier"/>
                <a:cs typeface="Courier"/>
              </a:rPr>
              <a:t>p</a:t>
            </a:r>
            <a:r>
              <a:rPr lang="en-US" sz="2000" dirty="0" smtClean="0">
                <a:solidFill>
                  <a:srgbClr val="0000FF"/>
                </a:solidFill>
                <a:latin typeface="Courier"/>
                <a:cs typeface="Courier"/>
              </a:rPr>
              <a:t>ublic class Gene {</a:t>
            </a:r>
          </a:p>
          <a:p>
            <a:r>
              <a:rPr lang="en-US" sz="2000" dirty="0" smtClean="0">
                <a:solidFill>
                  <a:srgbClr val="0000FF"/>
                </a:solidFill>
                <a:latin typeface="Courier"/>
                <a:cs typeface="Courier"/>
              </a:rPr>
              <a:t>  private Sequence 	</a:t>
            </a:r>
            <a:r>
              <a:rPr lang="en-US" sz="2000" dirty="0" err="1" smtClean="0">
                <a:solidFill>
                  <a:srgbClr val="0000FF"/>
                </a:solidFill>
                <a:latin typeface="Courier"/>
                <a:cs typeface="Courier"/>
              </a:rPr>
              <a:t>seq</a:t>
            </a:r>
            <a:r>
              <a:rPr lang="en-US" sz="2000" dirty="0" smtClean="0">
                <a:solidFill>
                  <a:srgbClr val="0000FF"/>
                </a:solidFill>
                <a:latin typeface="Courier"/>
                <a:cs typeface="Courier"/>
              </a:rPr>
              <a:t>;</a:t>
            </a:r>
          </a:p>
          <a:p>
            <a:r>
              <a:rPr lang="en-US" sz="2000" dirty="0">
                <a:solidFill>
                  <a:srgbClr val="0000FF"/>
                </a:solidFill>
                <a:latin typeface="Courier"/>
                <a:cs typeface="Courier"/>
              </a:rPr>
              <a:t> </a:t>
            </a:r>
            <a:r>
              <a:rPr lang="en-US" sz="2000" dirty="0" smtClean="0">
                <a:solidFill>
                  <a:srgbClr val="0000FF"/>
                </a:solidFill>
                <a:latin typeface="Courier"/>
                <a:cs typeface="Courier"/>
              </a:rPr>
              <a:t> private Pathway    pathway;</a:t>
            </a:r>
          </a:p>
          <a:p>
            <a:r>
              <a:rPr lang="en-US" sz="2000" dirty="0">
                <a:solidFill>
                  <a:srgbClr val="0000FF"/>
                </a:solidFill>
                <a:latin typeface="Courier"/>
                <a:cs typeface="Courier"/>
              </a:rPr>
              <a:t> </a:t>
            </a:r>
            <a:r>
              <a:rPr lang="en-US" sz="2000" dirty="0" smtClean="0">
                <a:solidFill>
                  <a:srgbClr val="0000FF"/>
                </a:solidFill>
                <a:latin typeface="Courier"/>
                <a:cs typeface="Courier"/>
              </a:rPr>
              <a:t> private Locus      locus;</a:t>
            </a:r>
          </a:p>
          <a:p>
            <a:endParaRPr lang="en-US" sz="2000" dirty="0">
              <a:solidFill>
                <a:srgbClr val="0000FF"/>
              </a:solidFill>
              <a:latin typeface="Courier"/>
              <a:cs typeface="Courier"/>
            </a:endParaRPr>
          </a:p>
          <a:p>
            <a:r>
              <a:rPr lang="en-US" sz="2000" dirty="0" smtClean="0">
                <a:solidFill>
                  <a:srgbClr val="0000FF"/>
                </a:solidFill>
                <a:latin typeface="Courier"/>
                <a:cs typeface="Courier"/>
              </a:rPr>
              <a:t>  Gene(Sequence </a:t>
            </a:r>
            <a:r>
              <a:rPr lang="en-US" sz="2000" dirty="0" err="1" smtClean="0">
                <a:solidFill>
                  <a:srgbClr val="0000FF"/>
                </a:solidFill>
                <a:latin typeface="Courier"/>
                <a:cs typeface="Courier"/>
              </a:rPr>
              <a:t>seq</a:t>
            </a:r>
            <a:r>
              <a:rPr lang="en-US" sz="2000" dirty="0" smtClean="0">
                <a:solidFill>
                  <a:srgbClr val="0000FF"/>
                </a:solidFill>
                <a:latin typeface="Courier"/>
                <a:cs typeface="Courier"/>
              </a:rPr>
              <a:t>, Pathway pathway) {</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this.seq</a:t>
            </a:r>
            <a:r>
              <a:rPr lang="en-US" sz="2000" dirty="0" smtClean="0">
                <a:solidFill>
                  <a:srgbClr val="0000FF"/>
                </a:solidFill>
                <a:latin typeface="Courier"/>
                <a:cs typeface="Courier"/>
              </a:rPr>
              <a:t> = </a:t>
            </a:r>
            <a:r>
              <a:rPr lang="en-US" sz="2000" dirty="0" err="1" smtClean="0">
                <a:solidFill>
                  <a:srgbClr val="0000FF"/>
                </a:solidFill>
                <a:latin typeface="Courier"/>
                <a:cs typeface="Courier"/>
              </a:rPr>
              <a:t>seq</a:t>
            </a:r>
            <a:r>
              <a:rPr lang="en-US" sz="2000" dirty="0" smtClean="0">
                <a:solidFill>
                  <a:srgbClr val="0000FF"/>
                </a:solidFill>
                <a:latin typeface="Courier"/>
                <a:cs typeface="Courier"/>
              </a:rPr>
              <a:t>;</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this.pathway</a:t>
            </a:r>
            <a:r>
              <a:rPr lang="en-US" sz="2000" dirty="0" smtClean="0">
                <a:solidFill>
                  <a:srgbClr val="0000FF"/>
                </a:solidFill>
                <a:latin typeface="Courier"/>
                <a:cs typeface="Courier"/>
              </a:rPr>
              <a:t> = pathway;</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this.locus</a:t>
            </a:r>
            <a:r>
              <a:rPr lang="en-US" sz="2000" dirty="0" smtClean="0">
                <a:solidFill>
                  <a:srgbClr val="0000FF"/>
                </a:solidFill>
                <a:latin typeface="Courier"/>
                <a:cs typeface="Courier"/>
              </a:rPr>
              <a:t> = new Locus();</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p>
          <a:p>
            <a:endParaRPr lang="en-US" sz="2000" dirty="0">
              <a:solidFill>
                <a:srgbClr val="0000FF"/>
              </a:solidFill>
              <a:latin typeface="Courier"/>
              <a:cs typeface="Courier"/>
            </a:endParaRPr>
          </a:p>
          <a:p>
            <a:r>
              <a:rPr lang="en-US" sz="2000" dirty="0" smtClean="0">
                <a:solidFill>
                  <a:srgbClr val="0000FF"/>
                </a:solidFill>
                <a:latin typeface="Courier"/>
                <a:cs typeface="Courier"/>
              </a:rPr>
              <a:t>  </a:t>
            </a:r>
            <a:r>
              <a:rPr lang="en-US" sz="2000" dirty="0" smtClean="0">
                <a:solidFill>
                  <a:srgbClr val="660066"/>
                </a:solidFill>
                <a:latin typeface="Courier"/>
                <a:cs typeface="Courier"/>
              </a:rPr>
              <a:t>class Locus extends </a:t>
            </a:r>
            <a:r>
              <a:rPr lang="en-US" sz="2000" dirty="0" err="1" smtClean="0">
                <a:solidFill>
                  <a:srgbClr val="660066"/>
                </a:solidFill>
                <a:latin typeface="Courier"/>
                <a:cs typeface="Courier"/>
              </a:rPr>
              <a:t>ArrayList</a:t>
            </a:r>
            <a:r>
              <a:rPr lang="en-US" sz="2000" dirty="0" smtClean="0">
                <a:solidFill>
                  <a:srgbClr val="660066"/>
                </a:solidFill>
                <a:latin typeface="Courier"/>
                <a:cs typeface="Courier"/>
              </a:rPr>
              <a:t>&lt;Integer&gt; {</a:t>
            </a:r>
          </a:p>
          <a:p>
            <a:r>
              <a:rPr lang="en-US" sz="2000" dirty="0" smtClean="0">
                <a:solidFill>
                  <a:srgbClr val="660066"/>
                </a:solidFill>
                <a:latin typeface="Courier"/>
                <a:cs typeface="Courier"/>
              </a:rPr>
              <a:t>    private </a:t>
            </a:r>
            <a:r>
              <a:rPr lang="en-US" sz="2000" dirty="0" err="1" smtClean="0">
                <a:solidFill>
                  <a:srgbClr val="660066"/>
                </a:solidFill>
                <a:latin typeface="Courier"/>
                <a:cs typeface="Courier"/>
              </a:rPr>
              <a:t>int</a:t>
            </a:r>
            <a:r>
              <a:rPr lang="en-US" sz="2000" dirty="0" smtClean="0">
                <a:solidFill>
                  <a:srgbClr val="660066"/>
                </a:solidFill>
                <a:latin typeface="Courier"/>
                <a:cs typeface="Courier"/>
              </a:rPr>
              <a:t>     start;</a:t>
            </a:r>
          </a:p>
          <a:p>
            <a:r>
              <a:rPr lang="en-US" sz="2000" dirty="0">
                <a:solidFill>
                  <a:srgbClr val="660066"/>
                </a:solidFill>
                <a:latin typeface="Courier"/>
                <a:cs typeface="Courier"/>
              </a:rPr>
              <a:t> </a:t>
            </a:r>
            <a:r>
              <a:rPr lang="en-US" sz="2000" dirty="0" smtClean="0">
                <a:solidFill>
                  <a:srgbClr val="660066"/>
                </a:solidFill>
                <a:latin typeface="Courier"/>
                <a:cs typeface="Courier"/>
              </a:rPr>
              <a:t>   private </a:t>
            </a:r>
            <a:r>
              <a:rPr lang="en-US" sz="2000" dirty="0" err="1" smtClean="0">
                <a:solidFill>
                  <a:srgbClr val="660066"/>
                </a:solidFill>
                <a:latin typeface="Courier"/>
                <a:cs typeface="Courier"/>
              </a:rPr>
              <a:t>int</a:t>
            </a:r>
            <a:r>
              <a:rPr lang="en-US" sz="2000" dirty="0" smtClean="0">
                <a:solidFill>
                  <a:srgbClr val="660066"/>
                </a:solidFill>
                <a:latin typeface="Courier"/>
                <a:cs typeface="Courier"/>
              </a:rPr>
              <a:t>     end;</a:t>
            </a:r>
          </a:p>
          <a:p>
            <a:endParaRPr lang="en-US" sz="2000" dirty="0">
              <a:solidFill>
                <a:srgbClr val="660066"/>
              </a:solidFill>
              <a:latin typeface="Courier"/>
              <a:cs typeface="Courier"/>
            </a:endParaRPr>
          </a:p>
          <a:p>
            <a:r>
              <a:rPr lang="en-US" sz="2000" dirty="0" smtClean="0">
                <a:solidFill>
                  <a:srgbClr val="660066"/>
                </a:solidFill>
                <a:latin typeface="Courier"/>
                <a:cs typeface="Courier"/>
              </a:rPr>
              <a:t>    public String </a:t>
            </a:r>
            <a:r>
              <a:rPr lang="en-US" sz="2000" dirty="0" err="1" smtClean="0">
                <a:solidFill>
                  <a:srgbClr val="660066"/>
                </a:solidFill>
                <a:latin typeface="Courier"/>
                <a:cs typeface="Courier"/>
              </a:rPr>
              <a:t>toString</a:t>
            </a:r>
            <a:r>
              <a:rPr lang="en-US" sz="2000" dirty="0" smtClean="0">
                <a:solidFill>
                  <a:srgbClr val="660066"/>
                </a:solidFill>
                <a:latin typeface="Courier"/>
                <a:cs typeface="Courier"/>
              </a:rPr>
              <a:t>() {</a:t>
            </a:r>
          </a:p>
          <a:p>
            <a:r>
              <a:rPr lang="en-US" sz="2000" dirty="0">
                <a:solidFill>
                  <a:srgbClr val="660066"/>
                </a:solidFill>
                <a:latin typeface="Courier"/>
                <a:cs typeface="Courier"/>
              </a:rPr>
              <a:t> </a:t>
            </a:r>
            <a:r>
              <a:rPr lang="en-US" sz="2000" dirty="0" smtClean="0">
                <a:solidFill>
                  <a:srgbClr val="660066"/>
                </a:solidFill>
                <a:latin typeface="Courier"/>
                <a:cs typeface="Courier"/>
              </a:rPr>
              <a:t>     return “Locus: “ + start + “-” +</a:t>
            </a:r>
          </a:p>
          <a:p>
            <a:r>
              <a:rPr lang="en-US" sz="2000" dirty="0">
                <a:solidFill>
                  <a:srgbClr val="660066"/>
                </a:solidFill>
                <a:latin typeface="Courier"/>
                <a:cs typeface="Courier"/>
              </a:rPr>
              <a:t> </a:t>
            </a:r>
            <a:r>
              <a:rPr lang="en-US" sz="2000" dirty="0" smtClean="0">
                <a:solidFill>
                  <a:srgbClr val="660066"/>
                </a:solidFill>
                <a:latin typeface="Courier"/>
                <a:cs typeface="Courier"/>
              </a:rPr>
              <a:t>            end + “ in “ + </a:t>
            </a:r>
            <a:r>
              <a:rPr lang="en-US" sz="2000" dirty="0" err="1" smtClean="0">
                <a:solidFill>
                  <a:srgbClr val="660066"/>
                </a:solidFill>
                <a:latin typeface="Courier"/>
                <a:cs typeface="Courier"/>
              </a:rPr>
              <a:t>seq</a:t>
            </a:r>
            <a:r>
              <a:rPr lang="en-US" sz="2000" dirty="0" smtClean="0">
                <a:solidFill>
                  <a:srgbClr val="660066"/>
                </a:solidFill>
                <a:latin typeface="Courier"/>
                <a:cs typeface="Courier"/>
              </a:rPr>
              <a:t>;</a:t>
            </a:r>
          </a:p>
          <a:p>
            <a:r>
              <a:rPr lang="en-US" sz="2000" dirty="0">
                <a:solidFill>
                  <a:srgbClr val="660066"/>
                </a:solidFill>
                <a:latin typeface="Courier"/>
                <a:cs typeface="Courier"/>
              </a:rPr>
              <a:t> </a:t>
            </a:r>
            <a:r>
              <a:rPr lang="en-US" sz="2000" dirty="0" smtClean="0">
                <a:solidFill>
                  <a:srgbClr val="660066"/>
                </a:solidFill>
                <a:latin typeface="Courier"/>
                <a:cs typeface="Courier"/>
              </a:rPr>
              <a:t>   }</a:t>
            </a:r>
          </a:p>
          <a:p>
            <a:r>
              <a:rPr lang="en-US" sz="2000" dirty="0">
                <a:solidFill>
                  <a:srgbClr val="660066"/>
                </a:solidFill>
                <a:latin typeface="Courier"/>
                <a:cs typeface="Courier"/>
              </a:rPr>
              <a:t> </a:t>
            </a:r>
            <a:r>
              <a:rPr lang="en-US" sz="2000" dirty="0" smtClean="0">
                <a:solidFill>
                  <a:srgbClr val="660066"/>
                </a:solidFill>
                <a:latin typeface="Courier"/>
                <a:cs typeface="Courier"/>
              </a:rPr>
              <a:t> }  // end of inner class Locus</a:t>
            </a:r>
          </a:p>
          <a:p>
            <a:r>
              <a:rPr lang="en-US" sz="2000" dirty="0" smtClean="0">
                <a:solidFill>
                  <a:srgbClr val="0000FF"/>
                </a:solidFill>
                <a:latin typeface="Courier"/>
                <a:cs typeface="Courier"/>
              </a:rPr>
              <a:t>}</a:t>
            </a:r>
            <a:endParaRPr lang="en-US" sz="2000" dirty="0">
              <a:solidFill>
                <a:srgbClr val="0000FF"/>
              </a:solidFill>
              <a:latin typeface="Courier"/>
              <a:cs typeface="Courier"/>
            </a:endParaRPr>
          </a:p>
        </p:txBody>
      </p:sp>
    </p:spTree>
    <p:extLst>
      <p:ext uri="{BB962C8B-B14F-4D97-AF65-F5344CB8AC3E}">
        <p14:creationId xmlns:p14="http://schemas.microsoft.com/office/powerpoint/2010/main" val="384025490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Interfaces</a:t>
            </a:r>
            <a:endParaRPr lang="en-US" dirty="0"/>
          </a:p>
        </p:txBody>
      </p:sp>
      <p:sp>
        <p:nvSpPr>
          <p:cNvPr id="3" name="Content Placeholder 2"/>
          <p:cNvSpPr>
            <a:spLocks noGrp="1"/>
          </p:cNvSpPr>
          <p:nvPr>
            <p:ph idx="1"/>
          </p:nvPr>
        </p:nvSpPr>
        <p:spPr/>
        <p:txBody>
          <a:bodyPr/>
          <a:lstStyle/>
          <a:p>
            <a:r>
              <a:rPr lang="en-US" dirty="0" smtClean="0"/>
              <a:t>Not directly related to inner classes, but often seen with them.</a:t>
            </a:r>
          </a:p>
          <a:p>
            <a:r>
              <a:rPr lang="en-US" dirty="0" smtClean="0"/>
              <a:t>A list of methods (name + </a:t>
            </a:r>
            <a:r>
              <a:rPr lang="en-US" dirty="0" err="1" smtClean="0"/>
              <a:t>arg</a:t>
            </a:r>
            <a:r>
              <a:rPr lang="en-US" dirty="0" smtClean="0"/>
              <a:t> list + return type) in a dedicated source file.</a:t>
            </a:r>
          </a:p>
          <a:p>
            <a:r>
              <a:rPr lang="en-US" dirty="0" smtClean="0"/>
              <a:t>Classes may declare that they </a:t>
            </a:r>
            <a:r>
              <a:rPr lang="en-US" i="1" dirty="0" smtClean="0"/>
              <a:t>implement</a:t>
            </a:r>
            <a:r>
              <a:rPr lang="en-US" dirty="0" smtClean="0"/>
              <a:t> interfaces. Compiler makes sure they do.</a:t>
            </a:r>
          </a:p>
        </p:txBody>
      </p:sp>
    </p:spTree>
    <p:extLst>
      <p:ext uri="{BB962C8B-B14F-4D97-AF65-F5344CB8AC3E}">
        <p14:creationId xmlns:p14="http://schemas.microsoft.com/office/powerpoint/2010/main" val="170462412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98784"/>
            <a:ext cx="8229600" cy="765631"/>
          </a:xfrm>
        </p:spPr>
        <p:txBody>
          <a:bodyPr/>
          <a:lstStyle/>
          <a:p>
            <a:r>
              <a:rPr lang="en-US" dirty="0" smtClean="0"/>
              <a:t>This would be really useful:</a:t>
            </a:r>
            <a:endParaRPr lang="en-US" dirty="0"/>
          </a:p>
        </p:txBody>
      </p:sp>
      <p:sp>
        <p:nvSpPr>
          <p:cNvPr id="5" name="TextBox 4"/>
          <p:cNvSpPr txBox="1"/>
          <p:nvPr/>
        </p:nvSpPr>
        <p:spPr>
          <a:xfrm>
            <a:off x="1232576" y="1531264"/>
            <a:ext cx="6864504" cy="4832093"/>
          </a:xfrm>
          <a:prstGeom prst="rect">
            <a:avLst/>
          </a:prstGeom>
          <a:noFill/>
          <a:ln>
            <a:solidFill>
              <a:srgbClr val="0000FF"/>
            </a:solidFill>
          </a:ln>
        </p:spPr>
        <p:txBody>
          <a:bodyPr wrap="none" rtlCol="0">
            <a:spAutoFit/>
          </a:bodyPr>
          <a:lstStyle/>
          <a:p>
            <a:r>
              <a:rPr lang="en-US" sz="2800" dirty="0">
                <a:solidFill>
                  <a:srgbClr val="0000FF"/>
                </a:solidFill>
                <a:latin typeface="Courier"/>
                <a:cs typeface="Courier"/>
              </a:rPr>
              <a:t>p</a:t>
            </a:r>
            <a:r>
              <a:rPr lang="en-US" sz="2800" dirty="0" smtClean="0">
                <a:solidFill>
                  <a:srgbClr val="0000FF"/>
                </a:solidFill>
                <a:latin typeface="Courier"/>
                <a:cs typeface="Courier"/>
              </a:rPr>
              <a:t>ublic class Matter {</a:t>
            </a:r>
          </a:p>
          <a:p>
            <a:r>
              <a:rPr lang="en-US" sz="2800" dirty="0">
                <a:solidFill>
                  <a:srgbClr val="0000FF"/>
                </a:solidFill>
                <a:latin typeface="Courier"/>
                <a:cs typeface="Courier"/>
              </a:rPr>
              <a:t> </a:t>
            </a:r>
            <a:r>
              <a:rPr lang="en-US" sz="2800" dirty="0" smtClean="0">
                <a:solidFill>
                  <a:srgbClr val="0000FF"/>
                </a:solidFill>
                <a:latin typeface="Courier"/>
                <a:cs typeface="Courier"/>
              </a:rPr>
              <a:t> private float     </a:t>
            </a:r>
            <a:r>
              <a:rPr lang="en-US" sz="2800" dirty="0" err="1" smtClean="0">
                <a:solidFill>
                  <a:srgbClr val="0000FF"/>
                </a:solidFill>
                <a:latin typeface="Courier"/>
                <a:cs typeface="Courier"/>
              </a:rPr>
              <a:t>massKgs</a:t>
            </a:r>
            <a:r>
              <a:rPr lang="en-US" sz="2800" dirty="0" smtClean="0">
                <a:solidFill>
                  <a:srgbClr val="0000FF"/>
                </a:solidFill>
                <a:latin typeface="Courier"/>
                <a:cs typeface="Courier"/>
              </a:rPr>
              <a:t>;</a:t>
            </a:r>
          </a:p>
          <a:p>
            <a:endParaRPr lang="en-US" sz="2800" dirty="0">
              <a:solidFill>
                <a:srgbClr val="0000FF"/>
              </a:solidFill>
              <a:latin typeface="Courier"/>
              <a:cs typeface="Courier"/>
            </a:endParaRPr>
          </a:p>
          <a:p>
            <a:r>
              <a:rPr lang="en-US" sz="2800" dirty="0" smtClean="0">
                <a:solidFill>
                  <a:srgbClr val="0000FF"/>
                </a:solidFill>
                <a:latin typeface="Courier"/>
                <a:cs typeface="Courier"/>
              </a:rPr>
              <a:t>  public float </a:t>
            </a:r>
            <a:r>
              <a:rPr lang="en-US" sz="2800" dirty="0" err="1" smtClean="0">
                <a:solidFill>
                  <a:srgbClr val="0000FF"/>
                </a:solidFill>
                <a:latin typeface="Courier"/>
                <a:cs typeface="Courier"/>
              </a:rPr>
              <a:t>getMassKgs</a:t>
            </a:r>
            <a:r>
              <a:rPr lang="en-US" sz="2800" dirty="0" smtClean="0">
                <a:solidFill>
                  <a:srgbClr val="0000FF"/>
                </a:solidFill>
                <a:latin typeface="Courier"/>
                <a:cs typeface="Courier"/>
              </a:rPr>
              <a:t>() {</a:t>
            </a:r>
          </a:p>
          <a:p>
            <a:r>
              <a:rPr lang="en-US" sz="2800" dirty="0">
                <a:solidFill>
                  <a:srgbClr val="0000FF"/>
                </a:solidFill>
                <a:latin typeface="Courier"/>
                <a:cs typeface="Courier"/>
              </a:rPr>
              <a:t> </a:t>
            </a:r>
            <a:r>
              <a:rPr lang="en-US" sz="2800" dirty="0" smtClean="0">
                <a:solidFill>
                  <a:srgbClr val="0000FF"/>
                </a:solidFill>
                <a:latin typeface="Courier"/>
                <a:cs typeface="Courier"/>
              </a:rPr>
              <a:t>   return </a:t>
            </a:r>
            <a:r>
              <a:rPr lang="en-US" sz="2800" dirty="0" err="1" smtClean="0">
                <a:solidFill>
                  <a:srgbClr val="0000FF"/>
                </a:solidFill>
                <a:latin typeface="Courier"/>
                <a:cs typeface="Courier"/>
              </a:rPr>
              <a:t>massKgs</a:t>
            </a:r>
            <a:r>
              <a:rPr lang="en-US" sz="2800" dirty="0" smtClean="0">
                <a:solidFill>
                  <a:srgbClr val="0000FF"/>
                </a:solidFill>
                <a:latin typeface="Courier"/>
                <a:cs typeface="Courier"/>
              </a:rPr>
              <a:t>;</a:t>
            </a:r>
          </a:p>
          <a:p>
            <a:r>
              <a:rPr lang="en-US" sz="2800" dirty="0">
                <a:solidFill>
                  <a:srgbClr val="0000FF"/>
                </a:solidFill>
                <a:latin typeface="Courier"/>
                <a:cs typeface="Courier"/>
              </a:rPr>
              <a:t> </a:t>
            </a:r>
            <a:r>
              <a:rPr lang="en-US" sz="2800" dirty="0" smtClean="0">
                <a:solidFill>
                  <a:srgbClr val="0000FF"/>
                </a:solidFill>
                <a:latin typeface="Courier"/>
                <a:cs typeface="Courier"/>
              </a:rPr>
              <a:t> }</a:t>
            </a:r>
          </a:p>
          <a:p>
            <a:endParaRPr lang="en-US" sz="2800" dirty="0">
              <a:solidFill>
                <a:srgbClr val="0000FF"/>
              </a:solidFill>
              <a:latin typeface="Courier"/>
              <a:cs typeface="Courier"/>
            </a:endParaRPr>
          </a:p>
          <a:p>
            <a:r>
              <a:rPr lang="en-US" sz="2800" dirty="0" smtClean="0">
                <a:solidFill>
                  <a:srgbClr val="0000FF"/>
                </a:solidFill>
                <a:latin typeface="Courier"/>
                <a:cs typeface="Courier"/>
              </a:rPr>
              <a:t>  public float </a:t>
            </a:r>
            <a:r>
              <a:rPr lang="en-US" sz="2800" dirty="0" err="1" smtClean="0">
                <a:solidFill>
                  <a:srgbClr val="0000FF"/>
                </a:solidFill>
                <a:latin typeface="Courier"/>
                <a:cs typeface="Courier"/>
              </a:rPr>
              <a:t>getWeightLbs</a:t>
            </a:r>
            <a:r>
              <a:rPr lang="en-US" sz="2800" dirty="0" smtClean="0">
                <a:solidFill>
                  <a:srgbClr val="0000FF"/>
                </a:solidFill>
                <a:latin typeface="Courier"/>
                <a:cs typeface="Courier"/>
              </a:rPr>
              <a:t>() {</a:t>
            </a:r>
          </a:p>
          <a:p>
            <a:r>
              <a:rPr lang="en-US" sz="2800" dirty="0">
                <a:solidFill>
                  <a:srgbClr val="0000FF"/>
                </a:solidFill>
                <a:latin typeface="Courier"/>
                <a:cs typeface="Courier"/>
              </a:rPr>
              <a:t> </a:t>
            </a:r>
            <a:r>
              <a:rPr lang="en-US" sz="2800" dirty="0" smtClean="0">
                <a:solidFill>
                  <a:srgbClr val="0000FF"/>
                </a:solidFill>
                <a:latin typeface="Courier"/>
                <a:cs typeface="Courier"/>
              </a:rPr>
              <a:t>   return </a:t>
            </a:r>
            <a:r>
              <a:rPr lang="en-US" sz="2800" dirty="0" err="1" smtClean="0">
                <a:solidFill>
                  <a:srgbClr val="0000FF"/>
                </a:solidFill>
                <a:latin typeface="Courier"/>
                <a:cs typeface="Courier"/>
              </a:rPr>
              <a:t>massKgs</a:t>
            </a:r>
            <a:r>
              <a:rPr lang="en-US" sz="2800" dirty="0" smtClean="0">
                <a:solidFill>
                  <a:srgbClr val="0000FF"/>
                </a:solidFill>
                <a:latin typeface="Courier"/>
                <a:cs typeface="Courier"/>
              </a:rPr>
              <a:t> / 2.2f;</a:t>
            </a:r>
          </a:p>
          <a:p>
            <a:r>
              <a:rPr lang="en-US" sz="2800" dirty="0">
                <a:solidFill>
                  <a:srgbClr val="0000FF"/>
                </a:solidFill>
                <a:latin typeface="Courier"/>
                <a:cs typeface="Courier"/>
              </a:rPr>
              <a:t> </a:t>
            </a:r>
            <a:r>
              <a:rPr lang="en-US" sz="2800" dirty="0" smtClean="0">
                <a:solidFill>
                  <a:srgbClr val="0000FF"/>
                </a:solidFill>
                <a:latin typeface="Courier"/>
                <a:cs typeface="Courier"/>
              </a:rPr>
              <a:t> }</a:t>
            </a:r>
          </a:p>
          <a:p>
            <a:r>
              <a:rPr lang="en-US" sz="2800" dirty="0" smtClean="0">
                <a:solidFill>
                  <a:srgbClr val="0000FF"/>
                </a:solidFill>
                <a:latin typeface="Courier"/>
                <a:cs typeface="Courier"/>
              </a:rPr>
              <a:t>}</a:t>
            </a:r>
            <a:endParaRPr lang="en-US" sz="2800" dirty="0">
              <a:solidFill>
                <a:srgbClr val="0000FF"/>
              </a:solidFill>
              <a:latin typeface="Courier"/>
              <a:cs typeface="Courier"/>
            </a:endParaRPr>
          </a:p>
        </p:txBody>
      </p:sp>
    </p:spTree>
    <p:extLst>
      <p:ext uri="{BB962C8B-B14F-4D97-AF65-F5344CB8AC3E}">
        <p14:creationId xmlns:p14="http://schemas.microsoft.com/office/powerpoint/2010/main" val="413757216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36190"/>
            <a:ext cx="8229600" cy="1143000"/>
          </a:xfrm>
        </p:spPr>
        <p:txBody>
          <a:bodyPr/>
          <a:lstStyle/>
          <a:p>
            <a:r>
              <a:rPr lang="en-US" dirty="0" smtClean="0"/>
              <a:t>But First …</a:t>
            </a:r>
            <a:endParaRPr lang="en-US" dirty="0"/>
          </a:p>
        </p:txBody>
      </p:sp>
      <p:sp>
        <p:nvSpPr>
          <p:cNvPr id="6" name="TextBox 5"/>
          <p:cNvSpPr txBox="1"/>
          <p:nvPr/>
        </p:nvSpPr>
        <p:spPr>
          <a:xfrm>
            <a:off x="224105" y="1081506"/>
            <a:ext cx="8721467" cy="5509200"/>
          </a:xfrm>
          <a:prstGeom prst="rect">
            <a:avLst/>
          </a:prstGeom>
          <a:noFill/>
        </p:spPr>
        <p:txBody>
          <a:bodyPr wrap="square" rtlCol="0">
            <a:spAutoFit/>
          </a:bodyPr>
          <a:lstStyle/>
          <a:p>
            <a:r>
              <a:rPr lang="en-US" sz="3200" dirty="0" smtClean="0"/>
              <a:t>Class Employee holds information about all the</a:t>
            </a:r>
          </a:p>
          <a:p>
            <a:r>
              <a:rPr lang="en-US" sz="3200" dirty="0"/>
              <a:t>e</a:t>
            </a:r>
            <a:r>
              <a:rPr lang="en-US" sz="3200" dirty="0" smtClean="0"/>
              <a:t>mployees in a company (salary, hire data, department, and so on). Class Manager holds additional information about managers (budget, employees, and so on). Which is a better way to declare these classes?</a:t>
            </a:r>
          </a:p>
          <a:p>
            <a:endParaRPr lang="en-US" sz="3200" dirty="0"/>
          </a:p>
          <a:p>
            <a:r>
              <a:rPr lang="en-US" sz="3200" dirty="0" smtClean="0"/>
              <a:t>A) </a:t>
            </a:r>
          </a:p>
          <a:p>
            <a:endParaRPr lang="en-US" sz="3200" dirty="0"/>
          </a:p>
          <a:p>
            <a:endParaRPr lang="en-US" sz="3200" dirty="0" smtClean="0"/>
          </a:p>
          <a:p>
            <a:r>
              <a:rPr lang="en-US" sz="3200" dirty="0" smtClean="0"/>
              <a:t>B)</a:t>
            </a:r>
            <a:endParaRPr lang="en-US" sz="3200" dirty="0"/>
          </a:p>
        </p:txBody>
      </p:sp>
      <p:sp>
        <p:nvSpPr>
          <p:cNvPr id="7" name="TextBox 6"/>
          <p:cNvSpPr txBox="1"/>
          <p:nvPr/>
        </p:nvSpPr>
        <p:spPr>
          <a:xfrm>
            <a:off x="1083901" y="4332351"/>
            <a:ext cx="5622052" cy="954107"/>
          </a:xfrm>
          <a:prstGeom prst="rect">
            <a:avLst/>
          </a:prstGeom>
          <a:noFill/>
          <a:ln>
            <a:solidFill>
              <a:srgbClr val="0000FF"/>
            </a:solidFill>
          </a:ln>
        </p:spPr>
        <p:txBody>
          <a:bodyPr wrap="none" rtlCol="0">
            <a:spAutoFit/>
          </a:bodyPr>
          <a:lstStyle/>
          <a:p>
            <a:r>
              <a:rPr lang="en-US" sz="2800" dirty="0">
                <a:solidFill>
                  <a:srgbClr val="0000FF"/>
                </a:solidFill>
              </a:rPr>
              <a:t>c</a:t>
            </a:r>
            <a:r>
              <a:rPr lang="en-US" sz="2800" dirty="0" smtClean="0">
                <a:solidFill>
                  <a:srgbClr val="0000FF"/>
                </a:solidFill>
              </a:rPr>
              <a:t>lass Employee { … }</a:t>
            </a:r>
          </a:p>
          <a:p>
            <a:r>
              <a:rPr lang="en-US" sz="2800" dirty="0">
                <a:solidFill>
                  <a:srgbClr val="0000FF"/>
                </a:solidFill>
              </a:rPr>
              <a:t>c</a:t>
            </a:r>
            <a:r>
              <a:rPr lang="en-US" sz="2800" dirty="0" smtClean="0">
                <a:solidFill>
                  <a:srgbClr val="0000FF"/>
                </a:solidFill>
              </a:rPr>
              <a:t>lass Manager extends Employee {…}</a:t>
            </a:r>
            <a:endParaRPr lang="en-US" sz="2800" dirty="0">
              <a:solidFill>
                <a:srgbClr val="0000FF"/>
              </a:solidFill>
            </a:endParaRPr>
          </a:p>
        </p:txBody>
      </p:sp>
      <p:sp>
        <p:nvSpPr>
          <p:cNvPr id="8" name="TextBox 7"/>
          <p:cNvSpPr txBox="1"/>
          <p:nvPr/>
        </p:nvSpPr>
        <p:spPr>
          <a:xfrm>
            <a:off x="1083901" y="5621209"/>
            <a:ext cx="5583580" cy="954107"/>
          </a:xfrm>
          <a:prstGeom prst="rect">
            <a:avLst/>
          </a:prstGeom>
          <a:noFill/>
          <a:ln>
            <a:solidFill>
              <a:srgbClr val="0000FF"/>
            </a:solidFill>
          </a:ln>
        </p:spPr>
        <p:txBody>
          <a:bodyPr wrap="none" rtlCol="0">
            <a:spAutoFit/>
          </a:bodyPr>
          <a:lstStyle/>
          <a:p>
            <a:r>
              <a:rPr lang="en-US" sz="2800" dirty="0">
                <a:solidFill>
                  <a:srgbClr val="0000FF"/>
                </a:solidFill>
              </a:rPr>
              <a:t>c</a:t>
            </a:r>
            <a:r>
              <a:rPr lang="en-US" sz="2800" dirty="0" smtClean="0">
                <a:solidFill>
                  <a:srgbClr val="0000FF"/>
                </a:solidFill>
              </a:rPr>
              <a:t>lass </a:t>
            </a:r>
            <a:r>
              <a:rPr lang="en-US" sz="2800" dirty="0">
                <a:solidFill>
                  <a:srgbClr val="0000FF"/>
                </a:solidFill>
              </a:rPr>
              <a:t>Manager </a:t>
            </a:r>
            <a:r>
              <a:rPr lang="en-US" sz="2800" dirty="0" smtClean="0">
                <a:solidFill>
                  <a:srgbClr val="0000FF"/>
                </a:solidFill>
              </a:rPr>
              <a:t>{ … }</a:t>
            </a:r>
          </a:p>
          <a:p>
            <a:r>
              <a:rPr lang="en-US" sz="2800" dirty="0">
                <a:solidFill>
                  <a:srgbClr val="0000FF"/>
                </a:solidFill>
              </a:rPr>
              <a:t>c</a:t>
            </a:r>
            <a:r>
              <a:rPr lang="en-US" sz="2800" dirty="0" smtClean="0">
                <a:solidFill>
                  <a:srgbClr val="0000FF"/>
                </a:solidFill>
              </a:rPr>
              <a:t>lass Employee extends Manager {…}</a:t>
            </a:r>
            <a:endParaRPr lang="en-US" sz="2800" dirty="0">
              <a:solidFill>
                <a:srgbClr val="0000FF"/>
              </a:solidFill>
            </a:endParaRPr>
          </a:p>
        </p:txBody>
      </p:sp>
    </p:spTree>
    <p:extLst>
      <p:ext uri="{BB962C8B-B14F-4D97-AF65-F5344CB8AC3E}">
        <p14:creationId xmlns:p14="http://schemas.microsoft.com/office/powerpoint/2010/main" val="258820594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Everything can extend Matter</a:t>
            </a:r>
            <a:endParaRPr lang="en-US" dirty="0"/>
          </a:p>
        </p:txBody>
      </p:sp>
      <p:sp>
        <p:nvSpPr>
          <p:cNvPr id="3" name="TextBox 2"/>
          <p:cNvSpPr txBox="1"/>
          <p:nvPr/>
        </p:nvSpPr>
        <p:spPr>
          <a:xfrm>
            <a:off x="218089" y="1698978"/>
            <a:ext cx="8588334" cy="1384995"/>
          </a:xfrm>
          <a:prstGeom prst="rect">
            <a:avLst/>
          </a:prstGeom>
          <a:noFill/>
          <a:ln>
            <a:solidFill>
              <a:srgbClr val="0000FF"/>
            </a:solidFill>
          </a:ln>
        </p:spPr>
        <p:txBody>
          <a:bodyPr wrap="none" rtlCol="0">
            <a:spAutoFit/>
          </a:bodyPr>
          <a:lstStyle/>
          <a:p>
            <a:r>
              <a:rPr lang="en-US" sz="2800" dirty="0">
                <a:solidFill>
                  <a:srgbClr val="0000FF"/>
                </a:solidFill>
                <a:latin typeface="Courier"/>
                <a:cs typeface="Courier"/>
              </a:rPr>
              <a:t>public class Star extends </a:t>
            </a:r>
            <a:r>
              <a:rPr lang="en-US" sz="2800" dirty="0" smtClean="0">
                <a:solidFill>
                  <a:srgbClr val="0000FF"/>
                </a:solidFill>
                <a:latin typeface="Courier"/>
                <a:cs typeface="Courier"/>
              </a:rPr>
              <a:t>Matter { … }</a:t>
            </a:r>
          </a:p>
          <a:p>
            <a:r>
              <a:rPr lang="en-US" sz="2800" dirty="0">
                <a:solidFill>
                  <a:srgbClr val="0000FF"/>
                </a:solidFill>
                <a:latin typeface="Courier"/>
                <a:cs typeface="Courier"/>
              </a:rPr>
              <a:t>p</a:t>
            </a:r>
            <a:r>
              <a:rPr lang="en-US" sz="2800" dirty="0" smtClean="0">
                <a:solidFill>
                  <a:srgbClr val="0000FF"/>
                </a:solidFill>
                <a:latin typeface="Courier"/>
                <a:cs typeface="Courier"/>
              </a:rPr>
              <a:t>ublic class Bird extends Matter { … }</a:t>
            </a:r>
          </a:p>
          <a:p>
            <a:r>
              <a:rPr lang="en-US" sz="2800" dirty="0">
                <a:solidFill>
                  <a:srgbClr val="0000FF"/>
                </a:solidFill>
                <a:latin typeface="Courier"/>
                <a:cs typeface="Courier"/>
              </a:rPr>
              <a:t>p</a:t>
            </a:r>
            <a:r>
              <a:rPr lang="en-US" sz="2800" dirty="0" smtClean="0">
                <a:solidFill>
                  <a:srgbClr val="0000FF"/>
                </a:solidFill>
                <a:latin typeface="Courier"/>
                <a:cs typeface="Courier"/>
              </a:rPr>
              <a:t>ublic class Cloud extends Matter { … }</a:t>
            </a:r>
          </a:p>
        </p:txBody>
      </p:sp>
    </p:spTree>
    <p:extLst>
      <p:ext uri="{BB962C8B-B14F-4D97-AF65-F5344CB8AC3E}">
        <p14:creationId xmlns:p14="http://schemas.microsoft.com/office/powerpoint/2010/main" val="116226945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9224"/>
            <a:ext cx="8229600" cy="1143000"/>
          </a:xfrm>
        </p:spPr>
        <p:txBody>
          <a:bodyPr/>
          <a:lstStyle/>
          <a:p>
            <a:r>
              <a:rPr lang="en-US" dirty="0" smtClean="0"/>
              <a:t>So then I can do this…</a:t>
            </a:r>
            <a:endParaRPr lang="en-US" dirty="0"/>
          </a:p>
        </p:txBody>
      </p:sp>
      <p:sp>
        <p:nvSpPr>
          <p:cNvPr id="3" name="TextBox 2"/>
          <p:cNvSpPr txBox="1"/>
          <p:nvPr/>
        </p:nvSpPr>
        <p:spPr>
          <a:xfrm>
            <a:off x="313945" y="1212224"/>
            <a:ext cx="8372855" cy="5262980"/>
          </a:xfrm>
          <a:prstGeom prst="rect">
            <a:avLst/>
          </a:prstGeom>
          <a:noFill/>
          <a:ln>
            <a:solidFill>
              <a:srgbClr val="008000"/>
            </a:solidFill>
          </a:ln>
        </p:spPr>
        <p:txBody>
          <a:bodyPr wrap="none" rtlCol="0">
            <a:spAutoFit/>
          </a:bodyPr>
          <a:lstStyle/>
          <a:p>
            <a:r>
              <a:rPr lang="en-US" sz="2800" dirty="0">
                <a:solidFill>
                  <a:srgbClr val="008000"/>
                </a:solidFill>
                <a:latin typeface="Courier"/>
                <a:cs typeface="Courier"/>
              </a:rPr>
              <a:t>p</a:t>
            </a:r>
            <a:r>
              <a:rPr lang="en-US" sz="2800" dirty="0" smtClean="0">
                <a:solidFill>
                  <a:srgbClr val="008000"/>
                </a:solidFill>
                <a:latin typeface="Courier"/>
                <a:cs typeface="Courier"/>
              </a:rPr>
              <a:t>ublic class </a:t>
            </a:r>
            <a:r>
              <a:rPr lang="en-US" sz="2800" dirty="0" err="1" smtClean="0">
                <a:solidFill>
                  <a:srgbClr val="008000"/>
                </a:solidFill>
                <a:latin typeface="Courier"/>
                <a:cs typeface="Courier"/>
              </a:rPr>
              <a:t>MassAverager</a:t>
            </a:r>
            <a:r>
              <a:rPr lang="en-US" sz="2800" dirty="0" smtClean="0">
                <a:solidFill>
                  <a:srgbClr val="008000"/>
                </a:solidFill>
                <a:latin typeface="Courier"/>
                <a:cs typeface="Courier"/>
              </a:rPr>
              <a:t> {</a:t>
            </a:r>
          </a:p>
          <a:p>
            <a:r>
              <a:rPr lang="en-US" sz="2800" dirty="0">
                <a:solidFill>
                  <a:srgbClr val="008000"/>
                </a:solidFill>
                <a:latin typeface="Courier"/>
                <a:cs typeface="Courier"/>
              </a:rPr>
              <a:t> </a:t>
            </a:r>
            <a:r>
              <a:rPr lang="en-US" sz="2800" dirty="0" smtClean="0">
                <a:solidFill>
                  <a:srgbClr val="008000"/>
                </a:solidFill>
                <a:latin typeface="Courier"/>
                <a:cs typeface="Courier"/>
              </a:rPr>
              <a:t> private </a:t>
            </a:r>
            <a:r>
              <a:rPr lang="en-US" sz="2800" dirty="0" err="1" smtClean="0">
                <a:solidFill>
                  <a:srgbClr val="008000"/>
                </a:solidFill>
                <a:latin typeface="Courier"/>
                <a:cs typeface="Courier"/>
              </a:rPr>
              <a:t>ArrayList</a:t>
            </a:r>
            <a:r>
              <a:rPr lang="en-US" sz="2800" dirty="0" smtClean="0">
                <a:solidFill>
                  <a:srgbClr val="008000"/>
                </a:solidFill>
                <a:latin typeface="Courier"/>
                <a:cs typeface="Courier"/>
              </a:rPr>
              <a:t>&lt;Matter&gt;  members;</a:t>
            </a:r>
          </a:p>
          <a:p>
            <a:endParaRPr lang="en-US" sz="2800" dirty="0">
              <a:solidFill>
                <a:srgbClr val="008000"/>
              </a:solidFill>
              <a:latin typeface="Courier"/>
              <a:cs typeface="Courier"/>
            </a:endParaRPr>
          </a:p>
          <a:p>
            <a:r>
              <a:rPr lang="en-US" sz="2800" dirty="0" smtClean="0">
                <a:solidFill>
                  <a:srgbClr val="008000"/>
                </a:solidFill>
                <a:latin typeface="Courier"/>
                <a:cs typeface="Courier"/>
              </a:rPr>
              <a:t>  public void add(Matter m) {</a:t>
            </a:r>
          </a:p>
          <a:p>
            <a:r>
              <a:rPr lang="en-US" sz="2800" dirty="0">
                <a:solidFill>
                  <a:srgbClr val="008000"/>
                </a:solidFill>
                <a:latin typeface="Courier"/>
                <a:cs typeface="Courier"/>
              </a:rPr>
              <a:t> </a:t>
            </a:r>
            <a:r>
              <a:rPr lang="en-US" sz="2800" dirty="0" smtClean="0">
                <a:solidFill>
                  <a:srgbClr val="008000"/>
                </a:solidFill>
                <a:latin typeface="Courier"/>
                <a:cs typeface="Courier"/>
              </a:rPr>
              <a:t>   </a:t>
            </a:r>
            <a:r>
              <a:rPr lang="en-US" sz="2800" dirty="0" err="1" smtClean="0">
                <a:solidFill>
                  <a:srgbClr val="008000"/>
                </a:solidFill>
                <a:latin typeface="Courier"/>
                <a:cs typeface="Courier"/>
              </a:rPr>
              <a:t>members.add</a:t>
            </a:r>
            <a:r>
              <a:rPr lang="en-US" sz="2800" dirty="0" smtClean="0">
                <a:solidFill>
                  <a:srgbClr val="008000"/>
                </a:solidFill>
                <a:latin typeface="Courier"/>
                <a:cs typeface="Courier"/>
              </a:rPr>
              <a:t>(m);</a:t>
            </a:r>
          </a:p>
          <a:p>
            <a:endParaRPr lang="en-US" sz="2800" dirty="0">
              <a:solidFill>
                <a:srgbClr val="008000"/>
              </a:solidFill>
              <a:latin typeface="Courier"/>
              <a:cs typeface="Courier"/>
            </a:endParaRPr>
          </a:p>
          <a:p>
            <a:r>
              <a:rPr lang="en-US" sz="2800" dirty="0" smtClean="0">
                <a:solidFill>
                  <a:srgbClr val="008000"/>
                </a:solidFill>
                <a:latin typeface="Courier"/>
                <a:cs typeface="Courier"/>
              </a:rPr>
              <a:t>  public float </a:t>
            </a:r>
            <a:r>
              <a:rPr lang="en-US" sz="2800" dirty="0" err="1" smtClean="0">
                <a:solidFill>
                  <a:srgbClr val="008000"/>
                </a:solidFill>
                <a:latin typeface="Courier"/>
                <a:cs typeface="Courier"/>
              </a:rPr>
              <a:t>getAverageMassKgs</a:t>
            </a:r>
            <a:r>
              <a:rPr lang="en-US" sz="2800" dirty="0" smtClean="0">
                <a:solidFill>
                  <a:srgbClr val="008000"/>
                </a:solidFill>
                <a:latin typeface="Courier"/>
                <a:cs typeface="Courier"/>
              </a:rPr>
              <a:t>() {</a:t>
            </a:r>
          </a:p>
          <a:p>
            <a:r>
              <a:rPr lang="en-US" sz="2800" dirty="0">
                <a:solidFill>
                  <a:srgbClr val="008000"/>
                </a:solidFill>
                <a:latin typeface="Courier"/>
                <a:cs typeface="Courier"/>
              </a:rPr>
              <a:t> </a:t>
            </a:r>
            <a:r>
              <a:rPr lang="en-US" sz="2800" dirty="0" smtClean="0">
                <a:solidFill>
                  <a:srgbClr val="008000"/>
                </a:solidFill>
                <a:latin typeface="Courier"/>
                <a:cs typeface="Courier"/>
              </a:rPr>
              <a:t>   float </a:t>
            </a:r>
            <a:r>
              <a:rPr lang="en-US" sz="2800" dirty="0" err="1" smtClean="0">
                <a:solidFill>
                  <a:srgbClr val="008000"/>
                </a:solidFill>
                <a:latin typeface="Courier"/>
                <a:cs typeface="Courier"/>
              </a:rPr>
              <a:t>totalMass</a:t>
            </a:r>
            <a:r>
              <a:rPr lang="en-US" sz="2800" dirty="0" smtClean="0">
                <a:solidFill>
                  <a:srgbClr val="008000"/>
                </a:solidFill>
                <a:latin typeface="Courier"/>
                <a:cs typeface="Courier"/>
              </a:rPr>
              <a:t> = 0;</a:t>
            </a:r>
          </a:p>
          <a:p>
            <a:r>
              <a:rPr lang="en-US" sz="2800" dirty="0">
                <a:solidFill>
                  <a:srgbClr val="008000"/>
                </a:solidFill>
                <a:latin typeface="Courier"/>
                <a:cs typeface="Courier"/>
              </a:rPr>
              <a:t> </a:t>
            </a:r>
            <a:r>
              <a:rPr lang="en-US" sz="2800" dirty="0" smtClean="0">
                <a:solidFill>
                  <a:srgbClr val="008000"/>
                </a:solidFill>
                <a:latin typeface="Courier"/>
                <a:cs typeface="Courier"/>
              </a:rPr>
              <a:t>   for (Matter m: members)</a:t>
            </a:r>
          </a:p>
          <a:p>
            <a:r>
              <a:rPr lang="en-US" sz="2800" dirty="0">
                <a:solidFill>
                  <a:srgbClr val="008000"/>
                </a:solidFill>
                <a:latin typeface="Courier"/>
                <a:cs typeface="Courier"/>
              </a:rPr>
              <a:t> </a:t>
            </a:r>
            <a:r>
              <a:rPr lang="en-US" sz="2800" dirty="0" smtClean="0">
                <a:solidFill>
                  <a:srgbClr val="008000"/>
                </a:solidFill>
                <a:latin typeface="Courier"/>
                <a:cs typeface="Courier"/>
              </a:rPr>
              <a:t>     </a:t>
            </a:r>
            <a:r>
              <a:rPr lang="en-US" sz="2800" dirty="0" err="1" smtClean="0">
                <a:solidFill>
                  <a:srgbClr val="008000"/>
                </a:solidFill>
                <a:latin typeface="Courier"/>
                <a:cs typeface="Courier"/>
              </a:rPr>
              <a:t>totalMass</a:t>
            </a:r>
            <a:r>
              <a:rPr lang="en-US" sz="2800" dirty="0" smtClean="0">
                <a:solidFill>
                  <a:srgbClr val="008000"/>
                </a:solidFill>
                <a:latin typeface="Courier"/>
                <a:cs typeface="Courier"/>
              </a:rPr>
              <a:t> += </a:t>
            </a:r>
            <a:r>
              <a:rPr lang="en-US" sz="2800" dirty="0" err="1" smtClean="0">
                <a:solidFill>
                  <a:srgbClr val="008000"/>
                </a:solidFill>
                <a:latin typeface="Courier"/>
                <a:cs typeface="Courier"/>
              </a:rPr>
              <a:t>m.getMassKgs</a:t>
            </a:r>
            <a:r>
              <a:rPr lang="en-US" sz="2800" dirty="0" smtClean="0">
                <a:solidFill>
                  <a:srgbClr val="008000"/>
                </a:solidFill>
                <a:latin typeface="Courier"/>
                <a:cs typeface="Courier"/>
              </a:rPr>
              <a:t>();</a:t>
            </a:r>
          </a:p>
          <a:p>
            <a:r>
              <a:rPr lang="en-US" sz="2800" dirty="0">
                <a:solidFill>
                  <a:srgbClr val="008000"/>
                </a:solidFill>
                <a:latin typeface="Courier"/>
                <a:cs typeface="Courier"/>
              </a:rPr>
              <a:t> </a:t>
            </a:r>
            <a:r>
              <a:rPr lang="en-US" sz="2800" dirty="0" smtClean="0">
                <a:solidFill>
                  <a:srgbClr val="008000"/>
                </a:solidFill>
                <a:latin typeface="Courier"/>
                <a:cs typeface="Courier"/>
              </a:rPr>
              <a:t>   return </a:t>
            </a:r>
            <a:r>
              <a:rPr lang="en-US" sz="2800" dirty="0" err="1" smtClean="0">
                <a:solidFill>
                  <a:srgbClr val="008000"/>
                </a:solidFill>
                <a:latin typeface="Courier"/>
                <a:cs typeface="Courier"/>
              </a:rPr>
              <a:t>totalMass</a:t>
            </a:r>
            <a:r>
              <a:rPr lang="en-US" sz="2800" dirty="0" smtClean="0">
                <a:solidFill>
                  <a:srgbClr val="008000"/>
                </a:solidFill>
                <a:latin typeface="Courier"/>
                <a:cs typeface="Courier"/>
              </a:rPr>
              <a:t> / </a:t>
            </a:r>
            <a:r>
              <a:rPr lang="en-US" sz="2800" dirty="0" err="1" smtClean="0">
                <a:solidFill>
                  <a:srgbClr val="008000"/>
                </a:solidFill>
                <a:latin typeface="Courier"/>
                <a:cs typeface="Courier"/>
              </a:rPr>
              <a:t>members.size</a:t>
            </a:r>
            <a:r>
              <a:rPr lang="en-US" sz="2800" dirty="0" smtClean="0">
                <a:solidFill>
                  <a:srgbClr val="008000"/>
                </a:solidFill>
                <a:latin typeface="Courier"/>
                <a:cs typeface="Courier"/>
              </a:rPr>
              <a:t>();</a:t>
            </a:r>
          </a:p>
          <a:p>
            <a:r>
              <a:rPr lang="en-US" sz="2800" dirty="0">
                <a:solidFill>
                  <a:srgbClr val="008000"/>
                </a:solidFill>
                <a:latin typeface="Courier"/>
                <a:cs typeface="Courier"/>
              </a:rPr>
              <a:t> </a:t>
            </a:r>
            <a:r>
              <a:rPr lang="en-US" sz="2800" dirty="0" smtClean="0">
                <a:solidFill>
                  <a:srgbClr val="008000"/>
                </a:solidFill>
                <a:latin typeface="Courier"/>
                <a:cs typeface="Courier"/>
              </a:rPr>
              <a:t> }</a:t>
            </a:r>
            <a:endParaRPr lang="en-US" sz="2800" dirty="0">
              <a:solidFill>
                <a:srgbClr val="008000"/>
              </a:solidFill>
              <a:latin typeface="Courier"/>
              <a:cs typeface="Courier"/>
            </a:endParaRPr>
          </a:p>
        </p:txBody>
      </p:sp>
    </p:spTree>
    <p:extLst>
      <p:ext uri="{BB962C8B-B14F-4D97-AF65-F5344CB8AC3E}">
        <p14:creationId xmlns:p14="http://schemas.microsoft.com/office/powerpoint/2010/main" val="156930860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98784"/>
            <a:ext cx="8229600" cy="765631"/>
          </a:xfrm>
        </p:spPr>
        <p:txBody>
          <a:bodyPr/>
          <a:lstStyle/>
          <a:p>
            <a:r>
              <a:rPr lang="en-US" dirty="0" smtClean="0"/>
              <a:t>But this would also be really useful:</a:t>
            </a:r>
            <a:endParaRPr lang="en-US" dirty="0"/>
          </a:p>
        </p:txBody>
      </p:sp>
      <p:sp>
        <p:nvSpPr>
          <p:cNvPr id="5" name="TextBox 4"/>
          <p:cNvSpPr txBox="1"/>
          <p:nvPr/>
        </p:nvSpPr>
        <p:spPr>
          <a:xfrm>
            <a:off x="1568736" y="1531264"/>
            <a:ext cx="6002590" cy="3108544"/>
          </a:xfrm>
          <a:prstGeom prst="rect">
            <a:avLst/>
          </a:prstGeom>
          <a:noFill/>
          <a:ln w="38100" cmpd="sng">
            <a:solidFill>
              <a:srgbClr val="FF0000"/>
            </a:solidFill>
          </a:ln>
        </p:spPr>
        <p:txBody>
          <a:bodyPr wrap="none" rtlCol="0">
            <a:spAutoFit/>
          </a:bodyPr>
          <a:lstStyle/>
          <a:p>
            <a:r>
              <a:rPr lang="en-US" sz="2800" dirty="0">
                <a:solidFill>
                  <a:srgbClr val="FF0000"/>
                </a:solidFill>
                <a:latin typeface="Courier"/>
                <a:cs typeface="Courier"/>
              </a:rPr>
              <a:t>p</a:t>
            </a:r>
            <a:r>
              <a:rPr lang="en-US" sz="2800" dirty="0" smtClean="0">
                <a:solidFill>
                  <a:srgbClr val="FF0000"/>
                </a:solidFill>
                <a:latin typeface="Courier"/>
                <a:cs typeface="Courier"/>
              </a:rPr>
              <a:t>ublic class Named {</a:t>
            </a:r>
          </a:p>
          <a:p>
            <a:r>
              <a:rPr lang="en-US" sz="2800" dirty="0">
                <a:solidFill>
                  <a:srgbClr val="FF0000"/>
                </a:solidFill>
                <a:latin typeface="Courier"/>
                <a:cs typeface="Courier"/>
              </a:rPr>
              <a:t> </a:t>
            </a:r>
            <a:r>
              <a:rPr lang="en-US" sz="2800" dirty="0" smtClean="0">
                <a:solidFill>
                  <a:srgbClr val="FF0000"/>
                </a:solidFill>
                <a:latin typeface="Courier"/>
                <a:cs typeface="Courier"/>
              </a:rPr>
              <a:t> private String    name;</a:t>
            </a:r>
          </a:p>
          <a:p>
            <a:endParaRPr lang="en-US" sz="2800" dirty="0">
              <a:solidFill>
                <a:srgbClr val="FF0000"/>
              </a:solidFill>
              <a:latin typeface="Courier"/>
              <a:cs typeface="Courier"/>
            </a:endParaRPr>
          </a:p>
          <a:p>
            <a:r>
              <a:rPr lang="en-US" sz="2800" dirty="0" smtClean="0">
                <a:solidFill>
                  <a:srgbClr val="FF0000"/>
                </a:solidFill>
                <a:latin typeface="Courier"/>
                <a:cs typeface="Courier"/>
              </a:rPr>
              <a:t>  public String </a:t>
            </a:r>
            <a:r>
              <a:rPr lang="en-US" sz="2800" dirty="0" err="1" smtClean="0">
                <a:solidFill>
                  <a:srgbClr val="FF0000"/>
                </a:solidFill>
                <a:latin typeface="Courier"/>
                <a:cs typeface="Courier"/>
              </a:rPr>
              <a:t>getName</a:t>
            </a:r>
            <a:r>
              <a:rPr lang="en-US" sz="2800" dirty="0" smtClean="0">
                <a:solidFill>
                  <a:srgbClr val="FF0000"/>
                </a:solidFill>
                <a:latin typeface="Courier"/>
                <a:cs typeface="Courier"/>
              </a:rPr>
              <a:t>() {</a:t>
            </a:r>
          </a:p>
          <a:p>
            <a:r>
              <a:rPr lang="en-US" sz="2800" dirty="0">
                <a:solidFill>
                  <a:srgbClr val="FF0000"/>
                </a:solidFill>
                <a:latin typeface="Courier"/>
                <a:cs typeface="Courier"/>
              </a:rPr>
              <a:t> </a:t>
            </a:r>
            <a:r>
              <a:rPr lang="en-US" sz="2800" dirty="0" smtClean="0">
                <a:solidFill>
                  <a:srgbClr val="FF0000"/>
                </a:solidFill>
                <a:latin typeface="Courier"/>
                <a:cs typeface="Courier"/>
              </a:rPr>
              <a:t>   return name;</a:t>
            </a:r>
          </a:p>
          <a:p>
            <a:r>
              <a:rPr lang="en-US" sz="2800" dirty="0">
                <a:solidFill>
                  <a:srgbClr val="FF0000"/>
                </a:solidFill>
                <a:latin typeface="Courier"/>
                <a:cs typeface="Courier"/>
              </a:rPr>
              <a:t> </a:t>
            </a:r>
            <a:r>
              <a:rPr lang="en-US" sz="2800" dirty="0" smtClean="0">
                <a:solidFill>
                  <a:srgbClr val="FF0000"/>
                </a:solidFill>
                <a:latin typeface="Courier"/>
                <a:cs typeface="Courier"/>
              </a:rPr>
              <a:t> }</a:t>
            </a:r>
          </a:p>
          <a:p>
            <a:r>
              <a:rPr lang="en-US" sz="2800" dirty="0" smtClean="0">
                <a:solidFill>
                  <a:srgbClr val="FF0000"/>
                </a:solidFill>
                <a:latin typeface="Courier"/>
                <a:cs typeface="Courier"/>
              </a:rPr>
              <a:t>}</a:t>
            </a:r>
            <a:endParaRPr lang="en-US" sz="2800" dirty="0">
              <a:solidFill>
                <a:srgbClr val="FF0000"/>
              </a:solidFill>
              <a:latin typeface="Courier"/>
              <a:cs typeface="Courier"/>
            </a:endParaRPr>
          </a:p>
        </p:txBody>
      </p:sp>
      <p:sp>
        <p:nvSpPr>
          <p:cNvPr id="2" name="TextBox 1"/>
          <p:cNvSpPr txBox="1"/>
          <p:nvPr/>
        </p:nvSpPr>
        <p:spPr>
          <a:xfrm>
            <a:off x="425101" y="5212961"/>
            <a:ext cx="8606843" cy="1077218"/>
          </a:xfrm>
          <a:prstGeom prst="rect">
            <a:avLst/>
          </a:prstGeom>
          <a:noFill/>
        </p:spPr>
        <p:txBody>
          <a:bodyPr wrap="none" rtlCol="0">
            <a:spAutoFit/>
          </a:bodyPr>
          <a:lstStyle/>
          <a:p>
            <a:r>
              <a:rPr lang="en-US" sz="3200" dirty="0" smtClean="0"/>
              <a:t>But it’s too late for Star, Bird, and Cloud  to extend</a:t>
            </a:r>
          </a:p>
          <a:p>
            <a:r>
              <a:rPr lang="en-US" sz="3200" dirty="0" smtClean="0"/>
              <a:t>Named … they already extend Matter</a:t>
            </a:r>
            <a:endParaRPr lang="en-US" sz="3200" dirty="0"/>
          </a:p>
        </p:txBody>
      </p:sp>
    </p:spTree>
    <p:extLst>
      <p:ext uri="{BB962C8B-B14F-4D97-AF65-F5344CB8AC3E}">
        <p14:creationId xmlns:p14="http://schemas.microsoft.com/office/powerpoint/2010/main" val="409097080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solution: Interfaces</a:t>
            </a:r>
            <a:endParaRPr lang="en-US" dirty="0"/>
          </a:p>
        </p:txBody>
      </p:sp>
      <p:sp>
        <p:nvSpPr>
          <p:cNvPr id="3" name="Content Placeholder 2"/>
          <p:cNvSpPr>
            <a:spLocks noGrp="1"/>
          </p:cNvSpPr>
          <p:nvPr>
            <p:ph idx="1"/>
          </p:nvPr>
        </p:nvSpPr>
        <p:spPr/>
        <p:txBody>
          <a:bodyPr/>
          <a:lstStyle/>
          <a:p>
            <a:r>
              <a:rPr lang="en-US" dirty="0" smtClean="0"/>
              <a:t>Not directly related to inner classes, but often seen with them.</a:t>
            </a:r>
          </a:p>
          <a:p>
            <a:r>
              <a:rPr lang="en-US" dirty="0" smtClean="0"/>
              <a:t>A list of methods (name + </a:t>
            </a:r>
            <a:r>
              <a:rPr lang="en-US" dirty="0" err="1" smtClean="0"/>
              <a:t>arg</a:t>
            </a:r>
            <a:r>
              <a:rPr lang="en-US" dirty="0" smtClean="0"/>
              <a:t> list + return type) in a dedicated source file.</a:t>
            </a:r>
          </a:p>
          <a:p>
            <a:r>
              <a:rPr lang="en-US" dirty="0" smtClean="0"/>
              <a:t>Classes may declare that they </a:t>
            </a:r>
            <a:r>
              <a:rPr lang="en-US" i="1" dirty="0" smtClean="0"/>
              <a:t>implement</a:t>
            </a:r>
            <a:r>
              <a:rPr lang="en-US" dirty="0" smtClean="0"/>
              <a:t> interfaces. Compiler makes sure they do.</a:t>
            </a:r>
          </a:p>
        </p:txBody>
      </p:sp>
    </p:spTree>
    <p:extLst>
      <p:ext uri="{BB962C8B-B14F-4D97-AF65-F5344CB8AC3E}">
        <p14:creationId xmlns:p14="http://schemas.microsoft.com/office/powerpoint/2010/main" val="181261009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400"/>
            <a:ext cx="8229600" cy="785655"/>
          </a:xfrm>
        </p:spPr>
        <p:txBody>
          <a:bodyPr/>
          <a:lstStyle/>
          <a:p>
            <a:r>
              <a:rPr lang="en-US" dirty="0" smtClean="0"/>
              <a:t>Interface Example</a:t>
            </a:r>
            <a:endParaRPr lang="en-US" dirty="0"/>
          </a:p>
        </p:txBody>
      </p:sp>
      <p:sp>
        <p:nvSpPr>
          <p:cNvPr id="7" name="Text Placeholder 6"/>
          <p:cNvSpPr>
            <a:spLocks noGrp="1"/>
          </p:cNvSpPr>
          <p:nvPr>
            <p:ph type="body" idx="1"/>
          </p:nvPr>
        </p:nvSpPr>
        <p:spPr>
          <a:xfrm>
            <a:off x="457200" y="2529700"/>
            <a:ext cx="4040188" cy="639762"/>
          </a:xfrm>
        </p:spPr>
        <p:txBody>
          <a:bodyPr/>
          <a:lstStyle/>
          <a:p>
            <a:r>
              <a:rPr lang="en-US" dirty="0" smtClean="0"/>
              <a:t>Like a class</a:t>
            </a:r>
            <a:endParaRPr lang="en-US" dirty="0"/>
          </a:p>
        </p:txBody>
      </p:sp>
      <p:sp>
        <p:nvSpPr>
          <p:cNvPr id="8" name="Content Placeholder 7"/>
          <p:cNvSpPr>
            <a:spLocks noGrp="1"/>
          </p:cNvSpPr>
          <p:nvPr>
            <p:ph sz="half" idx="2"/>
          </p:nvPr>
        </p:nvSpPr>
        <p:spPr>
          <a:xfrm>
            <a:off x="457200" y="3161467"/>
            <a:ext cx="4040188" cy="3951288"/>
          </a:xfrm>
        </p:spPr>
        <p:txBody>
          <a:bodyPr/>
          <a:lstStyle/>
          <a:p>
            <a:r>
              <a:rPr lang="en-US" dirty="0" smtClean="0"/>
              <a:t>Interface name must match source file name.</a:t>
            </a:r>
          </a:p>
          <a:p>
            <a:r>
              <a:rPr lang="en-US" dirty="0" smtClean="0"/>
              <a:t>Interface may be public, default =&gt; package.</a:t>
            </a:r>
          </a:p>
          <a:p>
            <a:r>
              <a:rPr lang="en-US" dirty="0" smtClean="0"/>
              <a:t>Same source structure</a:t>
            </a:r>
            <a:endParaRPr lang="en-US" dirty="0"/>
          </a:p>
        </p:txBody>
      </p:sp>
      <p:sp>
        <p:nvSpPr>
          <p:cNvPr id="9" name="Text Placeholder 8"/>
          <p:cNvSpPr>
            <a:spLocks noGrp="1"/>
          </p:cNvSpPr>
          <p:nvPr>
            <p:ph type="body" sz="quarter" idx="3"/>
          </p:nvPr>
        </p:nvSpPr>
        <p:spPr>
          <a:xfrm>
            <a:off x="4645025" y="2529700"/>
            <a:ext cx="4041775" cy="639762"/>
          </a:xfrm>
        </p:spPr>
        <p:txBody>
          <a:bodyPr/>
          <a:lstStyle/>
          <a:p>
            <a:r>
              <a:rPr lang="en-US" dirty="0" smtClean="0"/>
              <a:t>Unlike a class</a:t>
            </a:r>
            <a:endParaRPr lang="en-US" dirty="0"/>
          </a:p>
        </p:txBody>
      </p:sp>
      <p:sp>
        <p:nvSpPr>
          <p:cNvPr id="10" name="Content Placeholder 9"/>
          <p:cNvSpPr>
            <a:spLocks noGrp="1"/>
          </p:cNvSpPr>
          <p:nvPr>
            <p:ph sz="quarter" idx="4"/>
          </p:nvPr>
        </p:nvSpPr>
        <p:spPr>
          <a:xfrm>
            <a:off x="4645025" y="3161467"/>
            <a:ext cx="4041775" cy="3951288"/>
          </a:xfrm>
        </p:spPr>
        <p:txBody>
          <a:bodyPr>
            <a:normAutofit fontScale="92500"/>
          </a:bodyPr>
          <a:lstStyle/>
          <a:p>
            <a:r>
              <a:rPr lang="en-US" dirty="0" smtClean="0"/>
              <a:t>“interface” instead of “class” (duh).</a:t>
            </a:r>
          </a:p>
          <a:p>
            <a:r>
              <a:rPr lang="en-US" dirty="0" smtClean="0"/>
              <a:t>All methods are public. You’re allowed to omit “public”.</a:t>
            </a:r>
          </a:p>
          <a:p>
            <a:r>
              <a:rPr lang="en-US" dirty="0" smtClean="0"/>
              <a:t>Semicolon instead of method body.</a:t>
            </a:r>
          </a:p>
          <a:p>
            <a:r>
              <a:rPr lang="en-US" dirty="0" smtClean="0"/>
              <a:t>No methods with bodies (um, until Java 8, it’s complicated, forget I mentioned it).</a:t>
            </a:r>
          </a:p>
          <a:p>
            <a:r>
              <a:rPr lang="en-US" dirty="0" smtClean="0"/>
              <a:t>No data except statics</a:t>
            </a:r>
          </a:p>
        </p:txBody>
      </p:sp>
      <p:sp>
        <p:nvSpPr>
          <p:cNvPr id="5" name="TextBox 4"/>
          <p:cNvSpPr txBox="1"/>
          <p:nvPr/>
        </p:nvSpPr>
        <p:spPr>
          <a:xfrm>
            <a:off x="184945" y="756312"/>
            <a:ext cx="8692426" cy="2000548"/>
          </a:xfrm>
          <a:prstGeom prst="rect">
            <a:avLst/>
          </a:prstGeom>
          <a:noFill/>
          <a:ln>
            <a:solidFill>
              <a:srgbClr val="0000FF"/>
            </a:solidFill>
          </a:ln>
        </p:spPr>
        <p:txBody>
          <a:bodyPr wrap="square" rtlCol="0">
            <a:spAutoFit/>
          </a:bodyPr>
          <a:lstStyle/>
          <a:p>
            <a:r>
              <a:rPr lang="en-US" sz="2400" dirty="0" smtClean="0">
                <a:solidFill>
                  <a:srgbClr val="0000FF"/>
                </a:solidFill>
                <a:latin typeface="Courier"/>
                <a:cs typeface="Courier"/>
              </a:rPr>
              <a:t>public interface Matter {</a:t>
            </a:r>
          </a:p>
          <a:p>
            <a:r>
              <a:rPr lang="en-US" sz="2400" dirty="0" smtClean="0">
                <a:solidFill>
                  <a:srgbClr val="0000FF"/>
                </a:solidFill>
                <a:latin typeface="Courier"/>
                <a:cs typeface="Courier"/>
              </a:rPr>
              <a:t>  public final static </a:t>
            </a:r>
            <a:r>
              <a:rPr lang="en-US" sz="2400" dirty="0" err="1" smtClean="0">
                <a:solidFill>
                  <a:srgbClr val="0000FF"/>
                </a:solidFill>
                <a:latin typeface="Courier"/>
                <a:cs typeface="Courier"/>
              </a:rPr>
              <a:t>int</a:t>
            </a:r>
            <a:r>
              <a:rPr lang="en-US" sz="2400" dirty="0" smtClean="0">
                <a:solidFill>
                  <a:srgbClr val="0000FF"/>
                </a:solidFill>
                <a:latin typeface="Courier"/>
                <a:cs typeface="Courier"/>
              </a:rPr>
              <a:t> MAX_COUNT = 1234567;</a:t>
            </a:r>
          </a:p>
          <a:p>
            <a:r>
              <a:rPr lang="en-US" sz="2400" dirty="0" smtClean="0">
                <a:solidFill>
                  <a:srgbClr val="0000FF"/>
                </a:solidFill>
                <a:latin typeface="Courier"/>
                <a:cs typeface="Courier"/>
              </a:rPr>
              <a:t>  public double </a:t>
            </a:r>
            <a:r>
              <a:rPr lang="en-US" sz="2400" dirty="0" err="1" smtClean="0">
                <a:solidFill>
                  <a:srgbClr val="0000FF"/>
                </a:solidFill>
                <a:latin typeface="Courier"/>
                <a:cs typeface="Courier"/>
              </a:rPr>
              <a:t>getMassKgs</a:t>
            </a:r>
            <a:r>
              <a:rPr lang="en-US" sz="2400" dirty="0" smtClean="0">
                <a:solidFill>
                  <a:srgbClr val="0000FF"/>
                </a:solidFill>
                <a:latin typeface="Courier"/>
                <a:cs typeface="Courier"/>
              </a:rPr>
              <a:t>(); </a:t>
            </a:r>
          </a:p>
          <a:p>
            <a:r>
              <a:rPr lang="en-US" sz="2400" dirty="0">
                <a:solidFill>
                  <a:srgbClr val="0000FF"/>
                </a:solidFill>
                <a:latin typeface="Courier"/>
                <a:cs typeface="Courier"/>
              </a:rPr>
              <a:t> </a:t>
            </a:r>
            <a:r>
              <a:rPr lang="en-US" sz="2400" dirty="0" smtClean="0">
                <a:solidFill>
                  <a:srgbClr val="0000FF"/>
                </a:solidFill>
                <a:latin typeface="Courier"/>
                <a:cs typeface="Courier"/>
              </a:rPr>
              <a:t> double </a:t>
            </a:r>
            <a:r>
              <a:rPr lang="en-US" sz="2400" dirty="0" err="1" smtClean="0">
                <a:solidFill>
                  <a:srgbClr val="0000FF"/>
                </a:solidFill>
                <a:latin typeface="Courier"/>
                <a:cs typeface="Courier"/>
              </a:rPr>
              <a:t>getWeightLbs</a:t>
            </a:r>
            <a:r>
              <a:rPr lang="en-US" sz="2400" dirty="0" smtClean="0">
                <a:solidFill>
                  <a:srgbClr val="0000FF"/>
                </a:solidFill>
                <a:latin typeface="Courier"/>
                <a:cs typeface="Courier"/>
              </a:rPr>
              <a:t>(); </a:t>
            </a:r>
          </a:p>
          <a:p>
            <a:r>
              <a:rPr lang="en-US" sz="2400" dirty="0" smtClean="0">
                <a:solidFill>
                  <a:srgbClr val="0000FF"/>
                </a:solidFill>
                <a:latin typeface="Courier"/>
                <a:cs typeface="Courier"/>
              </a:rPr>
              <a:t>}</a:t>
            </a:r>
            <a:endParaRPr lang="en-US" sz="2400" dirty="0">
              <a:solidFill>
                <a:srgbClr val="0000FF"/>
              </a:solidFill>
              <a:latin typeface="Courier"/>
              <a:cs typeface="Courier"/>
            </a:endParaRPr>
          </a:p>
        </p:txBody>
      </p:sp>
      <p:sp>
        <p:nvSpPr>
          <p:cNvPr id="6" name="TextBox 5"/>
          <p:cNvSpPr txBox="1"/>
          <p:nvPr/>
        </p:nvSpPr>
        <p:spPr>
          <a:xfrm>
            <a:off x="345231" y="386980"/>
            <a:ext cx="1273230" cy="369332"/>
          </a:xfrm>
          <a:prstGeom prst="rect">
            <a:avLst/>
          </a:prstGeom>
          <a:noFill/>
        </p:spPr>
        <p:txBody>
          <a:bodyPr wrap="none" rtlCol="0">
            <a:spAutoFit/>
          </a:bodyPr>
          <a:lstStyle/>
          <a:p>
            <a:r>
              <a:rPr lang="en-US" dirty="0" err="1" smtClean="0">
                <a:solidFill>
                  <a:srgbClr val="0000FF"/>
                </a:solidFill>
              </a:rPr>
              <a:t>Matter.java</a:t>
            </a:r>
            <a:endParaRPr lang="en-US" dirty="0">
              <a:solidFill>
                <a:srgbClr val="0000FF"/>
              </a:solidFill>
            </a:endParaRPr>
          </a:p>
        </p:txBody>
      </p:sp>
    </p:spTree>
    <p:extLst>
      <p:ext uri="{BB962C8B-B14F-4D97-AF65-F5344CB8AC3E}">
        <p14:creationId xmlns:p14="http://schemas.microsoft.com/office/powerpoint/2010/main" val="339559332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400"/>
            <a:ext cx="8229600" cy="785655"/>
          </a:xfrm>
        </p:spPr>
        <p:txBody>
          <a:bodyPr/>
          <a:lstStyle/>
          <a:p>
            <a:r>
              <a:rPr lang="en-US" dirty="0" smtClean="0"/>
              <a:t>Interface Example</a:t>
            </a:r>
            <a:endParaRPr lang="en-US" dirty="0"/>
          </a:p>
        </p:txBody>
      </p:sp>
      <p:sp>
        <p:nvSpPr>
          <p:cNvPr id="7" name="Text Placeholder 6"/>
          <p:cNvSpPr>
            <a:spLocks noGrp="1"/>
          </p:cNvSpPr>
          <p:nvPr>
            <p:ph type="body" idx="1"/>
          </p:nvPr>
        </p:nvSpPr>
        <p:spPr>
          <a:xfrm>
            <a:off x="457200" y="2522604"/>
            <a:ext cx="4040188" cy="639762"/>
          </a:xfrm>
        </p:spPr>
        <p:txBody>
          <a:bodyPr/>
          <a:lstStyle/>
          <a:p>
            <a:r>
              <a:rPr lang="en-US" dirty="0" smtClean="0"/>
              <a:t>Like a class</a:t>
            </a:r>
            <a:endParaRPr lang="en-US" dirty="0"/>
          </a:p>
        </p:txBody>
      </p:sp>
      <p:sp>
        <p:nvSpPr>
          <p:cNvPr id="8" name="Content Placeholder 7"/>
          <p:cNvSpPr>
            <a:spLocks noGrp="1"/>
          </p:cNvSpPr>
          <p:nvPr>
            <p:ph sz="half" idx="2"/>
          </p:nvPr>
        </p:nvSpPr>
        <p:spPr>
          <a:xfrm>
            <a:off x="457200" y="3154371"/>
            <a:ext cx="4040188" cy="3951288"/>
          </a:xfrm>
        </p:spPr>
        <p:txBody>
          <a:bodyPr/>
          <a:lstStyle/>
          <a:p>
            <a:r>
              <a:rPr lang="en-US" dirty="0" smtClean="0"/>
              <a:t>Interface name must match source file name.</a:t>
            </a:r>
          </a:p>
          <a:p>
            <a:r>
              <a:rPr lang="en-US" dirty="0" smtClean="0"/>
              <a:t>Interface may be public, default =&gt; package.</a:t>
            </a:r>
          </a:p>
          <a:p>
            <a:r>
              <a:rPr lang="en-US" dirty="0" smtClean="0"/>
              <a:t>Same source structure</a:t>
            </a:r>
            <a:endParaRPr lang="en-US" dirty="0"/>
          </a:p>
        </p:txBody>
      </p:sp>
      <p:sp>
        <p:nvSpPr>
          <p:cNvPr id="9" name="Text Placeholder 8"/>
          <p:cNvSpPr>
            <a:spLocks noGrp="1"/>
          </p:cNvSpPr>
          <p:nvPr>
            <p:ph type="body" sz="quarter" idx="3"/>
          </p:nvPr>
        </p:nvSpPr>
        <p:spPr>
          <a:xfrm>
            <a:off x="4645025" y="2522604"/>
            <a:ext cx="4041775" cy="639762"/>
          </a:xfrm>
        </p:spPr>
        <p:txBody>
          <a:bodyPr/>
          <a:lstStyle/>
          <a:p>
            <a:r>
              <a:rPr lang="en-US" dirty="0" smtClean="0"/>
              <a:t>Unlike a class</a:t>
            </a:r>
            <a:endParaRPr lang="en-US" dirty="0"/>
          </a:p>
        </p:txBody>
      </p:sp>
      <p:sp>
        <p:nvSpPr>
          <p:cNvPr id="10" name="Content Placeholder 9"/>
          <p:cNvSpPr>
            <a:spLocks noGrp="1"/>
          </p:cNvSpPr>
          <p:nvPr>
            <p:ph sz="quarter" idx="4"/>
          </p:nvPr>
        </p:nvSpPr>
        <p:spPr>
          <a:xfrm>
            <a:off x="4645025" y="3154371"/>
            <a:ext cx="4041775" cy="3951288"/>
          </a:xfrm>
        </p:spPr>
        <p:txBody>
          <a:bodyPr>
            <a:normAutofit fontScale="92500"/>
          </a:bodyPr>
          <a:lstStyle/>
          <a:p>
            <a:r>
              <a:rPr lang="en-US" dirty="0" smtClean="0"/>
              <a:t>“interface” instead of “class” (duh).</a:t>
            </a:r>
          </a:p>
          <a:p>
            <a:r>
              <a:rPr lang="en-US" dirty="0" smtClean="0"/>
              <a:t>All methods are public. You’re allowed to omit “public”.</a:t>
            </a:r>
          </a:p>
          <a:p>
            <a:r>
              <a:rPr lang="en-US" dirty="0" smtClean="0"/>
              <a:t>Semicolon instead of method body.</a:t>
            </a:r>
          </a:p>
          <a:p>
            <a:r>
              <a:rPr lang="en-US" dirty="0" smtClean="0"/>
              <a:t>No methods with bodies (um, until Java 8, it’s complicated, forget I mentioned it).</a:t>
            </a:r>
          </a:p>
          <a:p>
            <a:r>
              <a:rPr lang="en-US" dirty="0" smtClean="0"/>
              <a:t>No data except statics</a:t>
            </a:r>
          </a:p>
        </p:txBody>
      </p:sp>
      <p:sp>
        <p:nvSpPr>
          <p:cNvPr id="5" name="TextBox 4"/>
          <p:cNvSpPr txBox="1"/>
          <p:nvPr/>
        </p:nvSpPr>
        <p:spPr>
          <a:xfrm>
            <a:off x="184945" y="756312"/>
            <a:ext cx="8692426" cy="1938992"/>
          </a:xfrm>
          <a:prstGeom prst="rect">
            <a:avLst/>
          </a:prstGeom>
          <a:noFill/>
          <a:ln>
            <a:solidFill>
              <a:srgbClr val="0000FF"/>
            </a:solidFill>
          </a:ln>
        </p:spPr>
        <p:txBody>
          <a:bodyPr wrap="square" rtlCol="0">
            <a:spAutoFit/>
          </a:bodyPr>
          <a:lstStyle/>
          <a:p>
            <a:r>
              <a:rPr lang="en-US" sz="2400" dirty="0">
                <a:solidFill>
                  <a:srgbClr val="0000FF"/>
                </a:solidFill>
                <a:latin typeface="Courier"/>
                <a:cs typeface="Courier"/>
              </a:rPr>
              <a:t>public interface Matter {</a:t>
            </a:r>
          </a:p>
          <a:p>
            <a:r>
              <a:rPr lang="en-US" sz="2400" dirty="0">
                <a:solidFill>
                  <a:srgbClr val="0000FF"/>
                </a:solidFill>
                <a:latin typeface="Courier"/>
                <a:cs typeface="Courier"/>
              </a:rPr>
              <a:t>  public final static </a:t>
            </a:r>
            <a:r>
              <a:rPr lang="en-US" sz="2400" dirty="0" err="1">
                <a:solidFill>
                  <a:srgbClr val="0000FF"/>
                </a:solidFill>
                <a:latin typeface="Courier"/>
                <a:cs typeface="Courier"/>
              </a:rPr>
              <a:t>int</a:t>
            </a:r>
            <a:r>
              <a:rPr lang="en-US" sz="2400" dirty="0">
                <a:solidFill>
                  <a:srgbClr val="0000FF"/>
                </a:solidFill>
                <a:latin typeface="Courier"/>
                <a:cs typeface="Courier"/>
              </a:rPr>
              <a:t> MAX_COUNT = 1234567;</a:t>
            </a:r>
          </a:p>
          <a:p>
            <a:r>
              <a:rPr lang="en-US" sz="2400" dirty="0">
                <a:solidFill>
                  <a:srgbClr val="0000FF"/>
                </a:solidFill>
                <a:latin typeface="Courier"/>
                <a:cs typeface="Courier"/>
              </a:rPr>
              <a:t>  public double </a:t>
            </a:r>
            <a:r>
              <a:rPr lang="en-US" sz="2400" dirty="0" err="1" smtClean="0">
                <a:solidFill>
                  <a:srgbClr val="0000FF"/>
                </a:solidFill>
                <a:latin typeface="Courier"/>
                <a:cs typeface="Courier"/>
              </a:rPr>
              <a:t>getMassKgs</a:t>
            </a:r>
            <a:r>
              <a:rPr lang="en-US" sz="2400" dirty="0">
                <a:solidFill>
                  <a:srgbClr val="0000FF"/>
                </a:solidFill>
                <a:latin typeface="Courier"/>
                <a:cs typeface="Courier"/>
              </a:rPr>
              <a:t>(); </a:t>
            </a:r>
          </a:p>
          <a:p>
            <a:r>
              <a:rPr lang="en-US" sz="2400" dirty="0">
                <a:solidFill>
                  <a:srgbClr val="0000FF"/>
                </a:solidFill>
                <a:latin typeface="Courier"/>
                <a:cs typeface="Courier"/>
              </a:rPr>
              <a:t>  double </a:t>
            </a:r>
            <a:r>
              <a:rPr lang="en-US" sz="2400" dirty="0" err="1">
                <a:solidFill>
                  <a:srgbClr val="0000FF"/>
                </a:solidFill>
                <a:latin typeface="Courier"/>
                <a:cs typeface="Courier"/>
              </a:rPr>
              <a:t>getWeightLbs</a:t>
            </a:r>
            <a:r>
              <a:rPr lang="en-US" sz="2400" dirty="0">
                <a:solidFill>
                  <a:srgbClr val="0000FF"/>
                </a:solidFill>
                <a:latin typeface="Courier"/>
                <a:cs typeface="Courier"/>
              </a:rPr>
              <a:t>(); </a:t>
            </a:r>
          </a:p>
          <a:p>
            <a:r>
              <a:rPr lang="en-US" sz="2400" dirty="0">
                <a:solidFill>
                  <a:srgbClr val="0000FF"/>
                </a:solidFill>
                <a:latin typeface="Courier"/>
                <a:cs typeface="Courier"/>
              </a:rPr>
              <a:t>}</a:t>
            </a:r>
          </a:p>
        </p:txBody>
      </p:sp>
      <p:sp>
        <p:nvSpPr>
          <p:cNvPr id="6" name="TextBox 5"/>
          <p:cNvSpPr txBox="1"/>
          <p:nvPr/>
        </p:nvSpPr>
        <p:spPr>
          <a:xfrm>
            <a:off x="345231" y="386980"/>
            <a:ext cx="1273230" cy="369332"/>
          </a:xfrm>
          <a:prstGeom prst="rect">
            <a:avLst/>
          </a:prstGeom>
          <a:noFill/>
        </p:spPr>
        <p:txBody>
          <a:bodyPr wrap="none" rtlCol="0">
            <a:spAutoFit/>
          </a:bodyPr>
          <a:lstStyle/>
          <a:p>
            <a:r>
              <a:rPr lang="en-US" dirty="0" err="1">
                <a:solidFill>
                  <a:srgbClr val="0000FF"/>
                </a:solidFill>
              </a:rPr>
              <a:t>Matter.java</a:t>
            </a:r>
            <a:endParaRPr lang="en-US" dirty="0">
              <a:solidFill>
                <a:srgbClr val="0000FF"/>
              </a:solidFill>
            </a:endParaRPr>
          </a:p>
        </p:txBody>
      </p:sp>
      <p:sp>
        <p:nvSpPr>
          <p:cNvPr id="2" name="Rectangle 1"/>
          <p:cNvSpPr/>
          <p:nvPr/>
        </p:nvSpPr>
        <p:spPr>
          <a:xfrm>
            <a:off x="4645025" y="3150017"/>
            <a:ext cx="4379983" cy="4438362"/>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106710" y="4061505"/>
            <a:ext cx="4379983" cy="4438362"/>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184945" y="284014"/>
            <a:ext cx="1589230" cy="669206"/>
          </a:xfrm>
          <a:prstGeom prst="ellipse">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p:cNvSpPr/>
          <p:nvPr/>
        </p:nvSpPr>
        <p:spPr>
          <a:xfrm>
            <a:off x="3245863" y="712139"/>
            <a:ext cx="2063509" cy="669206"/>
          </a:xfrm>
          <a:prstGeom prst="ellipse">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5377450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400"/>
            <a:ext cx="8229600" cy="785655"/>
          </a:xfrm>
        </p:spPr>
        <p:txBody>
          <a:bodyPr/>
          <a:lstStyle/>
          <a:p>
            <a:r>
              <a:rPr lang="en-US" dirty="0" smtClean="0"/>
              <a:t>Interface Example</a:t>
            </a:r>
            <a:endParaRPr lang="en-US" dirty="0"/>
          </a:p>
        </p:txBody>
      </p:sp>
      <p:sp>
        <p:nvSpPr>
          <p:cNvPr id="7" name="Text Placeholder 6"/>
          <p:cNvSpPr>
            <a:spLocks noGrp="1"/>
          </p:cNvSpPr>
          <p:nvPr>
            <p:ph type="body" idx="1"/>
          </p:nvPr>
        </p:nvSpPr>
        <p:spPr>
          <a:xfrm>
            <a:off x="457200" y="2522604"/>
            <a:ext cx="4040188" cy="639762"/>
          </a:xfrm>
        </p:spPr>
        <p:txBody>
          <a:bodyPr/>
          <a:lstStyle/>
          <a:p>
            <a:r>
              <a:rPr lang="en-US" dirty="0" smtClean="0"/>
              <a:t>Like a class</a:t>
            </a:r>
            <a:endParaRPr lang="en-US" dirty="0"/>
          </a:p>
        </p:txBody>
      </p:sp>
      <p:sp>
        <p:nvSpPr>
          <p:cNvPr id="8" name="Content Placeholder 7"/>
          <p:cNvSpPr>
            <a:spLocks noGrp="1"/>
          </p:cNvSpPr>
          <p:nvPr>
            <p:ph sz="half" idx="2"/>
          </p:nvPr>
        </p:nvSpPr>
        <p:spPr>
          <a:xfrm>
            <a:off x="457200" y="3154371"/>
            <a:ext cx="4040188" cy="3951288"/>
          </a:xfrm>
        </p:spPr>
        <p:txBody>
          <a:bodyPr/>
          <a:lstStyle/>
          <a:p>
            <a:r>
              <a:rPr lang="en-US" dirty="0" smtClean="0"/>
              <a:t>Interface name must match source file name.</a:t>
            </a:r>
          </a:p>
          <a:p>
            <a:r>
              <a:rPr lang="en-US" dirty="0" smtClean="0"/>
              <a:t>Interface may be public, default =&gt; package.</a:t>
            </a:r>
          </a:p>
          <a:p>
            <a:r>
              <a:rPr lang="en-US" dirty="0" smtClean="0"/>
              <a:t>Same source structure</a:t>
            </a:r>
            <a:endParaRPr lang="en-US" dirty="0"/>
          </a:p>
        </p:txBody>
      </p:sp>
      <p:sp>
        <p:nvSpPr>
          <p:cNvPr id="9" name="Text Placeholder 8"/>
          <p:cNvSpPr>
            <a:spLocks noGrp="1"/>
          </p:cNvSpPr>
          <p:nvPr>
            <p:ph type="body" sz="quarter" idx="3"/>
          </p:nvPr>
        </p:nvSpPr>
        <p:spPr>
          <a:xfrm>
            <a:off x="4645025" y="2522604"/>
            <a:ext cx="4041775" cy="639762"/>
          </a:xfrm>
        </p:spPr>
        <p:txBody>
          <a:bodyPr/>
          <a:lstStyle/>
          <a:p>
            <a:r>
              <a:rPr lang="en-US" dirty="0" smtClean="0"/>
              <a:t>Unlike a class</a:t>
            </a:r>
            <a:endParaRPr lang="en-US" dirty="0"/>
          </a:p>
        </p:txBody>
      </p:sp>
      <p:sp>
        <p:nvSpPr>
          <p:cNvPr id="10" name="Content Placeholder 9"/>
          <p:cNvSpPr>
            <a:spLocks noGrp="1"/>
          </p:cNvSpPr>
          <p:nvPr>
            <p:ph sz="quarter" idx="4"/>
          </p:nvPr>
        </p:nvSpPr>
        <p:spPr>
          <a:xfrm>
            <a:off x="4645025" y="3154371"/>
            <a:ext cx="4041775" cy="3951288"/>
          </a:xfrm>
        </p:spPr>
        <p:txBody>
          <a:bodyPr>
            <a:normAutofit fontScale="92500"/>
          </a:bodyPr>
          <a:lstStyle/>
          <a:p>
            <a:r>
              <a:rPr lang="en-US" dirty="0" smtClean="0"/>
              <a:t>“interface” instead of “class” (duh).</a:t>
            </a:r>
          </a:p>
          <a:p>
            <a:r>
              <a:rPr lang="en-US" dirty="0" smtClean="0"/>
              <a:t>All methods are public. You’re allowed to omit “public”.</a:t>
            </a:r>
          </a:p>
          <a:p>
            <a:r>
              <a:rPr lang="en-US" dirty="0" smtClean="0"/>
              <a:t>Semicolon instead of method body.</a:t>
            </a:r>
          </a:p>
          <a:p>
            <a:r>
              <a:rPr lang="en-US" dirty="0" smtClean="0"/>
              <a:t>No methods with bodies (um, until Java 8, it’s complicated, forget I mentioned it).</a:t>
            </a:r>
          </a:p>
          <a:p>
            <a:r>
              <a:rPr lang="en-US" dirty="0" smtClean="0"/>
              <a:t>No data except statics</a:t>
            </a:r>
          </a:p>
        </p:txBody>
      </p:sp>
      <p:sp>
        <p:nvSpPr>
          <p:cNvPr id="5" name="TextBox 4"/>
          <p:cNvSpPr txBox="1"/>
          <p:nvPr/>
        </p:nvSpPr>
        <p:spPr>
          <a:xfrm>
            <a:off x="184945" y="756312"/>
            <a:ext cx="8692426" cy="1938992"/>
          </a:xfrm>
          <a:prstGeom prst="rect">
            <a:avLst/>
          </a:prstGeom>
          <a:noFill/>
          <a:ln>
            <a:solidFill>
              <a:srgbClr val="0000FF"/>
            </a:solidFill>
          </a:ln>
        </p:spPr>
        <p:txBody>
          <a:bodyPr wrap="square" rtlCol="0">
            <a:spAutoFit/>
          </a:bodyPr>
          <a:lstStyle/>
          <a:p>
            <a:r>
              <a:rPr lang="en-US" sz="2400" dirty="0">
                <a:solidFill>
                  <a:srgbClr val="0000FF"/>
                </a:solidFill>
                <a:latin typeface="Courier"/>
                <a:cs typeface="Courier"/>
              </a:rPr>
              <a:t>public interface Matter {</a:t>
            </a:r>
          </a:p>
          <a:p>
            <a:r>
              <a:rPr lang="en-US" sz="2400" dirty="0">
                <a:solidFill>
                  <a:srgbClr val="0000FF"/>
                </a:solidFill>
                <a:latin typeface="Courier"/>
                <a:cs typeface="Courier"/>
              </a:rPr>
              <a:t>  public final static </a:t>
            </a:r>
            <a:r>
              <a:rPr lang="en-US" sz="2400" dirty="0" err="1">
                <a:solidFill>
                  <a:srgbClr val="0000FF"/>
                </a:solidFill>
                <a:latin typeface="Courier"/>
                <a:cs typeface="Courier"/>
              </a:rPr>
              <a:t>int</a:t>
            </a:r>
            <a:r>
              <a:rPr lang="en-US" sz="2400" dirty="0">
                <a:solidFill>
                  <a:srgbClr val="0000FF"/>
                </a:solidFill>
                <a:latin typeface="Courier"/>
                <a:cs typeface="Courier"/>
              </a:rPr>
              <a:t> MAX_COUNT = 1234567;</a:t>
            </a:r>
          </a:p>
          <a:p>
            <a:r>
              <a:rPr lang="en-US" sz="2400" dirty="0">
                <a:solidFill>
                  <a:srgbClr val="0000FF"/>
                </a:solidFill>
                <a:latin typeface="Courier"/>
                <a:cs typeface="Courier"/>
              </a:rPr>
              <a:t>  public double </a:t>
            </a:r>
            <a:r>
              <a:rPr lang="en-US" sz="2400" dirty="0" err="1" smtClean="0">
                <a:solidFill>
                  <a:srgbClr val="0000FF"/>
                </a:solidFill>
                <a:latin typeface="Courier"/>
                <a:cs typeface="Courier"/>
              </a:rPr>
              <a:t>getMassKgs</a:t>
            </a:r>
            <a:r>
              <a:rPr lang="en-US" sz="2400" dirty="0">
                <a:solidFill>
                  <a:srgbClr val="0000FF"/>
                </a:solidFill>
                <a:latin typeface="Courier"/>
                <a:cs typeface="Courier"/>
              </a:rPr>
              <a:t>(); </a:t>
            </a:r>
          </a:p>
          <a:p>
            <a:r>
              <a:rPr lang="en-US" sz="2400" dirty="0">
                <a:solidFill>
                  <a:srgbClr val="0000FF"/>
                </a:solidFill>
                <a:latin typeface="Courier"/>
                <a:cs typeface="Courier"/>
              </a:rPr>
              <a:t>  double </a:t>
            </a:r>
            <a:r>
              <a:rPr lang="en-US" sz="2400" dirty="0" err="1">
                <a:solidFill>
                  <a:srgbClr val="0000FF"/>
                </a:solidFill>
                <a:latin typeface="Courier"/>
                <a:cs typeface="Courier"/>
              </a:rPr>
              <a:t>getWeightLbs</a:t>
            </a:r>
            <a:r>
              <a:rPr lang="en-US" sz="2400" dirty="0">
                <a:solidFill>
                  <a:srgbClr val="0000FF"/>
                </a:solidFill>
                <a:latin typeface="Courier"/>
                <a:cs typeface="Courier"/>
              </a:rPr>
              <a:t>(); </a:t>
            </a:r>
          </a:p>
          <a:p>
            <a:r>
              <a:rPr lang="en-US" sz="2400" dirty="0">
                <a:solidFill>
                  <a:srgbClr val="0000FF"/>
                </a:solidFill>
                <a:latin typeface="Courier"/>
                <a:cs typeface="Courier"/>
              </a:rPr>
              <a:t>}</a:t>
            </a:r>
          </a:p>
        </p:txBody>
      </p:sp>
      <p:sp>
        <p:nvSpPr>
          <p:cNvPr id="6" name="TextBox 5"/>
          <p:cNvSpPr txBox="1"/>
          <p:nvPr/>
        </p:nvSpPr>
        <p:spPr>
          <a:xfrm>
            <a:off x="345231" y="386980"/>
            <a:ext cx="1273230" cy="369332"/>
          </a:xfrm>
          <a:prstGeom prst="rect">
            <a:avLst/>
          </a:prstGeom>
          <a:noFill/>
        </p:spPr>
        <p:txBody>
          <a:bodyPr wrap="none" rtlCol="0">
            <a:spAutoFit/>
          </a:bodyPr>
          <a:lstStyle/>
          <a:p>
            <a:r>
              <a:rPr lang="en-US" dirty="0" err="1">
                <a:solidFill>
                  <a:srgbClr val="0000FF"/>
                </a:solidFill>
              </a:rPr>
              <a:t>Matter.java</a:t>
            </a:r>
            <a:endParaRPr lang="en-US" dirty="0">
              <a:solidFill>
                <a:srgbClr val="0000FF"/>
              </a:solidFill>
            </a:endParaRPr>
          </a:p>
        </p:txBody>
      </p:sp>
      <p:sp>
        <p:nvSpPr>
          <p:cNvPr id="2" name="Rectangle 1"/>
          <p:cNvSpPr/>
          <p:nvPr/>
        </p:nvSpPr>
        <p:spPr>
          <a:xfrm>
            <a:off x="4497388" y="2797180"/>
            <a:ext cx="4379983" cy="4060820"/>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8461" y="3117463"/>
            <a:ext cx="4379983" cy="934779"/>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57844" y="676168"/>
            <a:ext cx="2063509" cy="669206"/>
          </a:xfrm>
          <a:prstGeom prst="ellipse">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p:cNvSpPr/>
          <p:nvPr/>
        </p:nvSpPr>
        <p:spPr>
          <a:xfrm>
            <a:off x="-104441" y="4848822"/>
            <a:ext cx="4379983" cy="2386720"/>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6900118"/>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400"/>
            <a:ext cx="8229600" cy="785655"/>
          </a:xfrm>
        </p:spPr>
        <p:txBody>
          <a:bodyPr/>
          <a:lstStyle/>
          <a:p>
            <a:r>
              <a:rPr lang="en-US" dirty="0" smtClean="0"/>
              <a:t>Interface Example</a:t>
            </a:r>
            <a:endParaRPr lang="en-US" dirty="0"/>
          </a:p>
        </p:txBody>
      </p:sp>
      <p:sp>
        <p:nvSpPr>
          <p:cNvPr id="7" name="Text Placeholder 6"/>
          <p:cNvSpPr>
            <a:spLocks noGrp="1"/>
          </p:cNvSpPr>
          <p:nvPr>
            <p:ph type="body" idx="1"/>
          </p:nvPr>
        </p:nvSpPr>
        <p:spPr>
          <a:xfrm>
            <a:off x="457200" y="2522604"/>
            <a:ext cx="4040188" cy="639762"/>
          </a:xfrm>
        </p:spPr>
        <p:txBody>
          <a:bodyPr/>
          <a:lstStyle/>
          <a:p>
            <a:r>
              <a:rPr lang="en-US" dirty="0" smtClean="0"/>
              <a:t>Like a class</a:t>
            </a:r>
            <a:endParaRPr lang="en-US" dirty="0"/>
          </a:p>
        </p:txBody>
      </p:sp>
      <p:sp>
        <p:nvSpPr>
          <p:cNvPr id="8" name="Content Placeholder 7"/>
          <p:cNvSpPr>
            <a:spLocks noGrp="1"/>
          </p:cNvSpPr>
          <p:nvPr>
            <p:ph sz="half" idx="2"/>
          </p:nvPr>
        </p:nvSpPr>
        <p:spPr>
          <a:xfrm>
            <a:off x="457200" y="3154371"/>
            <a:ext cx="4040188" cy="3951288"/>
          </a:xfrm>
        </p:spPr>
        <p:txBody>
          <a:bodyPr/>
          <a:lstStyle/>
          <a:p>
            <a:r>
              <a:rPr lang="en-US" dirty="0" smtClean="0"/>
              <a:t>Interface name must match source file name.</a:t>
            </a:r>
          </a:p>
          <a:p>
            <a:r>
              <a:rPr lang="en-US" dirty="0" smtClean="0"/>
              <a:t>Interface may be public, default =&gt; package.</a:t>
            </a:r>
          </a:p>
          <a:p>
            <a:r>
              <a:rPr lang="en-US" dirty="0" smtClean="0"/>
              <a:t>Same source structure</a:t>
            </a:r>
            <a:endParaRPr lang="en-US" dirty="0"/>
          </a:p>
        </p:txBody>
      </p:sp>
      <p:sp>
        <p:nvSpPr>
          <p:cNvPr id="9" name="Text Placeholder 8"/>
          <p:cNvSpPr>
            <a:spLocks noGrp="1"/>
          </p:cNvSpPr>
          <p:nvPr>
            <p:ph type="body" sz="quarter" idx="3"/>
          </p:nvPr>
        </p:nvSpPr>
        <p:spPr>
          <a:xfrm>
            <a:off x="4645025" y="2522604"/>
            <a:ext cx="4041775" cy="639762"/>
          </a:xfrm>
        </p:spPr>
        <p:txBody>
          <a:bodyPr/>
          <a:lstStyle/>
          <a:p>
            <a:r>
              <a:rPr lang="en-US" dirty="0" smtClean="0"/>
              <a:t>Unlike a class</a:t>
            </a:r>
            <a:endParaRPr lang="en-US" dirty="0"/>
          </a:p>
        </p:txBody>
      </p:sp>
      <p:sp>
        <p:nvSpPr>
          <p:cNvPr id="10" name="Content Placeholder 9"/>
          <p:cNvSpPr>
            <a:spLocks noGrp="1"/>
          </p:cNvSpPr>
          <p:nvPr>
            <p:ph sz="quarter" idx="4"/>
          </p:nvPr>
        </p:nvSpPr>
        <p:spPr>
          <a:xfrm>
            <a:off x="4645025" y="3154371"/>
            <a:ext cx="4041775" cy="3951288"/>
          </a:xfrm>
        </p:spPr>
        <p:txBody>
          <a:bodyPr>
            <a:normAutofit fontScale="92500"/>
          </a:bodyPr>
          <a:lstStyle/>
          <a:p>
            <a:r>
              <a:rPr lang="en-US" dirty="0" smtClean="0"/>
              <a:t>“interface” instead of “class” (duh).</a:t>
            </a:r>
          </a:p>
          <a:p>
            <a:r>
              <a:rPr lang="en-US" dirty="0" smtClean="0"/>
              <a:t>All methods are public. You’re allowed to omit “public”.</a:t>
            </a:r>
          </a:p>
          <a:p>
            <a:r>
              <a:rPr lang="en-US" dirty="0" smtClean="0"/>
              <a:t>Semicolon instead of method body.</a:t>
            </a:r>
          </a:p>
          <a:p>
            <a:r>
              <a:rPr lang="en-US" dirty="0" smtClean="0"/>
              <a:t>No methods with bodies (um, until Java 8, it’s complicated, forget I mentioned it).</a:t>
            </a:r>
          </a:p>
          <a:p>
            <a:r>
              <a:rPr lang="en-US" dirty="0" smtClean="0"/>
              <a:t>No data except statics</a:t>
            </a:r>
          </a:p>
        </p:txBody>
      </p:sp>
      <p:sp>
        <p:nvSpPr>
          <p:cNvPr id="5" name="TextBox 4"/>
          <p:cNvSpPr txBox="1"/>
          <p:nvPr/>
        </p:nvSpPr>
        <p:spPr>
          <a:xfrm>
            <a:off x="184945" y="756312"/>
            <a:ext cx="8692426" cy="1938992"/>
          </a:xfrm>
          <a:prstGeom prst="rect">
            <a:avLst/>
          </a:prstGeom>
          <a:noFill/>
          <a:ln>
            <a:solidFill>
              <a:srgbClr val="0000FF"/>
            </a:solidFill>
          </a:ln>
        </p:spPr>
        <p:txBody>
          <a:bodyPr wrap="square" rtlCol="0">
            <a:spAutoFit/>
          </a:bodyPr>
          <a:lstStyle/>
          <a:p>
            <a:r>
              <a:rPr lang="en-US" sz="2400" dirty="0">
                <a:solidFill>
                  <a:srgbClr val="0000FF"/>
                </a:solidFill>
                <a:latin typeface="Courier"/>
                <a:cs typeface="Courier"/>
              </a:rPr>
              <a:t>public interface Matter {</a:t>
            </a:r>
          </a:p>
          <a:p>
            <a:r>
              <a:rPr lang="en-US" sz="2400" dirty="0">
                <a:solidFill>
                  <a:srgbClr val="0000FF"/>
                </a:solidFill>
                <a:latin typeface="Courier"/>
                <a:cs typeface="Courier"/>
              </a:rPr>
              <a:t>  public final static </a:t>
            </a:r>
            <a:r>
              <a:rPr lang="en-US" sz="2400" dirty="0" err="1">
                <a:solidFill>
                  <a:srgbClr val="0000FF"/>
                </a:solidFill>
                <a:latin typeface="Courier"/>
                <a:cs typeface="Courier"/>
              </a:rPr>
              <a:t>int</a:t>
            </a:r>
            <a:r>
              <a:rPr lang="en-US" sz="2400" dirty="0">
                <a:solidFill>
                  <a:srgbClr val="0000FF"/>
                </a:solidFill>
                <a:latin typeface="Courier"/>
                <a:cs typeface="Courier"/>
              </a:rPr>
              <a:t> MAX_COUNT = 1234567;</a:t>
            </a:r>
          </a:p>
          <a:p>
            <a:r>
              <a:rPr lang="en-US" sz="2400" dirty="0">
                <a:solidFill>
                  <a:srgbClr val="0000FF"/>
                </a:solidFill>
                <a:latin typeface="Courier"/>
                <a:cs typeface="Courier"/>
              </a:rPr>
              <a:t>  public double </a:t>
            </a:r>
            <a:r>
              <a:rPr lang="en-US" sz="2400" dirty="0" err="1" smtClean="0">
                <a:solidFill>
                  <a:srgbClr val="0000FF"/>
                </a:solidFill>
                <a:latin typeface="Courier"/>
                <a:cs typeface="Courier"/>
              </a:rPr>
              <a:t>getMassKgs</a:t>
            </a:r>
            <a:r>
              <a:rPr lang="en-US" sz="2400" dirty="0">
                <a:solidFill>
                  <a:srgbClr val="0000FF"/>
                </a:solidFill>
                <a:latin typeface="Courier"/>
                <a:cs typeface="Courier"/>
              </a:rPr>
              <a:t>(); </a:t>
            </a:r>
          </a:p>
          <a:p>
            <a:r>
              <a:rPr lang="en-US" sz="2400" dirty="0">
                <a:solidFill>
                  <a:srgbClr val="0000FF"/>
                </a:solidFill>
                <a:latin typeface="Courier"/>
                <a:cs typeface="Courier"/>
              </a:rPr>
              <a:t>  double </a:t>
            </a:r>
            <a:r>
              <a:rPr lang="en-US" sz="2400" dirty="0" err="1">
                <a:solidFill>
                  <a:srgbClr val="0000FF"/>
                </a:solidFill>
                <a:latin typeface="Courier"/>
                <a:cs typeface="Courier"/>
              </a:rPr>
              <a:t>getWeightLbs</a:t>
            </a:r>
            <a:r>
              <a:rPr lang="en-US" sz="2400" dirty="0">
                <a:solidFill>
                  <a:srgbClr val="0000FF"/>
                </a:solidFill>
                <a:latin typeface="Courier"/>
                <a:cs typeface="Courier"/>
              </a:rPr>
              <a:t>(); </a:t>
            </a:r>
          </a:p>
          <a:p>
            <a:r>
              <a:rPr lang="en-US" sz="2400" dirty="0">
                <a:solidFill>
                  <a:srgbClr val="0000FF"/>
                </a:solidFill>
                <a:latin typeface="Courier"/>
                <a:cs typeface="Courier"/>
              </a:rPr>
              <a:t>}</a:t>
            </a:r>
          </a:p>
        </p:txBody>
      </p:sp>
      <p:sp>
        <p:nvSpPr>
          <p:cNvPr id="6" name="TextBox 5"/>
          <p:cNvSpPr txBox="1"/>
          <p:nvPr/>
        </p:nvSpPr>
        <p:spPr>
          <a:xfrm>
            <a:off x="345231" y="386980"/>
            <a:ext cx="1273230" cy="369332"/>
          </a:xfrm>
          <a:prstGeom prst="rect">
            <a:avLst/>
          </a:prstGeom>
          <a:noFill/>
        </p:spPr>
        <p:txBody>
          <a:bodyPr wrap="none" rtlCol="0">
            <a:spAutoFit/>
          </a:bodyPr>
          <a:lstStyle/>
          <a:p>
            <a:r>
              <a:rPr lang="en-US" dirty="0" err="1">
                <a:solidFill>
                  <a:srgbClr val="0000FF"/>
                </a:solidFill>
              </a:rPr>
              <a:t>Matter.java</a:t>
            </a:r>
            <a:endParaRPr lang="en-US" dirty="0">
              <a:solidFill>
                <a:srgbClr val="0000FF"/>
              </a:solidFill>
            </a:endParaRPr>
          </a:p>
        </p:txBody>
      </p:sp>
      <p:sp>
        <p:nvSpPr>
          <p:cNvPr id="2" name="Rectangle 1"/>
          <p:cNvSpPr/>
          <p:nvPr/>
        </p:nvSpPr>
        <p:spPr>
          <a:xfrm>
            <a:off x="4497388" y="2797180"/>
            <a:ext cx="4379983" cy="4060820"/>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8461" y="3117463"/>
            <a:ext cx="4379983" cy="1607041"/>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775845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400"/>
            <a:ext cx="8229600" cy="785655"/>
          </a:xfrm>
        </p:spPr>
        <p:txBody>
          <a:bodyPr/>
          <a:lstStyle/>
          <a:p>
            <a:r>
              <a:rPr lang="en-US" dirty="0" smtClean="0"/>
              <a:t>Interface Example</a:t>
            </a:r>
            <a:endParaRPr lang="en-US" dirty="0"/>
          </a:p>
        </p:txBody>
      </p:sp>
      <p:sp>
        <p:nvSpPr>
          <p:cNvPr id="7" name="Text Placeholder 6"/>
          <p:cNvSpPr>
            <a:spLocks noGrp="1"/>
          </p:cNvSpPr>
          <p:nvPr>
            <p:ph type="body" idx="1"/>
          </p:nvPr>
        </p:nvSpPr>
        <p:spPr>
          <a:xfrm>
            <a:off x="457200" y="2522604"/>
            <a:ext cx="4040188" cy="639762"/>
          </a:xfrm>
        </p:spPr>
        <p:txBody>
          <a:bodyPr/>
          <a:lstStyle/>
          <a:p>
            <a:r>
              <a:rPr lang="en-US" dirty="0" smtClean="0"/>
              <a:t>Like a class</a:t>
            </a:r>
            <a:endParaRPr lang="en-US" dirty="0"/>
          </a:p>
        </p:txBody>
      </p:sp>
      <p:sp>
        <p:nvSpPr>
          <p:cNvPr id="8" name="Content Placeholder 7"/>
          <p:cNvSpPr>
            <a:spLocks noGrp="1"/>
          </p:cNvSpPr>
          <p:nvPr>
            <p:ph sz="half" idx="2"/>
          </p:nvPr>
        </p:nvSpPr>
        <p:spPr>
          <a:xfrm>
            <a:off x="457200" y="3154371"/>
            <a:ext cx="4040188" cy="3951288"/>
          </a:xfrm>
        </p:spPr>
        <p:txBody>
          <a:bodyPr/>
          <a:lstStyle/>
          <a:p>
            <a:r>
              <a:rPr lang="en-US" dirty="0" smtClean="0"/>
              <a:t>Interface name must match source file name.</a:t>
            </a:r>
          </a:p>
          <a:p>
            <a:r>
              <a:rPr lang="en-US" dirty="0" smtClean="0"/>
              <a:t>Interface may be public, default =&gt; package.</a:t>
            </a:r>
          </a:p>
          <a:p>
            <a:r>
              <a:rPr lang="en-US" dirty="0" smtClean="0"/>
              <a:t>Same source structure</a:t>
            </a:r>
            <a:endParaRPr lang="en-US" dirty="0"/>
          </a:p>
        </p:txBody>
      </p:sp>
      <p:sp>
        <p:nvSpPr>
          <p:cNvPr id="9" name="Text Placeholder 8"/>
          <p:cNvSpPr>
            <a:spLocks noGrp="1"/>
          </p:cNvSpPr>
          <p:nvPr>
            <p:ph type="body" sz="quarter" idx="3"/>
          </p:nvPr>
        </p:nvSpPr>
        <p:spPr>
          <a:xfrm>
            <a:off x="4645025" y="2522604"/>
            <a:ext cx="4041775" cy="639762"/>
          </a:xfrm>
        </p:spPr>
        <p:txBody>
          <a:bodyPr/>
          <a:lstStyle/>
          <a:p>
            <a:r>
              <a:rPr lang="en-US" dirty="0" smtClean="0"/>
              <a:t>Unlike a class</a:t>
            </a:r>
            <a:endParaRPr lang="en-US" dirty="0"/>
          </a:p>
        </p:txBody>
      </p:sp>
      <p:sp>
        <p:nvSpPr>
          <p:cNvPr id="10" name="Content Placeholder 9"/>
          <p:cNvSpPr>
            <a:spLocks noGrp="1"/>
          </p:cNvSpPr>
          <p:nvPr>
            <p:ph sz="quarter" idx="4"/>
          </p:nvPr>
        </p:nvSpPr>
        <p:spPr>
          <a:xfrm>
            <a:off x="4645025" y="3154371"/>
            <a:ext cx="4041775" cy="3951288"/>
          </a:xfrm>
        </p:spPr>
        <p:txBody>
          <a:bodyPr>
            <a:normAutofit fontScale="92500"/>
          </a:bodyPr>
          <a:lstStyle/>
          <a:p>
            <a:r>
              <a:rPr lang="en-US" dirty="0" smtClean="0"/>
              <a:t>“interface” instead of “class” (duh).</a:t>
            </a:r>
          </a:p>
          <a:p>
            <a:r>
              <a:rPr lang="en-US" dirty="0" smtClean="0"/>
              <a:t>All methods are public. You’re allowed to omit “public”.</a:t>
            </a:r>
          </a:p>
          <a:p>
            <a:r>
              <a:rPr lang="en-US" dirty="0" smtClean="0"/>
              <a:t>Semicolon instead of method body.</a:t>
            </a:r>
          </a:p>
          <a:p>
            <a:r>
              <a:rPr lang="en-US" dirty="0" smtClean="0"/>
              <a:t>No methods with bodies (um, until Java 8, it’s complicated, forget I mentioned it).</a:t>
            </a:r>
          </a:p>
          <a:p>
            <a:r>
              <a:rPr lang="en-US" dirty="0" smtClean="0"/>
              <a:t>No data except statics</a:t>
            </a:r>
          </a:p>
        </p:txBody>
      </p:sp>
      <p:sp>
        <p:nvSpPr>
          <p:cNvPr id="5" name="TextBox 4"/>
          <p:cNvSpPr txBox="1"/>
          <p:nvPr/>
        </p:nvSpPr>
        <p:spPr>
          <a:xfrm>
            <a:off x="184945" y="756312"/>
            <a:ext cx="8692426" cy="1938992"/>
          </a:xfrm>
          <a:prstGeom prst="rect">
            <a:avLst/>
          </a:prstGeom>
          <a:noFill/>
          <a:ln>
            <a:solidFill>
              <a:srgbClr val="0000FF"/>
            </a:solidFill>
          </a:ln>
        </p:spPr>
        <p:txBody>
          <a:bodyPr wrap="square" rtlCol="0">
            <a:spAutoFit/>
          </a:bodyPr>
          <a:lstStyle/>
          <a:p>
            <a:r>
              <a:rPr lang="en-US" sz="2400" dirty="0">
                <a:solidFill>
                  <a:srgbClr val="0000FF"/>
                </a:solidFill>
                <a:latin typeface="Courier"/>
                <a:cs typeface="Courier"/>
              </a:rPr>
              <a:t>public interface Matter {</a:t>
            </a:r>
          </a:p>
          <a:p>
            <a:r>
              <a:rPr lang="en-US" sz="2400" dirty="0">
                <a:solidFill>
                  <a:srgbClr val="0000FF"/>
                </a:solidFill>
                <a:latin typeface="Courier"/>
                <a:cs typeface="Courier"/>
              </a:rPr>
              <a:t>  public final static </a:t>
            </a:r>
            <a:r>
              <a:rPr lang="en-US" sz="2400" dirty="0" err="1">
                <a:solidFill>
                  <a:srgbClr val="0000FF"/>
                </a:solidFill>
                <a:latin typeface="Courier"/>
                <a:cs typeface="Courier"/>
              </a:rPr>
              <a:t>int</a:t>
            </a:r>
            <a:r>
              <a:rPr lang="en-US" sz="2400" dirty="0">
                <a:solidFill>
                  <a:srgbClr val="0000FF"/>
                </a:solidFill>
                <a:latin typeface="Courier"/>
                <a:cs typeface="Courier"/>
              </a:rPr>
              <a:t> MAX_COUNT = 1234567;</a:t>
            </a:r>
          </a:p>
          <a:p>
            <a:r>
              <a:rPr lang="en-US" sz="2400" dirty="0">
                <a:solidFill>
                  <a:srgbClr val="0000FF"/>
                </a:solidFill>
                <a:latin typeface="Courier"/>
                <a:cs typeface="Courier"/>
              </a:rPr>
              <a:t>  public double </a:t>
            </a:r>
            <a:r>
              <a:rPr lang="en-US" sz="2400" dirty="0" err="1" smtClean="0">
                <a:solidFill>
                  <a:srgbClr val="0000FF"/>
                </a:solidFill>
                <a:latin typeface="Courier"/>
                <a:cs typeface="Courier"/>
              </a:rPr>
              <a:t>getMassKgs</a:t>
            </a:r>
            <a:r>
              <a:rPr lang="en-US" sz="2400" dirty="0">
                <a:solidFill>
                  <a:srgbClr val="0000FF"/>
                </a:solidFill>
                <a:latin typeface="Courier"/>
                <a:cs typeface="Courier"/>
              </a:rPr>
              <a:t>(); </a:t>
            </a:r>
          </a:p>
          <a:p>
            <a:r>
              <a:rPr lang="en-US" sz="2400" dirty="0">
                <a:solidFill>
                  <a:srgbClr val="0000FF"/>
                </a:solidFill>
                <a:latin typeface="Courier"/>
                <a:cs typeface="Courier"/>
              </a:rPr>
              <a:t>  double </a:t>
            </a:r>
            <a:r>
              <a:rPr lang="en-US" sz="2400" dirty="0" err="1">
                <a:solidFill>
                  <a:srgbClr val="0000FF"/>
                </a:solidFill>
                <a:latin typeface="Courier"/>
                <a:cs typeface="Courier"/>
              </a:rPr>
              <a:t>getWeightLbs</a:t>
            </a:r>
            <a:r>
              <a:rPr lang="en-US" sz="2400" dirty="0">
                <a:solidFill>
                  <a:srgbClr val="0000FF"/>
                </a:solidFill>
                <a:latin typeface="Courier"/>
                <a:cs typeface="Courier"/>
              </a:rPr>
              <a:t>(); </a:t>
            </a:r>
          </a:p>
          <a:p>
            <a:r>
              <a:rPr lang="en-US" sz="2400" dirty="0">
                <a:solidFill>
                  <a:srgbClr val="0000FF"/>
                </a:solidFill>
                <a:latin typeface="Courier"/>
                <a:cs typeface="Courier"/>
              </a:rPr>
              <a:t>}</a:t>
            </a:r>
          </a:p>
        </p:txBody>
      </p:sp>
      <p:sp>
        <p:nvSpPr>
          <p:cNvPr id="6" name="TextBox 5"/>
          <p:cNvSpPr txBox="1"/>
          <p:nvPr/>
        </p:nvSpPr>
        <p:spPr>
          <a:xfrm>
            <a:off x="345231" y="386980"/>
            <a:ext cx="1273230" cy="369332"/>
          </a:xfrm>
          <a:prstGeom prst="rect">
            <a:avLst/>
          </a:prstGeom>
          <a:noFill/>
        </p:spPr>
        <p:txBody>
          <a:bodyPr wrap="none" rtlCol="0">
            <a:spAutoFit/>
          </a:bodyPr>
          <a:lstStyle/>
          <a:p>
            <a:r>
              <a:rPr lang="en-US" dirty="0" err="1">
                <a:solidFill>
                  <a:srgbClr val="0000FF"/>
                </a:solidFill>
              </a:rPr>
              <a:t>Matter.java</a:t>
            </a:r>
            <a:endParaRPr lang="en-US" dirty="0">
              <a:solidFill>
                <a:srgbClr val="0000FF"/>
              </a:solidFill>
            </a:endParaRPr>
          </a:p>
        </p:txBody>
      </p:sp>
      <p:sp>
        <p:nvSpPr>
          <p:cNvPr id="2" name="Rectangle 1"/>
          <p:cNvSpPr/>
          <p:nvPr/>
        </p:nvSpPr>
        <p:spPr>
          <a:xfrm>
            <a:off x="4497388" y="3921524"/>
            <a:ext cx="4379983" cy="2936476"/>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8461" y="2797180"/>
            <a:ext cx="4379983" cy="2748977"/>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1342856" y="676168"/>
            <a:ext cx="2063509" cy="669206"/>
          </a:xfrm>
          <a:prstGeom prst="ellipse">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947758459"/>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400"/>
            <a:ext cx="8229600" cy="785655"/>
          </a:xfrm>
        </p:spPr>
        <p:txBody>
          <a:bodyPr/>
          <a:lstStyle/>
          <a:p>
            <a:r>
              <a:rPr lang="en-US" dirty="0" smtClean="0"/>
              <a:t>Interface Example</a:t>
            </a:r>
            <a:endParaRPr lang="en-US" dirty="0"/>
          </a:p>
        </p:txBody>
      </p:sp>
      <p:sp>
        <p:nvSpPr>
          <p:cNvPr id="7" name="Text Placeholder 6"/>
          <p:cNvSpPr>
            <a:spLocks noGrp="1"/>
          </p:cNvSpPr>
          <p:nvPr>
            <p:ph type="body" idx="1"/>
          </p:nvPr>
        </p:nvSpPr>
        <p:spPr>
          <a:xfrm>
            <a:off x="457200" y="2522604"/>
            <a:ext cx="4040188" cy="639762"/>
          </a:xfrm>
        </p:spPr>
        <p:txBody>
          <a:bodyPr/>
          <a:lstStyle/>
          <a:p>
            <a:r>
              <a:rPr lang="en-US" dirty="0" smtClean="0"/>
              <a:t>Like a class</a:t>
            </a:r>
            <a:endParaRPr lang="en-US" dirty="0"/>
          </a:p>
        </p:txBody>
      </p:sp>
      <p:sp>
        <p:nvSpPr>
          <p:cNvPr id="8" name="Content Placeholder 7"/>
          <p:cNvSpPr>
            <a:spLocks noGrp="1"/>
          </p:cNvSpPr>
          <p:nvPr>
            <p:ph sz="half" idx="2"/>
          </p:nvPr>
        </p:nvSpPr>
        <p:spPr>
          <a:xfrm>
            <a:off x="457200" y="3154371"/>
            <a:ext cx="4040188" cy="3951288"/>
          </a:xfrm>
        </p:spPr>
        <p:txBody>
          <a:bodyPr/>
          <a:lstStyle/>
          <a:p>
            <a:r>
              <a:rPr lang="en-US" dirty="0" smtClean="0"/>
              <a:t>Interface name must match source file name.</a:t>
            </a:r>
          </a:p>
          <a:p>
            <a:r>
              <a:rPr lang="en-US" dirty="0" smtClean="0"/>
              <a:t>Interface may be public, default =&gt; package.</a:t>
            </a:r>
          </a:p>
          <a:p>
            <a:r>
              <a:rPr lang="en-US" dirty="0" smtClean="0"/>
              <a:t>Same source structure</a:t>
            </a:r>
            <a:endParaRPr lang="en-US" dirty="0"/>
          </a:p>
        </p:txBody>
      </p:sp>
      <p:sp>
        <p:nvSpPr>
          <p:cNvPr id="9" name="Text Placeholder 8"/>
          <p:cNvSpPr>
            <a:spLocks noGrp="1"/>
          </p:cNvSpPr>
          <p:nvPr>
            <p:ph type="body" sz="quarter" idx="3"/>
          </p:nvPr>
        </p:nvSpPr>
        <p:spPr>
          <a:xfrm>
            <a:off x="4645025" y="2522604"/>
            <a:ext cx="4041775" cy="639762"/>
          </a:xfrm>
        </p:spPr>
        <p:txBody>
          <a:bodyPr/>
          <a:lstStyle/>
          <a:p>
            <a:r>
              <a:rPr lang="en-US" dirty="0" smtClean="0"/>
              <a:t>Unlike a class</a:t>
            </a:r>
            <a:endParaRPr lang="en-US" dirty="0"/>
          </a:p>
        </p:txBody>
      </p:sp>
      <p:sp>
        <p:nvSpPr>
          <p:cNvPr id="10" name="Content Placeholder 9"/>
          <p:cNvSpPr>
            <a:spLocks noGrp="1"/>
          </p:cNvSpPr>
          <p:nvPr>
            <p:ph sz="quarter" idx="4"/>
          </p:nvPr>
        </p:nvSpPr>
        <p:spPr>
          <a:xfrm>
            <a:off x="4645025" y="3154371"/>
            <a:ext cx="4041775" cy="3951288"/>
          </a:xfrm>
        </p:spPr>
        <p:txBody>
          <a:bodyPr>
            <a:normAutofit fontScale="92500"/>
          </a:bodyPr>
          <a:lstStyle/>
          <a:p>
            <a:r>
              <a:rPr lang="en-US" dirty="0" smtClean="0"/>
              <a:t>“interface” instead of “class” (duh).</a:t>
            </a:r>
          </a:p>
          <a:p>
            <a:r>
              <a:rPr lang="en-US" dirty="0" smtClean="0"/>
              <a:t>All methods are public. You’re allowed to omit “public”.</a:t>
            </a:r>
          </a:p>
          <a:p>
            <a:r>
              <a:rPr lang="en-US" dirty="0" smtClean="0"/>
              <a:t>Semicolon instead of method body.</a:t>
            </a:r>
          </a:p>
          <a:p>
            <a:r>
              <a:rPr lang="en-US" dirty="0" smtClean="0"/>
              <a:t>No methods with bodies (um, until Java 8, it’s complicated, forget I mentioned it).</a:t>
            </a:r>
          </a:p>
          <a:p>
            <a:r>
              <a:rPr lang="en-US" dirty="0" smtClean="0"/>
              <a:t>No data except statics</a:t>
            </a:r>
          </a:p>
        </p:txBody>
      </p:sp>
      <p:sp>
        <p:nvSpPr>
          <p:cNvPr id="5" name="TextBox 4"/>
          <p:cNvSpPr txBox="1"/>
          <p:nvPr/>
        </p:nvSpPr>
        <p:spPr>
          <a:xfrm>
            <a:off x="184945" y="756312"/>
            <a:ext cx="8692426" cy="1938992"/>
          </a:xfrm>
          <a:prstGeom prst="rect">
            <a:avLst/>
          </a:prstGeom>
          <a:noFill/>
          <a:ln>
            <a:solidFill>
              <a:srgbClr val="0000FF"/>
            </a:solidFill>
          </a:ln>
        </p:spPr>
        <p:txBody>
          <a:bodyPr wrap="square" rtlCol="0">
            <a:spAutoFit/>
          </a:bodyPr>
          <a:lstStyle/>
          <a:p>
            <a:r>
              <a:rPr lang="en-US" sz="2400" dirty="0">
                <a:solidFill>
                  <a:srgbClr val="0000FF"/>
                </a:solidFill>
                <a:latin typeface="Courier"/>
                <a:cs typeface="Courier"/>
              </a:rPr>
              <a:t>public interface Matter {</a:t>
            </a:r>
          </a:p>
          <a:p>
            <a:r>
              <a:rPr lang="en-US" sz="2400" dirty="0">
                <a:solidFill>
                  <a:srgbClr val="0000FF"/>
                </a:solidFill>
                <a:latin typeface="Courier"/>
                <a:cs typeface="Courier"/>
              </a:rPr>
              <a:t>  public final static </a:t>
            </a:r>
            <a:r>
              <a:rPr lang="en-US" sz="2400" dirty="0" err="1">
                <a:solidFill>
                  <a:srgbClr val="0000FF"/>
                </a:solidFill>
                <a:latin typeface="Courier"/>
                <a:cs typeface="Courier"/>
              </a:rPr>
              <a:t>int</a:t>
            </a:r>
            <a:r>
              <a:rPr lang="en-US" sz="2400" dirty="0">
                <a:solidFill>
                  <a:srgbClr val="0000FF"/>
                </a:solidFill>
                <a:latin typeface="Courier"/>
                <a:cs typeface="Courier"/>
              </a:rPr>
              <a:t> MAX_COUNT = 1234567;</a:t>
            </a:r>
          </a:p>
          <a:p>
            <a:r>
              <a:rPr lang="en-US" sz="2400" dirty="0">
                <a:solidFill>
                  <a:srgbClr val="0000FF"/>
                </a:solidFill>
                <a:latin typeface="Courier"/>
                <a:cs typeface="Courier"/>
              </a:rPr>
              <a:t>  public double </a:t>
            </a:r>
            <a:r>
              <a:rPr lang="en-US" sz="2400" dirty="0" err="1" smtClean="0">
                <a:solidFill>
                  <a:srgbClr val="0000FF"/>
                </a:solidFill>
                <a:latin typeface="Courier"/>
                <a:cs typeface="Courier"/>
              </a:rPr>
              <a:t>getMassKgs</a:t>
            </a:r>
            <a:r>
              <a:rPr lang="en-US" sz="2400" dirty="0">
                <a:solidFill>
                  <a:srgbClr val="0000FF"/>
                </a:solidFill>
                <a:latin typeface="Courier"/>
                <a:cs typeface="Courier"/>
              </a:rPr>
              <a:t>(); </a:t>
            </a:r>
          </a:p>
          <a:p>
            <a:r>
              <a:rPr lang="en-US" sz="2400" dirty="0">
                <a:solidFill>
                  <a:srgbClr val="0000FF"/>
                </a:solidFill>
                <a:latin typeface="Courier"/>
                <a:cs typeface="Courier"/>
              </a:rPr>
              <a:t>  double </a:t>
            </a:r>
            <a:r>
              <a:rPr lang="en-US" sz="2400" dirty="0" err="1">
                <a:solidFill>
                  <a:srgbClr val="0000FF"/>
                </a:solidFill>
                <a:latin typeface="Courier"/>
                <a:cs typeface="Courier"/>
              </a:rPr>
              <a:t>getWeightLbs</a:t>
            </a:r>
            <a:r>
              <a:rPr lang="en-US" sz="2400" dirty="0">
                <a:solidFill>
                  <a:srgbClr val="0000FF"/>
                </a:solidFill>
                <a:latin typeface="Courier"/>
                <a:cs typeface="Courier"/>
              </a:rPr>
              <a:t>(); </a:t>
            </a:r>
          </a:p>
          <a:p>
            <a:r>
              <a:rPr lang="en-US" sz="2400" dirty="0">
                <a:solidFill>
                  <a:srgbClr val="0000FF"/>
                </a:solidFill>
                <a:latin typeface="Courier"/>
                <a:cs typeface="Courier"/>
              </a:rPr>
              <a:t>}</a:t>
            </a:r>
          </a:p>
        </p:txBody>
      </p:sp>
      <p:sp>
        <p:nvSpPr>
          <p:cNvPr id="6" name="TextBox 5"/>
          <p:cNvSpPr txBox="1"/>
          <p:nvPr/>
        </p:nvSpPr>
        <p:spPr>
          <a:xfrm>
            <a:off x="345231" y="386980"/>
            <a:ext cx="1273230" cy="369332"/>
          </a:xfrm>
          <a:prstGeom prst="rect">
            <a:avLst/>
          </a:prstGeom>
          <a:noFill/>
        </p:spPr>
        <p:txBody>
          <a:bodyPr wrap="none" rtlCol="0">
            <a:spAutoFit/>
          </a:bodyPr>
          <a:lstStyle/>
          <a:p>
            <a:r>
              <a:rPr lang="en-US" dirty="0" err="1">
                <a:solidFill>
                  <a:srgbClr val="0000FF"/>
                </a:solidFill>
              </a:rPr>
              <a:t>Matter.java</a:t>
            </a:r>
            <a:endParaRPr lang="en-US" dirty="0">
              <a:solidFill>
                <a:srgbClr val="0000FF"/>
              </a:solidFill>
            </a:endParaRPr>
          </a:p>
        </p:txBody>
      </p:sp>
      <p:sp>
        <p:nvSpPr>
          <p:cNvPr id="2" name="Rectangle 1"/>
          <p:cNvSpPr/>
          <p:nvPr/>
        </p:nvSpPr>
        <p:spPr>
          <a:xfrm>
            <a:off x="4497388" y="4688292"/>
            <a:ext cx="4379983" cy="3362207"/>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8461" y="2797180"/>
            <a:ext cx="4379983" cy="2748977"/>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297001" y="1441802"/>
            <a:ext cx="1786282" cy="669206"/>
          </a:xfrm>
          <a:prstGeom prst="ellipse">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p:cNvSpPr/>
          <p:nvPr/>
        </p:nvSpPr>
        <p:spPr>
          <a:xfrm>
            <a:off x="4645025" y="3193313"/>
            <a:ext cx="4379983" cy="709537"/>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728430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47021" y="186739"/>
            <a:ext cx="7941898" cy="4154983"/>
          </a:xfrm>
          <a:prstGeom prst="rect">
            <a:avLst/>
          </a:prstGeom>
          <a:noFill/>
          <a:ln w="28575" cmpd="sng">
            <a:solidFill>
              <a:srgbClr val="0000FF"/>
            </a:solidFill>
          </a:ln>
        </p:spPr>
        <p:txBody>
          <a:bodyPr wrap="none" rtlCol="0">
            <a:spAutoFit/>
          </a:bodyPr>
          <a:lstStyle/>
          <a:p>
            <a:r>
              <a:rPr lang="en-US" sz="2400" dirty="0">
                <a:solidFill>
                  <a:srgbClr val="0000FF"/>
                </a:solidFill>
                <a:latin typeface="Courier"/>
                <a:cs typeface="Courier"/>
              </a:rPr>
              <a:t>c</a:t>
            </a:r>
            <a:r>
              <a:rPr lang="en-US" sz="2400" dirty="0" smtClean="0">
                <a:solidFill>
                  <a:srgbClr val="0000FF"/>
                </a:solidFill>
                <a:latin typeface="Courier"/>
                <a:cs typeface="Courier"/>
              </a:rPr>
              <a:t>lass Cell {</a:t>
            </a:r>
          </a:p>
          <a:p>
            <a:r>
              <a:rPr lang="en-US" sz="2400" dirty="0">
                <a:solidFill>
                  <a:srgbClr val="0000FF"/>
                </a:solidFill>
                <a:latin typeface="Courier"/>
                <a:cs typeface="Courier"/>
              </a:rPr>
              <a:t> </a:t>
            </a:r>
            <a:r>
              <a:rPr lang="en-US" sz="2400" dirty="0" smtClean="0">
                <a:solidFill>
                  <a:srgbClr val="0000FF"/>
                </a:solidFill>
                <a:latin typeface="Courier"/>
                <a:cs typeface="Courier"/>
              </a:rPr>
              <a:t> Cell () {</a:t>
            </a:r>
          </a:p>
          <a:p>
            <a:r>
              <a:rPr lang="en-US" sz="2400" dirty="0">
                <a:solidFill>
                  <a:srgbClr val="0000FF"/>
                </a:solidFill>
                <a:latin typeface="Courier"/>
                <a:cs typeface="Courier"/>
              </a:rPr>
              <a:t> </a:t>
            </a:r>
            <a:r>
              <a:rPr lang="en-US" sz="2400" dirty="0" smtClean="0">
                <a:solidFill>
                  <a:srgbClr val="0000FF"/>
                </a:solidFill>
                <a:latin typeface="Courier"/>
                <a:cs typeface="Courier"/>
              </a:rPr>
              <a:t>   </a:t>
            </a:r>
            <a:r>
              <a:rPr lang="en-US" sz="2400" dirty="0" err="1" smtClean="0">
                <a:solidFill>
                  <a:srgbClr val="0000FF"/>
                </a:solidFill>
                <a:latin typeface="Courier"/>
                <a:cs typeface="Courier"/>
              </a:rPr>
              <a:t>System.out.println</a:t>
            </a:r>
            <a:r>
              <a:rPr lang="en-US" sz="2400" dirty="0" smtClean="0">
                <a:solidFill>
                  <a:srgbClr val="0000FF"/>
                </a:solidFill>
                <a:latin typeface="Courier"/>
                <a:cs typeface="Courier"/>
              </a:rPr>
              <a:t>(“Cell </a:t>
            </a:r>
            <a:r>
              <a:rPr lang="en-US" sz="2400" dirty="0" err="1" smtClean="0">
                <a:solidFill>
                  <a:srgbClr val="0000FF"/>
                </a:solidFill>
                <a:latin typeface="Courier"/>
                <a:cs typeface="Courier"/>
              </a:rPr>
              <a:t>ctor</a:t>
            </a:r>
            <a:r>
              <a:rPr lang="en-US" sz="2400" dirty="0" smtClean="0">
                <a:solidFill>
                  <a:srgbClr val="0000FF"/>
                </a:solidFill>
                <a:latin typeface="Courier"/>
                <a:cs typeface="Courier"/>
              </a:rPr>
              <a:t>”);</a:t>
            </a:r>
          </a:p>
          <a:p>
            <a:r>
              <a:rPr lang="en-US" sz="2400" dirty="0">
                <a:solidFill>
                  <a:srgbClr val="0000FF"/>
                </a:solidFill>
                <a:latin typeface="Courier"/>
                <a:cs typeface="Courier"/>
              </a:rPr>
              <a:t> </a:t>
            </a:r>
            <a:r>
              <a:rPr lang="en-US" sz="2400" dirty="0" smtClean="0">
                <a:solidFill>
                  <a:srgbClr val="0000FF"/>
                </a:solidFill>
                <a:latin typeface="Courier"/>
                <a:cs typeface="Courier"/>
              </a:rPr>
              <a:t> }</a:t>
            </a:r>
          </a:p>
          <a:p>
            <a:r>
              <a:rPr lang="en-US" sz="2400" dirty="0" smtClean="0">
                <a:solidFill>
                  <a:srgbClr val="0000FF"/>
                </a:solidFill>
                <a:latin typeface="Courier"/>
                <a:cs typeface="Courier"/>
              </a:rPr>
              <a:t>}</a:t>
            </a:r>
          </a:p>
          <a:p>
            <a:endParaRPr lang="en-US" sz="2400" dirty="0">
              <a:solidFill>
                <a:srgbClr val="0000FF"/>
              </a:solidFill>
              <a:latin typeface="Courier"/>
              <a:cs typeface="Courier"/>
            </a:endParaRPr>
          </a:p>
          <a:p>
            <a:r>
              <a:rPr lang="en-US" sz="2400" dirty="0">
                <a:solidFill>
                  <a:srgbClr val="0000FF"/>
                </a:solidFill>
                <a:latin typeface="Courier"/>
                <a:cs typeface="Courier"/>
              </a:rPr>
              <a:t>c</a:t>
            </a:r>
            <a:r>
              <a:rPr lang="en-US" sz="2400" dirty="0" smtClean="0">
                <a:solidFill>
                  <a:srgbClr val="0000FF"/>
                </a:solidFill>
                <a:latin typeface="Courier"/>
                <a:cs typeface="Courier"/>
              </a:rPr>
              <a:t>lass </a:t>
            </a:r>
            <a:r>
              <a:rPr lang="en-US" sz="2400" dirty="0" err="1" smtClean="0">
                <a:solidFill>
                  <a:srgbClr val="0000FF"/>
                </a:solidFill>
                <a:latin typeface="Courier"/>
                <a:cs typeface="Courier"/>
              </a:rPr>
              <a:t>StemCell</a:t>
            </a:r>
            <a:r>
              <a:rPr lang="en-US" sz="2400" dirty="0" smtClean="0">
                <a:solidFill>
                  <a:srgbClr val="0000FF"/>
                </a:solidFill>
                <a:latin typeface="Courier"/>
                <a:cs typeface="Courier"/>
              </a:rPr>
              <a:t> extends Cell {</a:t>
            </a:r>
          </a:p>
          <a:p>
            <a:r>
              <a:rPr lang="en-US" sz="2400" dirty="0">
                <a:solidFill>
                  <a:srgbClr val="0000FF"/>
                </a:solidFill>
                <a:latin typeface="Courier"/>
                <a:cs typeface="Courier"/>
              </a:rPr>
              <a:t> </a:t>
            </a:r>
            <a:r>
              <a:rPr lang="en-US" sz="2400" dirty="0" smtClean="0">
                <a:solidFill>
                  <a:srgbClr val="0000FF"/>
                </a:solidFill>
                <a:latin typeface="Courier"/>
                <a:cs typeface="Courier"/>
              </a:rPr>
              <a:t> public static void main(String[] </a:t>
            </a:r>
            <a:r>
              <a:rPr lang="en-US" sz="2400" dirty="0" err="1" smtClean="0">
                <a:solidFill>
                  <a:srgbClr val="0000FF"/>
                </a:solidFill>
                <a:latin typeface="Courier"/>
                <a:cs typeface="Courier"/>
              </a:rPr>
              <a:t>args</a:t>
            </a:r>
            <a:r>
              <a:rPr lang="en-US" sz="2400" dirty="0" smtClean="0">
                <a:solidFill>
                  <a:srgbClr val="0000FF"/>
                </a:solidFill>
                <a:latin typeface="Courier"/>
                <a:cs typeface="Courier"/>
              </a:rPr>
              <a:t>) {</a:t>
            </a:r>
          </a:p>
          <a:p>
            <a:r>
              <a:rPr lang="en-US" sz="2400" dirty="0">
                <a:solidFill>
                  <a:srgbClr val="0000FF"/>
                </a:solidFill>
                <a:latin typeface="Courier"/>
                <a:cs typeface="Courier"/>
              </a:rPr>
              <a:t> </a:t>
            </a:r>
            <a:r>
              <a:rPr lang="en-US" sz="2400" dirty="0" smtClean="0">
                <a:solidFill>
                  <a:srgbClr val="0000FF"/>
                </a:solidFill>
                <a:latin typeface="Courier"/>
                <a:cs typeface="Courier"/>
              </a:rPr>
              <a:t>   new </a:t>
            </a:r>
            <a:r>
              <a:rPr lang="en-US" sz="2400" dirty="0" err="1" smtClean="0">
                <a:solidFill>
                  <a:srgbClr val="0000FF"/>
                </a:solidFill>
                <a:latin typeface="Courier"/>
                <a:cs typeface="Courier"/>
              </a:rPr>
              <a:t>StemCell</a:t>
            </a:r>
            <a:r>
              <a:rPr lang="en-US" sz="2400" dirty="0" smtClean="0">
                <a:solidFill>
                  <a:srgbClr val="0000FF"/>
                </a:solidFill>
                <a:latin typeface="Courier"/>
                <a:cs typeface="Courier"/>
              </a:rPr>
              <a:t>();</a:t>
            </a:r>
          </a:p>
          <a:p>
            <a:r>
              <a:rPr lang="en-US" sz="2400" dirty="0">
                <a:solidFill>
                  <a:srgbClr val="0000FF"/>
                </a:solidFill>
                <a:latin typeface="Courier"/>
                <a:cs typeface="Courier"/>
              </a:rPr>
              <a:t> </a:t>
            </a:r>
            <a:r>
              <a:rPr lang="en-US" sz="2400" dirty="0" smtClean="0">
                <a:solidFill>
                  <a:srgbClr val="0000FF"/>
                </a:solidFill>
                <a:latin typeface="Courier"/>
                <a:cs typeface="Courier"/>
              </a:rPr>
              <a:t> }</a:t>
            </a:r>
          </a:p>
          <a:p>
            <a:r>
              <a:rPr lang="en-US" sz="2400" dirty="0">
                <a:solidFill>
                  <a:srgbClr val="0000FF"/>
                </a:solidFill>
                <a:latin typeface="Courier"/>
                <a:cs typeface="Courier"/>
              </a:rPr>
              <a:t>}</a:t>
            </a:r>
          </a:p>
        </p:txBody>
      </p:sp>
      <p:sp>
        <p:nvSpPr>
          <p:cNvPr id="4" name="TextBox 3"/>
          <p:cNvSpPr txBox="1"/>
          <p:nvPr/>
        </p:nvSpPr>
        <p:spPr>
          <a:xfrm>
            <a:off x="387232" y="4730899"/>
            <a:ext cx="8539665" cy="1815882"/>
          </a:xfrm>
          <a:prstGeom prst="rect">
            <a:avLst/>
          </a:prstGeom>
          <a:noFill/>
        </p:spPr>
        <p:txBody>
          <a:bodyPr wrap="square" rtlCol="0">
            <a:spAutoFit/>
          </a:bodyPr>
          <a:lstStyle/>
          <a:p>
            <a:pPr marL="514350" indent="-514350">
              <a:buAutoNum type="alphaUcParenR"/>
            </a:pPr>
            <a:r>
              <a:rPr lang="en-US" sz="2800" dirty="0" smtClean="0"/>
              <a:t>This code </a:t>
            </a:r>
            <a:r>
              <a:rPr lang="en-US" sz="2800" dirty="0" err="1" smtClean="0"/>
              <a:t>doesn</a:t>
            </a:r>
            <a:r>
              <a:rPr lang="fr-FR" sz="2800" dirty="0" smtClean="0"/>
              <a:t>’</a:t>
            </a:r>
            <a:r>
              <a:rPr lang="en-US" sz="2800" dirty="0" smtClean="0"/>
              <a:t>t compile.</a:t>
            </a:r>
          </a:p>
          <a:p>
            <a:pPr marL="514350" indent="-514350">
              <a:buAutoNum type="alphaUcParenR"/>
            </a:pPr>
            <a:r>
              <a:rPr lang="en-US" sz="2800" dirty="0" smtClean="0"/>
              <a:t>Compiles ok. When you run main it prints “Cell </a:t>
            </a:r>
            <a:r>
              <a:rPr lang="en-US" sz="2800" dirty="0" err="1" smtClean="0"/>
              <a:t>ctor</a:t>
            </a:r>
            <a:r>
              <a:rPr lang="en-US" sz="2800" dirty="0" smtClean="0"/>
              <a:t>”.</a:t>
            </a:r>
          </a:p>
          <a:p>
            <a:pPr marL="514350" indent="-514350">
              <a:buAutoNum type="alphaUcParenR"/>
            </a:pPr>
            <a:r>
              <a:rPr lang="en-US" sz="2800" dirty="0" smtClean="0"/>
              <a:t>Compiles ok. When you run main it </a:t>
            </a:r>
            <a:r>
              <a:rPr lang="en-US" sz="2800" dirty="0" err="1" smtClean="0"/>
              <a:t>doesn</a:t>
            </a:r>
            <a:r>
              <a:rPr lang="fr-FR" sz="2800" dirty="0" smtClean="0"/>
              <a:t>’</a:t>
            </a:r>
            <a:r>
              <a:rPr lang="en-US" sz="2800" dirty="0" smtClean="0"/>
              <a:t>t print anything. </a:t>
            </a:r>
            <a:endParaRPr lang="en-US" sz="2800" dirty="0"/>
          </a:p>
        </p:txBody>
      </p:sp>
    </p:spTree>
    <p:extLst>
      <p:ext uri="{BB962C8B-B14F-4D97-AF65-F5344CB8AC3E}">
        <p14:creationId xmlns:p14="http://schemas.microsoft.com/office/powerpoint/2010/main" val="370461538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400"/>
            <a:ext cx="8229600" cy="785655"/>
          </a:xfrm>
        </p:spPr>
        <p:txBody>
          <a:bodyPr/>
          <a:lstStyle/>
          <a:p>
            <a:r>
              <a:rPr lang="en-US" dirty="0" smtClean="0"/>
              <a:t>Interface Example</a:t>
            </a:r>
            <a:endParaRPr lang="en-US" dirty="0"/>
          </a:p>
        </p:txBody>
      </p:sp>
      <p:sp>
        <p:nvSpPr>
          <p:cNvPr id="7" name="Text Placeholder 6"/>
          <p:cNvSpPr>
            <a:spLocks noGrp="1"/>
          </p:cNvSpPr>
          <p:nvPr>
            <p:ph type="body" idx="1"/>
          </p:nvPr>
        </p:nvSpPr>
        <p:spPr>
          <a:xfrm>
            <a:off x="457200" y="2522604"/>
            <a:ext cx="4040188" cy="639762"/>
          </a:xfrm>
        </p:spPr>
        <p:txBody>
          <a:bodyPr/>
          <a:lstStyle/>
          <a:p>
            <a:r>
              <a:rPr lang="en-US" dirty="0" smtClean="0"/>
              <a:t>Like a class</a:t>
            </a:r>
            <a:endParaRPr lang="en-US" dirty="0"/>
          </a:p>
        </p:txBody>
      </p:sp>
      <p:sp>
        <p:nvSpPr>
          <p:cNvPr id="8" name="Content Placeholder 7"/>
          <p:cNvSpPr>
            <a:spLocks noGrp="1"/>
          </p:cNvSpPr>
          <p:nvPr>
            <p:ph sz="half" idx="2"/>
          </p:nvPr>
        </p:nvSpPr>
        <p:spPr>
          <a:xfrm>
            <a:off x="457200" y="3154371"/>
            <a:ext cx="4040188" cy="3951288"/>
          </a:xfrm>
        </p:spPr>
        <p:txBody>
          <a:bodyPr/>
          <a:lstStyle/>
          <a:p>
            <a:r>
              <a:rPr lang="en-US" dirty="0" smtClean="0"/>
              <a:t>Interface name must match source file name.</a:t>
            </a:r>
          </a:p>
          <a:p>
            <a:r>
              <a:rPr lang="en-US" dirty="0" smtClean="0"/>
              <a:t>Interface may be public, default =&gt; package.</a:t>
            </a:r>
          </a:p>
          <a:p>
            <a:r>
              <a:rPr lang="en-US" dirty="0" smtClean="0"/>
              <a:t>Same source structure</a:t>
            </a:r>
            <a:endParaRPr lang="en-US" dirty="0"/>
          </a:p>
        </p:txBody>
      </p:sp>
      <p:sp>
        <p:nvSpPr>
          <p:cNvPr id="9" name="Text Placeholder 8"/>
          <p:cNvSpPr>
            <a:spLocks noGrp="1"/>
          </p:cNvSpPr>
          <p:nvPr>
            <p:ph type="body" sz="quarter" idx="3"/>
          </p:nvPr>
        </p:nvSpPr>
        <p:spPr>
          <a:xfrm>
            <a:off x="4645025" y="2522604"/>
            <a:ext cx="4041775" cy="639762"/>
          </a:xfrm>
        </p:spPr>
        <p:txBody>
          <a:bodyPr/>
          <a:lstStyle/>
          <a:p>
            <a:r>
              <a:rPr lang="en-US" dirty="0" smtClean="0"/>
              <a:t>Unlike a class</a:t>
            </a:r>
            <a:endParaRPr lang="en-US" dirty="0"/>
          </a:p>
        </p:txBody>
      </p:sp>
      <p:sp>
        <p:nvSpPr>
          <p:cNvPr id="10" name="Content Placeholder 9"/>
          <p:cNvSpPr>
            <a:spLocks noGrp="1"/>
          </p:cNvSpPr>
          <p:nvPr>
            <p:ph sz="quarter" idx="4"/>
          </p:nvPr>
        </p:nvSpPr>
        <p:spPr>
          <a:xfrm>
            <a:off x="4645025" y="3154371"/>
            <a:ext cx="4041775" cy="3951288"/>
          </a:xfrm>
        </p:spPr>
        <p:txBody>
          <a:bodyPr>
            <a:normAutofit fontScale="92500"/>
          </a:bodyPr>
          <a:lstStyle/>
          <a:p>
            <a:r>
              <a:rPr lang="en-US" dirty="0" smtClean="0"/>
              <a:t>“interface” instead of “class” (duh).</a:t>
            </a:r>
          </a:p>
          <a:p>
            <a:r>
              <a:rPr lang="en-US" dirty="0" smtClean="0"/>
              <a:t>All methods are public. You’re allowed to omit “public”.</a:t>
            </a:r>
          </a:p>
          <a:p>
            <a:r>
              <a:rPr lang="en-US" dirty="0" smtClean="0"/>
              <a:t>Semicolon instead of method body.</a:t>
            </a:r>
          </a:p>
          <a:p>
            <a:r>
              <a:rPr lang="en-US" dirty="0" smtClean="0"/>
              <a:t>No methods with bodies (um, until Java 8, it’s complicated, forget I mentioned it).</a:t>
            </a:r>
          </a:p>
          <a:p>
            <a:r>
              <a:rPr lang="en-US" dirty="0" smtClean="0"/>
              <a:t>No data except statics</a:t>
            </a:r>
          </a:p>
        </p:txBody>
      </p:sp>
      <p:sp>
        <p:nvSpPr>
          <p:cNvPr id="5" name="TextBox 4"/>
          <p:cNvSpPr txBox="1"/>
          <p:nvPr/>
        </p:nvSpPr>
        <p:spPr>
          <a:xfrm>
            <a:off x="184945" y="756312"/>
            <a:ext cx="8692426" cy="1938992"/>
          </a:xfrm>
          <a:prstGeom prst="rect">
            <a:avLst/>
          </a:prstGeom>
          <a:noFill/>
          <a:ln>
            <a:solidFill>
              <a:srgbClr val="0000FF"/>
            </a:solidFill>
          </a:ln>
        </p:spPr>
        <p:txBody>
          <a:bodyPr wrap="square" rtlCol="0">
            <a:spAutoFit/>
          </a:bodyPr>
          <a:lstStyle/>
          <a:p>
            <a:r>
              <a:rPr lang="en-US" sz="2400" dirty="0">
                <a:solidFill>
                  <a:srgbClr val="0000FF"/>
                </a:solidFill>
                <a:latin typeface="Courier"/>
                <a:cs typeface="Courier"/>
              </a:rPr>
              <a:t>public interface Matter {</a:t>
            </a:r>
          </a:p>
          <a:p>
            <a:r>
              <a:rPr lang="en-US" sz="2400" dirty="0">
                <a:solidFill>
                  <a:srgbClr val="0000FF"/>
                </a:solidFill>
                <a:latin typeface="Courier"/>
                <a:cs typeface="Courier"/>
              </a:rPr>
              <a:t>  public final static </a:t>
            </a:r>
            <a:r>
              <a:rPr lang="en-US" sz="2400" dirty="0" err="1">
                <a:solidFill>
                  <a:srgbClr val="0000FF"/>
                </a:solidFill>
                <a:latin typeface="Courier"/>
                <a:cs typeface="Courier"/>
              </a:rPr>
              <a:t>int</a:t>
            </a:r>
            <a:r>
              <a:rPr lang="en-US" sz="2400" dirty="0">
                <a:solidFill>
                  <a:srgbClr val="0000FF"/>
                </a:solidFill>
                <a:latin typeface="Courier"/>
                <a:cs typeface="Courier"/>
              </a:rPr>
              <a:t> MAX_COUNT = 1234567;</a:t>
            </a:r>
          </a:p>
          <a:p>
            <a:r>
              <a:rPr lang="en-US" sz="2400" dirty="0">
                <a:solidFill>
                  <a:srgbClr val="0000FF"/>
                </a:solidFill>
                <a:latin typeface="Courier"/>
                <a:cs typeface="Courier"/>
              </a:rPr>
              <a:t>  public double </a:t>
            </a:r>
            <a:r>
              <a:rPr lang="en-US" sz="2400" dirty="0" err="1" smtClean="0">
                <a:solidFill>
                  <a:srgbClr val="0000FF"/>
                </a:solidFill>
                <a:latin typeface="Courier"/>
                <a:cs typeface="Courier"/>
              </a:rPr>
              <a:t>getMassKgs</a:t>
            </a:r>
            <a:r>
              <a:rPr lang="en-US" sz="2400" dirty="0">
                <a:solidFill>
                  <a:srgbClr val="0000FF"/>
                </a:solidFill>
                <a:latin typeface="Courier"/>
                <a:cs typeface="Courier"/>
              </a:rPr>
              <a:t>(); </a:t>
            </a:r>
          </a:p>
          <a:p>
            <a:r>
              <a:rPr lang="en-US" sz="2400" dirty="0">
                <a:solidFill>
                  <a:srgbClr val="0000FF"/>
                </a:solidFill>
                <a:latin typeface="Courier"/>
                <a:cs typeface="Courier"/>
              </a:rPr>
              <a:t>  double </a:t>
            </a:r>
            <a:r>
              <a:rPr lang="en-US" sz="2400" dirty="0" err="1">
                <a:solidFill>
                  <a:srgbClr val="0000FF"/>
                </a:solidFill>
                <a:latin typeface="Courier"/>
                <a:cs typeface="Courier"/>
              </a:rPr>
              <a:t>getWeightLbs</a:t>
            </a:r>
            <a:r>
              <a:rPr lang="en-US" sz="2400" dirty="0">
                <a:solidFill>
                  <a:srgbClr val="0000FF"/>
                </a:solidFill>
                <a:latin typeface="Courier"/>
                <a:cs typeface="Courier"/>
              </a:rPr>
              <a:t>(); </a:t>
            </a:r>
          </a:p>
          <a:p>
            <a:r>
              <a:rPr lang="en-US" sz="2400" dirty="0">
                <a:solidFill>
                  <a:srgbClr val="0000FF"/>
                </a:solidFill>
                <a:latin typeface="Courier"/>
                <a:cs typeface="Courier"/>
              </a:rPr>
              <a:t>}</a:t>
            </a:r>
          </a:p>
        </p:txBody>
      </p:sp>
      <p:sp>
        <p:nvSpPr>
          <p:cNvPr id="6" name="TextBox 5"/>
          <p:cNvSpPr txBox="1"/>
          <p:nvPr/>
        </p:nvSpPr>
        <p:spPr>
          <a:xfrm>
            <a:off x="345231" y="386980"/>
            <a:ext cx="1273230" cy="369332"/>
          </a:xfrm>
          <a:prstGeom prst="rect">
            <a:avLst/>
          </a:prstGeom>
          <a:noFill/>
        </p:spPr>
        <p:txBody>
          <a:bodyPr wrap="none" rtlCol="0">
            <a:spAutoFit/>
          </a:bodyPr>
          <a:lstStyle/>
          <a:p>
            <a:r>
              <a:rPr lang="en-US" dirty="0" err="1">
                <a:solidFill>
                  <a:srgbClr val="0000FF"/>
                </a:solidFill>
              </a:rPr>
              <a:t>Matter.java</a:t>
            </a:r>
            <a:endParaRPr lang="en-US" dirty="0">
              <a:solidFill>
                <a:srgbClr val="0000FF"/>
              </a:solidFill>
            </a:endParaRPr>
          </a:p>
        </p:txBody>
      </p:sp>
      <p:sp>
        <p:nvSpPr>
          <p:cNvPr id="2" name="Rectangle 1"/>
          <p:cNvSpPr/>
          <p:nvPr/>
        </p:nvSpPr>
        <p:spPr>
          <a:xfrm>
            <a:off x="4497388" y="5359417"/>
            <a:ext cx="4379983" cy="1498583"/>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8461" y="2797180"/>
            <a:ext cx="4379983" cy="2748977"/>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5299017" y="1441802"/>
            <a:ext cx="354835" cy="669206"/>
          </a:xfrm>
          <a:prstGeom prst="ellipse">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p:cNvSpPr/>
          <p:nvPr/>
        </p:nvSpPr>
        <p:spPr>
          <a:xfrm>
            <a:off x="4764017" y="3193313"/>
            <a:ext cx="4379983" cy="1531191"/>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4391719" y="1834724"/>
            <a:ext cx="354835" cy="669206"/>
          </a:xfrm>
          <a:prstGeom prst="ellipse">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47877716"/>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400"/>
            <a:ext cx="8229600" cy="785655"/>
          </a:xfrm>
        </p:spPr>
        <p:txBody>
          <a:bodyPr/>
          <a:lstStyle/>
          <a:p>
            <a:r>
              <a:rPr lang="en-US" dirty="0" smtClean="0"/>
              <a:t>Interface Example</a:t>
            </a:r>
            <a:endParaRPr lang="en-US" dirty="0"/>
          </a:p>
        </p:txBody>
      </p:sp>
      <p:sp>
        <p:nvSpPr>
          <p:cNvPr id="7" name="Text Placeholder 6"/>
          <p:cNvSpPr>
            <a:spLocks noGrp="1"/>
          </p:cNvSpPr>
          <p:nvPr>
            <p:ph type="body" idx="1"/>
          </p:nvPr>
        </p:nvSpPr>
        <p:spPr>
          <a:xfrm>
            <a:off x="457200" y="2522604"/>
            <a:ext cx="4040188" cy="639762"/>
          </a:xfrm>
        </p:spPr>
        <p:txBody>
          <a:bodyPr/>
          <a:lstStyle/>
          <a:p>
            <a:r>
              <a:rPr lang="en-US" dirty="0" smtClean="0"/>
              <a:t>Like a class</a:t>
            </a:r>
            <a:endParaRPr lang="en-US" dirty="0"/>
          </a:p>
        </p:txBody>
      </p:sp>
      <p:sp>
        <p:nvSpPr>
          <p:cNvPr id="8" name="Content Placeholder 7"/>
          <p:cNvSpPr>
            <a:spLocks noGrp="1"/>
          </p:cNvSpPr>
          <p:nvPr>
            <p:ph sz="half" idx="2"/>
          </p:nvPr>
        </p:nvSpPr>
        <p:spPr>
          <a:xfrm>
            <a:off x="457200" y="3154371"/>
            <a:ext cx="4040188" cy="3951288"/>
          </a:xfrm>
        </p:spPr>
        <p:txBody>
          <a:bodyPr/>
          <a:lstStyle/>
          <a:p>
            <a:r>
              <a:rPr lang="en-US" dirty="0" smtClean="0"/>
              <a:t>Interface name must match source file name.</a:t>
            </a:r>
          </a:p>
          <a:p>
            <a:r>
              <a:rPr lang="en-US" dirty="0" smtClean="0"/>
              <a:t>Interface may be public, default =&gt; package.</a:t>
            </a:r>
          </a:p>
          <a:p>
            <a:r>
              <a:rPr lang="en-US" dirty="0" smtClean="0"/>
              <a:t>Same source structure</a:t>
            </a:r>
            <a:endParaRPr lang="en-US" dirty="0"/>
          </a:p>
        </p:txBody>
      </p:sp>
      <p:sp>
        <p:nvSpPr>
          <p:cNvPr id="9" name="Text Placeholder 8"/>
          <p:cNvSpPr>
            <a:spLocks noGrp="1"/>
          </p:cNvSpPr>
          <p:nvPr>
            <p:ph type="body" sz="quarter" idx="3"/>
          </p:nvPr>
        </p:nvSpPr>
        <p:spPr>
          <a:xfrm>
            <a:off x="4645025" y="2522604"/>
            <a:ext cx="4041775" cy="639762"/>
          </a:xfrm>
        </p:spPr>
        <p:txBody>
          <a:bodyPr/>
          <a:lstStyle/>
          <a:p>
            <a:r>
              <a:rPr lang="en-US" dirty="0" smtClean="0"/>
              <a:t>Unlike a class</a:t>
            </a:r>
            <a:endParaRPr lang="en-US" dirty="0"/>
          </a:p>
        </p:txBody>
      </p:sp>
      <p:sp>
        <p:nvSpPr>
          <p:cNvPr id="10" name="Content Placeholder 9"/>
          <p:cNvSpPr>
            <a:spLocks noGrp="1"/>
          </p:cNvSpPr>
          <p:nvPr>
            <p:ph sz="quarter" idx="4"/>
          </p:nvPr>
        </p:nvSpPr>
        <p:spPr>
          <a:xfrm>
            <a:off x="4645025" y="3154371"/>
            <a:ext cx="4041775" cy="3951288"/>
          </a:xfrm>
        </p:spPr>
        <p:txBody>
          <a:bodyPr>
            <a:normAutofit fontScale="92500"/>
          </a:bodyPr>
          <a:lstStyle/>
          <a:p>
            <a:r>
              <a:rPr lang="en-US" dirty="0" smtClean="0"/>
              <a:t>“interface” instead of “class” (duh).</a:t>
            </a:r>
          </a:p>
          <a:p>
            <a:r>
              <a:rPr lang="en-US" dirty="0" smtClean="0"/>
              <a:t>All methods are public. You’re allowed to omit “public”.</a:t>
            </a:r>
          </a:p>
          <a:p>
            <a:r>
              <a:rPr lang="en-US" dirty="0" smtClean="0"/>
              <a:t>Semicolon instead of method body.</a:t>
            </a:r>
          </a:p>
          <a:p>
            <a:r>
              <a:rPr lang="en-US" dirty="0" smtClean="0"/>
              <a:t>No methods with bodies (um, until Java 8, it’s complicated, forget I mentioned it).</a:t>
            </a:r>
          </a:p>
          <a:p>
            <a:r>
              <a:rPr lang="en-US" dirty="0" smtClean="0"/>
              <a:t>No data except final statics</a:t>
            </a:r>
          </a:p>
        </p:txBody>
      </p:sp>
      <p:sp>
        <p:nvSpPr>
          <p:cNvPr id="5" name="TextBox 4"/>
          <p:cNvSpPr txBox="1"/>
          <p:nvPr/>
        </p:nvSpPr>
        <p:spPr>
          <a:xfrm>
            <a:off x="184945" y="756312"/>
            <a:ext cx="8692426" cy="1938992"/>
          </a:xfrm>
          <a:prstGeom prst="rect">
            <a:avLst/>
          </a:prstGeom>
          <a:noFill/>
          <a:ln>
            <a:solidFill>
              <a:srgbClr val="0000FF"/>
            </a:solidFill>
          </a:ln>
        </p:spPr>
        <p:txBody>
          <a:bodyPr wrap="square" rtlCol="0">
            <a:spAutoFit/>
          </a:bodyPr>
          <a:lstStyle/>
          <a:p>
            <a:r>
              <a:rPr lang="en-US" sz="2400" dirty="0">
                <a:solidFill>
                  <a:srgbClr val="0000FF"/>
                </a:solidFill>
                <a:latin typeface="Courier"/>
                <a:cs typeface="Courier"/>
              </a:rPr>
              <a:t>public interface Matter {</a:t>
            </a:r>
          </a:p>
          <a:p>
            <a:r>
              <a:rPr lang="en-US" sz="2400" dirty="0">
                <a:solidFill>
                  <a:srgbClr val="0000FF"/>
                </a:solidFill>
                <a:latin typeface="Courier"/>
                <a:cs typeface="Courier"/>
              </a:rPr>
              <a:t>  public final static </a:t>
            </a:r>
            <a:r>
              <a:rPr lang="en-US" sz="2400" dirty="0" err="1">
                <a:solidFill>
                  <a:srgbClr val="0000FF"/>
                </a:solidFill>
                <a:latin typeface="Courier"/>
                <a:cs typeface="Courier"/>
              </a:rPr>
              <a:t>int</a:t>
            </a:r>
            <a:r>
              <a:rPr lang="en-US" sz="2400" dirty="0">
                <a:solidFill>
                  <a:srgbClr val="0000FF"/>
                </a:solidFill>
                <a:latin typeface="Courier"/>
                <a:cs typeface="Courier"/>
              </a:rPr>
              <a:t> MAX_COUNT = 1234567;</a:t>
            </a:r>
          </a:p>
          <a:p>
            <a:r>
              <a:rPr lang="en-US" sz="2400" dirty="0">
                <a:solidFill>
                  <a:srgbClr val="0000FF"/>
                </a:solidFill>
                <a:latin typeface="Courier"/>
                <a:cs typeface="Courier"/>
              </a:rPr>
              <a:t>  public double </a:t>
            </a:r>
            <a:r>
              <a:rPr lang="en-US" sz="2400" dirty="0" err="1" smtClean="0">
                <a:solidFill>
                  <a:srgbClr val="0000FF"/>
                </a:solidFill>
                <a:latin typeface="Courier"/>
                <a:cs typeface="Courier"/>
              </a:rPr>
              <a:t>getMassKgs</a:t>
            </a:r>
            <a:r>
              <a:rPr lang="en-US" sz="2400" dirty="0">
                <a:solidFill>
                  <a:srgbClr val="0000FF"/>
                </a:solidFill>
                <a:latin typeface="Courier"/>
                <a:cs typeface="Courier"/>
              </a:rPr>
              <a:t>(); </a:t>
            </a:r>
          </a:p>
          <a:p>
            <a:r>
              <a:rPr lang="en-US" sz="2400" dirty="0">
                <a:solidFill>
                  <a:srgbClr val="0000FF"/>
                </a:solidFill>
                <a:latin typeface="Courier"/>
                <a:cs typeface="Courier"/>
              </a:rPr>
              <a:t>  double </a:t>
            </a:r>
            <a:r>
              <a:rPr lang="en-US" sz="2400" dirty="0" err="1">
                <a:solidFill>
                  <a:srgbClr val="0000FF"/>
                </a:solidFill>
                <a:latin typeface="Courier"/>
                <a:cs typeface="Courier"/>
              </a:rPr>
              <a:t>getWeightLbs</a:t>
            </a:r>
            <a:r>
              <a:rPr lang="en-US" sz="2400" dirty="0">
                <a:solidFill>
                  <a:srgbClr val="0000FF"/>
                </a:solidFill>
                <a:latin typeface="Courier"/>
                <a:cs typeface="Courier"/>
              </a:rPr>
              <a:t>(); </a:t>
            </a:r>
          </a:p>
          <a:p>
            <a:r>
              <a:rPr lang="en-US" sz="2400" dirty="0">
                <a:solidFill>
                  <a:srgbClr val="0000FF"/>
                </a:solidFill>
                <a:latin typeface="Courier"/>
                <a:cs typeface="Courier"/>
              </a:rPr>
              <a:t>}</a:t>
            </a:r>
          </a:p>
        </p:txBody>
      </p:sp>
      <p:sp>
        <p:nvSpPr>
          <p:cNvPr id="6" name="TextBox 5"/>
          <p:cNvSpPr txBox="1"/>
          <p:nvPr/>
        </p:nvSpPr>
        <p:spPr>
          <a:xfrm>
            <a:off x="345231" y="386980"/>
            <a:ext cx="1273230" cy="369332"/>
          </a:xfrm>
          <a:prstGeom prst="rect">
            <a:avLst/>
          </a:prstGeom>
          <a:noFill/>
        </p:spPr>
        <p:txBody>
          <a:bodyPr wrap="none" rtlCol="0">
            <a:spAutoFit/>
          </a:bodyPr>
          <a:lstStyle/>
          <a:p>
            <a:r>
              <a:rPr lang="en-US" dirty="0" err="1">
                <a:solidFill>
                  <a:srgbClr val="0000FF"/>
                </a:solidFill>
              </a:rPr>
              <a:t>Matter.java</a:t>
            </a:r>
            <a:endParaRPr lang="en-US" dirty="0">
              <a:solidFill>
                <a:srgbClr val="0000FF"/>
              </a:solidFill>
            </a:endParaRPr>
          </a:p>
        </p:txBody>
      </p:sp>
      <p:sp>
        <p:nvSpPr>
          <p:cNvPr id="2" name="Rectangle 1"/>
          <p:cNvSpPr/>
          <p:nvPr/>
        </p:nvSpPr>
        <p:spPr>
          <a:xfrm>
            <a:off x="4478712" y="6479853"/>
            <a:ext cx="4379983" cy="877675"/>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8461" y="2797180"/>
            <a:ext cx="4379983" cy="2748977"/>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4645025" y="3193313"/>
            <a:ext cx="4379983" cy="2166104"/>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9155480"/>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400"/>
            <a:ext cx="8229600" cy="785655"/>
          </a:xfrm>
        </p:spPr>
        <p:txBody>
          <a:bodyPr/>
          <a:lstStyle/>
          <a:p>
            <a:r>
              <a:rPr lang="en-US" dirty="0" smtClean="0"/>
              <a:t>Interface Example</a:t>
            </a:r>
            <a:endParaRPr lang="en-US" dirty="0"/>
          </a:p>
        </p:txBody>
      </p:sp>
      <p:sp>
        <p:nvSpPr>
          <p:cNvPr id="7" name="Text Placeholder 6"/>
          <p:cNvSpPr>
            <a:spLocks noGrp="1"/>
          </p:cNvSpPr>
          <p:nvPr>
            <p:ph type="body" idx="1"/>
          </p:nvPr>
        </p:nvSpPr>
        <p:spPr>
          <a:xfrm>
            <a:off x="457200" y="2522604"/>
            <a:ext cx="4040188" cy="639762"/>
          </a:xfrm>
        </p:spPr>
        <p:txBody>
          <a:bodyPr/>
          <a:lstStyle/>
          <a:p>
            <a:r>
              <a:rPr lang="en-US" dirty="0" smtClean="0"/>
              <a:t>Like a class</a:t>
            </a:r>
            <a:endParaRPr lang="en-US" dirty="0"/>
          </a:p>
        </p:txBody>
      </p:sp>
      <p:sp>
        <p:nvSpPr>
          <p:cNvPr id="8" name="Content Placeholder 7"/>
          <p:cNvSpPr>
            <a:spLocks noGrp="1"/>
          </p:cNvSpPr>
          <p:nvPr>
            <p:ph sz="half" idx="2"/>
          </p:nvPr>
        </p:nvSpPr>
        <p:spPr>
          <a:xfrm>
            <a:off x="457200" y="3154371"/>
            <a:ext cx="4040188" cy="3951288"/>
          </a:xfrm>
        </p:spPr>
        <p:txBody>
          <a:bodyPr/>
          <a:lstStyle/>
          <a:p>
            <a:r>
              <a:rPr lang="en-US" dirty="0" smtClean="0"/>
              <a:t>Interface name must match source file name.</a:t>
            </a:r>
          </a:p>
          <a:p>
            <a:r>
              <a:rPr lang="en-US" dirty="0" smtClean="0"/>
              <a:t>Interface may be public, default =&gt; package.</a:t>
            </a:r>
          </a:p>
          <a:p>
            <a:r>
              <a:rPr lang="en-US" dirty="0" smtClean="0"/>
              <a:t>Same source structure</a:t>
            </a:r>
            <a:endParaRPr lang="en-US" dirty="0"/>
          </a:p>
        </p:txBody>
      </p:sp>
      <p:sp>
        <p:nvSpPr>
          <p:cNvPr id="9" name="Text Placeholder 8"/>
          <p:cNvSpPr>
            <a:spLocks noGrp="1"/>
          </p:cNvSpPr>
          <p:nvPr>
            <p:ph type="body" sz="quarter" idx="3"/>
          </p:nvPr>
        </p:nvSpPr>
        <p:spPr>
          <a:xfrm>
            <a:off x="4645025" y="2522604"/>
            <a:ext cx="4041775" cy="639762"/>
          </a:xfrm>
        </p:spPr>
        <p:txBody>
          <a:bodyPr/>
          <a:lstStyle/>
          <a:p>
            <a:r>
              <a:rPr lang="en-US" dirty="0" smtClean="0"/>
              <a:t>Unlike a class</a:t>
            </a:r>
            <a:endParaRPr lang="en-US" dirty="0"/>
          </a:p>
        </p:txBody>
      </p:sp>
      <p:sp>
        <p:nvSpPr>
          <p:cNvPr id="10" name="Content Placeholder 9"/>
          <p:cNvSpPr>
            <a:spLocks noGrp="1"/>
          </p:cNvSpPr>
          <p:nvPr>
            <p:ph sz="quarter" idx="4"/>
          </p:nvPr>
        </p:nvSpPr>
        <p:spPr>
          <a:xfrm>
            <a:off x="4645025" y="3154371"/>
            <a:ext cx="4041775" cy="3951288"/>
          </a:xfrm>
        </p:spPr>
        <p:txBody>
          <a:bodyPr>
            <a:normAutofit fontScale="92500"/>
          </a:bodyPr>
          <a:lstStyle/>
          <a:p>
            <a:r>
              <a:rPr lang="en-US" dirty="0" smtClean="0"/>
              <a:t>“interface” instead of “class” (duh).</a:t>
            </a:r>
          </a:p>
          <a:p>
            <a:r>
              <a:rPr lang="en-US" dirty="0" smtClean="0"/>
              <a:t>All methods are public. You’re allowed to omit “public”.</a:t>
            </a:r>
          </a:p>
          <a:p>
            <a:r>
              <a:rPr lang="en-US" dirty="0" smtClean="0"/>
              <a:t>Semicolon instead of method body.</a:t>
            </a:r>
          </a:p>
          <a:p>
            <a:r>
              <a:rPr lang="en-US" dirty="0" smtClean="0"/>
              <a:t>No methods with bodies (um, until Java 8, it’s complicated, forget I mentioned it).</a:t>
            </a:r>
          </a:p>
          <a:p>
            <a:r>
              <a:rPr lang="en-US" dirty="0" smtClean="0"/>
              <a:t>No data except statics</a:t>
            </a:r>
          </a:p>
        </p:txBody>
      </p:sp>
      <p:sp>
        <p:nvSpPr>
          <p:cNvPr id="5" name="TextBox 4"/>
          <p:cNvSpPr txBox="1"/>
          <p:nvPr/>
        </p:nvSpPr>
        <p:spPr>
          <a:xfrm>
            <a:off x="184945" y="756312"/>
            <a:ext cx="8692426" cy="1938992"/>
          </a:xfrm>
          <a:prstGeom prst="rect">
            <a:avLst/>
          </a:prstGeom>
          <a:noFill/>
          <a:ln>
            <a:solidFill>
              <a:srgbClr val="0000FF"/>
            </a:solidFill>
          </a:ln>
        </p:spPr>
        <p:txBody>
          <a:bodyPr wrap="square" rtlCol="0">
            <a:spAutoFit/>
          </a:bodyPr>
          <a:lstStyle/>
          <a:p>
            <a:r>
              <a:rPr lang="en-US" sz="2400" dirty="0">
                <a:solidFill>
                  <a:srgbClr val="0000FF"/>
                </a:solidFill>
                <a:latin typeface="Courier"/>
                <a:cs typeface="Courier"/>
              </a:rPr>
              <a:t>public interface Matter {</a:t>
            </a:r>
          </a:p>
          <a:p>
            <a:r>
              <a:rPr lang="en-US" sz="2400" dirty="0">
                <a:solidFill>
                  <a:srgbClr val="0000FF"/>
                </a:solidFill>
                <a:latin typeface="Courier"/>
                <a:cs typeface="Courier"/>
              </a:rPr>
              <a:t>  public final static </a:t>
            </a:r>
            <a:r>
              <a:rPr lang="en-US" sz="2400" dirty="0" err="1">
                <a:solidFill>
                  <a:srgbClr val="0000FF"/>
                </a:solidFill>
                <a:latin typeface="Courier"/>
                <a:cs typeface="Courier"/>
              </a:rPr>
              <a:t>int</a:t>
            </a:r>
            <a:r>
              <a:rPr lang="en-US" sz="2400" dirty="0">
                <a:solidFill>
                  <a:srgbClr val="0000FF"/>
                </a:solidFill>
                <a:latin typeface="Courier"/>
                <a:cs typeface="Courier"/>
              </a:rPr>
              <a:t> MAX_COUNT = 1234567;</a:t>
            </a:r>
          </a:p>
          <a:p>
            <a:r>
              <a:rPr lang="en-US" sz="2400" dirty="0">
                <a:solidFill>
                  <a:srgbClr val="0000FF"/>
                </a:solidFill>
                <a:latin typeface="Courier"/>
                <a:cs typeface="Courier"/>
              </a:rPr>
              <a:t>  public double </a:t>
            </a:r>
            <a:r>
              <a:rPr lang="en-US" sz="2400" dirty="0" err="1" smtClean="0">
                <a:solidFill>
                  <a:srgbClr val="0000FF"/>
                </a:solidFill>
                <a:latin typeface="Courier"/>
                <a:cs typeface="Courier"/>
              </a:rPr>
              <a:t>getMassKgs</a:t>
            </a:r>
            <a:r>
              <a:rPr lang="en-US" sz="2400" dirty="0">
                <a:solidFill>
                  <a:srgbClr val="0000FF"/>
                </a:solidFill>
                <a:latin typeface="Courier"/>
                <a:cs typeface="Courier"/>
              </a:rPr>
              <a:t>(); </a:t>
            </a:r>
          </a:p>
          <a:p>
            <a:r>
              <a:rPr lang="en-US" sz="2400" dirty="0">
                <a:solidFill>
                  <a:srgbClr val="0000FF"/>
                </a:solidFill>
                <a:latin typeface="Courier"/>
                <a:cs typeface="Courier"/>
              </a:rPr>
              <a:t>  double </a:t>
            </a:r>
            <a:r>
              <a:rPr lang="en-US" sz="2400" dirty="0" err="1">
                <a:solidFill>
                  <a:srgbClr val="0000FF"/>
                </a:solidFill>
                <a:latin typeface="Courier"/>
                <a:cs typeface="Courier"/>
              </a:rPr>
              <a:t>getWeightLbs</a:t>
            </a:r>
            <a:r>
              <a:rPr lang="en-US" sz="2400" dirty="0">
                <a:solidFill>
                  <a:srgbClr val="0000FF"/>
                </a:solidFill>
                <a:latin typeface="Courier"/>
                <a:cs typeface="Courier"/>
              </a:rPr>
              <a:t>(); </a:t>
            </a:r>
          </a:p>
          <a:p>
            <a:r>
              <a:rPr lang="en-US" sz="2400" dirty="0">
                <a:solidFill>
                  <a:srgbClr val="0000FF"/>
                </a:solidFill>
                <a:latin typeface="Courier"/>
                <a:cs typeface="Courier"/>
              </a:rPr>
              <a:t>}</a:t>
            </a:r>
          </a:p>
        </p:txBody>
      </p:sp>
      <p:sp>
        <p:nvSpPr>
          <p:cNvPr id="6" name="TextBox 5"/>
          <p:cNvSpPr txBox="1"/>
          <p:nvPr/>
        </p:nvSpPr>
        <p:spPr>
          <a:xfrm>
            <a:off x="345231" y="386980"/>
            <a:ext cx="1273230" cy="369332"/>
          </a:xfrm>
          <a:prstGeom prst="rect">
            <a:avLst/>
          </a:prstGeom>
          <a:noFill/>
        </p:spPr>
        <p:txBody>
          <a:bodyPr wrap="none" rtlCol="0">
            <a:spAutoFit/>
          </a:bodyPr>
          <a:lstStyle/>
          <a:p>
            <a:r>
              <a:rPr lang="en-US" dirty="0" err="1">
                <a:solidFill>
                  <a:srgbClr val="0000FF"/>
                </a:solidFill>
              </a:rPr>
              <a:t>Matter.java</a:t>
            </a:r>
            <a:endParaRPr lang="en-US" dirty="0">
              <a:solidFill>
                <a:srgbClr val="0000FF"/>
              </a:solidFill>
            </a:endParaRPr>
          </a:p>
        </p:txBody>
      </p:sp>
      <p:sp>
        <p:nvSpPr>
          <p:cNvPr id="12" name="Rectangle 11"/>
          <p:cNvSpPr/>
          <p:nvPr/>
        </p:nvSpPr>
        <p:spPr>
          <a:xfrm>
            <a:off x="58461" y="2797180"/>
            <a:ext cx="4379983" cy="2748977"/>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345230" y="1085464"/>
            <a:ext cx="8532141" cy="592816"/>
          </a:xfrm>
          <a:prstGeom prst="ellipse">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p:cNvSpPr/>
          <p:nvPr/>
        </p:nvSpPr>
        <p:spPr>
          <a:xfrm>
            <a:off x="4645025" y="3193313"/>
            <a:ext cx="4379983" cy="3267866"/>
          </a:xfrm>
          <a:prstGeom prst="rect">
            <a:avLst/>
          </a:prstGeom>
          <a:solidFill>
            <a:schemeClr val="bg1">
              <a:alpha val="7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8975093"/>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Using the interface</a:t>
            </a:r>
            <a:endParaRPr lang="en-US" dirty="0"/>
          </a:p>
        </p:txBody>
      </p:sp>
      <p:sp>
        <p:nvSpPr>
          <p:cNvPr id="8" name="TextBox 7"/>
          <p:cNvSpPr txBox="1"/>
          <p:nvPr/>
        </p:nvSpPr>
        <p:spPr>
          <a:xfrm>
            <a:off x="1903092" y="1845558"/>
            <a:ext cx="5156253" cy="1569660"/>
          </a:xfrm>
          <a:prstGeom prst="rect">
            <a:avLst/>
          </a:prstGeom>
          <a:noFill/>
          <a:ln>
            <a:solidFill>
              <a:srgbClr val="0000FF"/>
            </a:solidFill>
          </a:ln>
        </p:spPr>
        <p:txBody>
          <a:bodyPr wrap="square" rtlCol="0">
            <a:spAutoFit/>
          </a:bodyPr>
          <a:lstStyle/>
          <a:p>
            <a:r>
              <a:rPr lang="en-US" sz="2400" dirty="0">
                <a:solidFill>
                  <a:srgbClr val="0000FF"/>
                </a:solidFill>
                <a:latin typeface="Courier"/>
                <a:cs typeface="Courier"/>
              </a:rPr>
              <a:t>public interface Matter </a:t>
            </a:r>
            <a:r>
              <a:rPr lang="en-US" sz="2400" dirty="0" smtClean="0">
                <a:solidFill>
                  <a:srgbClr val="0000FF"/>
                </a:solidFill>
                <a:latin typeface="Courier"/>
                <a:cs typeface="Courier"/>
              </a:rPr>
              <a:t>{</a:t>
            </a:r>
          </a:p>
          <a:p>
            <a:r>
              <a:rPr lang="en-US" sz="2400" dirty="0" smtClean="0">
                <a:solidFill>
                  <a:srgbClr val="0000FF"/>
                </a:solidFill>
                <a:latin typeface="Courier"/>
                <a:cs typeface="Courier"/>
              </a:rPr>
              <a:t>  double </a:t>
            </a:r>
            <a:r>
              <a:rPr lang="en-US" sz="2400" dirty="0" err="1" smtClean="0">
                <a:solidFill>
                  <a:srgbClr val="0000FF"/>
                </a:solidFill>
                <a:latin typeface="Courier"/>
                <a:cs typeface="Courier"/>
              </a:rPr>
              <a:t>getMassKgs</a:t>
            </a:r>
            <a:r>
              <a:rPr lang="en-US" sz="2400" dirty="0">
                <a:solidFill>
                  <a:srgbClr val="0000FF"/>
                </a:solidFill>
                <a:latin typeface="Courier"/>
                <a:cs typeface="Courier"/>
              </a:rPr>
              <a:t>(); </a:t>
            </a:r>
          </a:p>
          <a:p>
            <a:r>
              <a:rPr lang="en-US" sz="2400" dirty="0">
                <a:solidFill>
                  <a:srgbClr val="0000FF"/>
                </a:solidFill>
                <a:latin typeface="Courier"/>
                <a:cs typeface="Courier"/>
              </a:rPr>
              <a:t>  double </a:t>
            </a:r>
            <a:r>
              <a:rPr lang="en-US" sz="2400" dirty="0" err="1">
                <a:solidFill>
                  <a:srgbClr val="0000FF"/>
                </a:solidFill>
                <a:latin typeface="Courier"/>
                <a:cs typeface="Courier"/>
              </a:rPr>
              <a:t>getWeightLbs</a:t>
            </a:r>
            <a:r>
              <a:rPr lang="en-US" sz="2400" dirty="0">
                <a:solidFill>
                  <a:srgbClr val="0000FF"/>
                </a:solidFill>
                <a:latin typeface="Courier"/>
                <a:cs typeface="Courier"/>
              </a:rPr>
              <a:t>(); </a:t>
            </a:r>
          </a:p>
          <a:p>
            <a:r>
              <a:rPr lang="en-US" sz="2400" dirty="0">
                <a:solidFill>
                  <a:srgbClr val="0000FF"/>
                </a:solidFill>
                <a:latin typeface="Courier"/>
                <a:cs typeface="Courier"/>
              </a:rPr>
              <a:t>}</a:t>
            </a:r>
          </a:p>
        </p:txBody>
      </p:sp>
      <p:sp>
        <p:nvSpPr>
          <p:cNvPr id="9" name="TextBox 8"/>
          <p:cNvSpPr txBox="1"/>
          <p:nvPr/>
        </p:nvSpPr>
        <p:spPr>
          <a:xfrm>
            <a:off x="168081" y="3865350"/>
            <a:ext cx="8721468" cy="1631216"/>
          </a:xfrm>
          <a:prstGeom prst="rect">
            <a:avLst/>
          </a:prstGeom>
          <a:noFill/>
          <a:ln>
            <a:solidFill>
              <a:srgbClr val="008000"/>
            </a:solidFill>
          </a:ln>
        </p:spPr>
        <p:txBody>
          <a:bodyPr wrap="square" rtlCol="0">
            <a:spAutoFit/>
          </a:bodyPr>
          <a:lstStyle/>
          <a:p>
            <a:r>
              <a:rPr lang="en-US" sz="2000" dirty="0" smtClean="0">
                <a:solidFill>
                  <a:srgbClr val="008000"/>
                </a:solidFill>
                <a:latin typeface="Courier"/>
                <a:cs typeface="Courier"/>
              </a:rPr>
              <a:t>public class Star implements </a:t>
            </a:r>
            <a:r>
              <a:rPr lang="en-US" sz="2000" dirty="0" smtClean="0">
                <a:solidFill>
                  <a:srgbClr val="0000FF"/>
                </a:solidFill>
                <a:latin typeface="Courier"/>
                <a:cs typeface="Courier"/>
              </a:rPr>
              <a:t>Matter </a:t>
            </a:r>
            <a:r>
              <a:rPr lang="en-US" sz="2000" dirty="0" smtClean="0">
                <a:solidFill>
                  <a:srgbClr val="008000"/>
                </a:solidFill>
                <a:latin typeface="Courier"/>
                <a:cs typeface="Courier"/>
              </a:rPr>
              <a:t>{</a:t>
            </a:r>
          </a:p>
          <a:p>
            <a:r>
              <a:rPr lang="en-US" sz="2000" dirty="0">
                <a:solidFill>
                  <a:srgbClr val="008000"/>
                </a:solidFill>
                <a:latin typeface="Courier"/>
                <a:cs typeface="Courier"/>
              </a:rPr>
              <a:t> </a:t>
            </a:r>
            <a:r>
              <a:rPr lang="en-US" sz="2000" dirty="0" smtClean="0">
                <a:solidFill>
                  <a:srgbClr val="008000"/>
                </a:solidFill>
                <a:latin typeface="Courier"/>
                <a:cs typeface="Courier"/>
              </a:rPr>
              <a:t> private double  </a:t>
            </a:r>
            <a:r>
              <a:rPr lang="en-US" sz="2000" dirty="0" err="1" smtClean="0">
                <a:solidFill>
                  <a:srgbClr val="008000"/>
                </a:solidFill>
                <a:latin typeface="Courier"/>
                <a:cs typeface="Courier"/>
              </a:rPr>
              <a:t>massKGs</a:t>
            </a:r>
            <a:r>
              <a:rPr lang="en-US" sz="2000" dirty="0" smtClean="0">
                <a:solidFill>
                  <a:srgbClr val="008000"/>
                </a:solidFill>
                <a:latin typeface="Courier"/>
                <a:cs typeface="Courier"/>
              </a:rPr>
              <a:t>;</a:t>
            </a:r>
          </a:p>
          <a:p>
            <a:r>
              <a:rPr lang="en-US" sz="2000" dirty="0" smtClean="0">
                <a:solidFill>
                  <a:srgbClr val="008000"/>
                </a:solidFill>
                <a:latin typeface="Courier"/>
                <a:cs typeface="Courier"/>
              </a:rPr>
              <a:t>  public double   </a:t>
            </a:r>
            <a:r>
              <a:rPr lang="en-US" sz="2000" dirty="0" err="1" smtClean="0">
                <a:solidFill>
                  <a:srgbClr val="0000FF"/>
                </a:solidFill>
                <a:latin typeface="Courier"/>
                <a:cs typeface="Courier"/>
              </a:rPr>
              <a:t>getMassKgs</a:t>
            </a:r>
            <a:r>
              <a:rPr lang="en-US" sz="2000" dirty="0" smtClean="0">
                <a:solidFill>
                  <a:srgbClr val="008000"/>
                </a:solidFill>
                <a:latin typeface="Courier"/>
                <a:cs typeface="Courier"/>
              </a:rPr>
              <a:t>() { return </a:t>
            </a:r>
            <a:r>
              <a:rPr lang="en-US" sz="2000" dirty="0" err="1" smtClean="0">
                <a:solidFill>
                  <a:srgbClr val="008000"/>
                </a:solidFill>
                <a:latin typeface="Courier"/>
                <a:cs typeface="Courier"/>
              </a:rPr>
              <a:t>massKGs</a:t>
            </a:r>
            <a:r>
              <a:rPr lang="en-US" sz="2000" dirty="0" smtClean="0">
                <a:solidFill>
                  <a:srgbClr val="008000"/>
                </a:solidFill>
                <a:latin typeface="Courier"/>
                <a:cs typeface="Courier"/>
              </a:rPr>
              <a:t>; }</a:t>
            </a:r>
          </a:p>
          <a:p>
            <a:r>
              <a:rPr lang="en-US" sz="2000" dirty="0">
                <a:solidFill>
                  <a:srgbClr val="008000"/>
                </a:solidFill>
                <a:latin typeface="Courier"/>
                <a:cs typeface="Courier"/>
              </a:rPr>
              <a:t> </a:t>
            </a:r>
            <a:r>
              <a:rPr lang="en-US" sz="2000" dirty="0" smtClean="0">
                <a:solidFill>
                  <a:srgbClr val="008000"/>
                </a:solidFill>
                <a:latin typeface="Courier"/>
                <a:cs typeface="Courier"/>
              </a:rPr>
              <a:t> public double   </a:t>
            </a:r>
            <a:r>
              <a:rPr lang="en-US" sz="2000" dirty="0" err="1" smtClean="0">
                <a:solidFill>
                  <a:srgbClr val="0000FF"/>
                </a:solidFill>
                <a:latin typeface="Courier"/>
                <a:cs typeface="Courier"/>
              </a:rPr>
              <a:t>getWeightLbs</a:t>
            </a:r>
            <a:r>
              <a:rPr lang="en-US" sz="2000" dirty="0" smtClean="0">
                <a:solidFill>
                  <a:srgbClr val="008000"/>
                </a:solidFill>
                <a:latin typeface="Courier"/>
                <a:cs typeface="Courier"/>
              </a:rPr>
              <a:t>() { return </a:t>
            </a:r>
            <a:r>
              <a:rPr lang="en-US" sz="2000" dirty="0" err="1" smtClean="0">
                <a:solidFill>
                  <a:srgbClr val="008000"/>
                </a:solidFill>
                <a:latin typeface="Courier"/>
                <a:cs typeface="Courier"/>
              </a:rPr>
              <a:t>massKGs</a:t>
            </a:r>
            <a:r>
              <a:rPr lang="en-US" sz="2000" dirty="0" smtClean="0">
                <a:solidFill>
                  <a:srgbClr val="008000"/>
                </a:solidFill>
                <a:latin typeface="Courier"/>
                <a:cs typeface="Courier"/>
              </a:rPr>
              <a:t>/2.2; } </a:t>
            </a:r>
          </a:p>
          <a:p>
            <a:r>
              <a:rPr lang="en-US" sz="2000" dirty="0" smtClean="0">
                <a:solidFill>
                  <a:srgbClr val="008000"/>
                </a:solidFill>
                <a:latin typeface="Courier"/>
                <a:cs typeface="Courier"/>
              </a:rPr>
              <a:t>}</a:t>
            </a:r>
            <a:endParaRPr lang="en-US" sz="2000" dirty="0">
              <a:solidFill>
                <a:srgbClr val="008000"/>
              </a:solidFill>
              <a:latin typeface="Courier"/>
              <a:cs typeface="Courier"/>
            </a:endParaRPr>
          </a:p>
        </p:txBody>
      </p:sp>
    </p:spTree>
    <p:extLst>
      <p:ext uri="{BB962C8B-B14F-4D97-AF65-F5344CB8AC3E}">
        <p14:creationId xmlns:p14="http://schemas.microsoft.com/office/powerpoint/2010/main" val="1643167348"/>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7516"/>
            <a:ext cx="8229600" cy="1143000"/>
          </a:xfrm>
        </p:spPr>
        <p:txBody>
          <a:bodyPr/>
          <a:lstStyle/>
          <a:p>
            <a:r>
              <a:rPr lang="en-US" dirty="0" smtClean="0"/>
              <a:t>Remember </a:t>
            </a:r>
            <a:r>
              <a:rPr lang="en-US" dirty="0" err="1" smtClean="0"/>
              <a:t>MassAverager</a:t>
            </a:r>
            <a:r>
              <a:rPr lang="en-US" dirty="0" smtClean="0"/>
              <a:t>?</a:t>
            </a:r>
            <a:endParaRPr lang="en-US" dirty="0"/>
          </a:p>
        </p:txBody>
      </p:sp>
      <p:sp>
        <p:nvSpPr>
          <p:cNvPr id="3" name="TextBox 2"/>
          <p:cNvSpPr txBox="1"/>
          <p:nvPr/>
        </p:nvSpPr>
        <p:spPr>
          <a:xfrm>
            <a:off x="313945" y="1212224"/>
            <a:ext cx="8372855" cy="5262980"/>
          </a:xfrm>
          <a:prstGeom prst="rect">
            <a:avLst/>
          </a:prstGeom>
          <a:noFill/>
          <a:ln>
            <a:solidFill>
              <a:srgbClr val="008000"/>
            </a:solidFill>
          </a:ln>
        </p:spPr>
        <p:txBody>
          <a:bodyPr wrap="none" rtlCol="0">
            <a:spAutoFit/>
          </a:bodyPr>
          <a:lstStyle/>
          <a:p>
            <a:r>
              <a:rPr lang="en-US" sz="2800" dirty="0">
                <a:solidFill>
                  <a:srgbClr val="008000"/>
                </a:solidFill>
                <a:latin typeface="Courier"/>
                <a:cs typeface="Courier"/>
              </a:rPr>
              <a:t>p</a:t>
            </a:r>
            <a:r>
              <a:rPr lang="en-US" sz="2800" dirty="0" smtClean="0">
                <a:solidFill>
                  <a:srgbClr val="008000"/>
                </a:solidFill>
                <a:latin typeface="Courier"/>
                <a:cs typeface="Courier"/>
              </a:rPr>
              <a:t>ublic class </a:t>
            </a:r>
            <a:r>
              <a:rPr lang="en-US" sz="2800" dirty="0" err="1" smtClean="0">
                <a:solidFill>
                  <a:srgbClr val="008000"/>
                </a:solidFill>
                <a:latin typeface="Courier"/>
                <a:cs typeface="Courier"/>
              </a:rPr>
              <a:t>MassAverager</a:t>
            </a:r>
            <a:r>
              <a:rPr lang="en-US" sz="2800" dirty="0" smtClean="0">
                <a:solidFill>
                  <a:srgbClr val="008000"/>
                </a:solidFill>
                <a:latin typeface="Courier"/>
                <a:cs typeface="Courier"/>
              </a:rPr>
              <a:t> {</a:t>
            </a:r>
          </a:p>
          <a:p>
            <a:r>
              <a:rPr lang="en-US" sz="2800" dirty="0">
                <a:solidFill>
                  <a:srgbClr val="008000"/>
                </a:solidFill>
                <a:latin typeface="Courier"/>
                <a:cs typeface="Courier"/>
              </a:rPr>
              <a:t> </a:t>
            </a:r>
            <a:r>
              <a:rPr lang="en-US" sz="2800" dirty="0" smtClean="0">
                <a:solidFill>
                  <a:srgbClr val="008000"/>
                </a:solidFill>
                <a:latin typeface="Courier"/>
                <a:cs typeface="Courier"/>
              </a:rPr>
              <a:t> private </a:t>
            </a:r>
            <a:r>
              <a:rPr lang="en-US" sz="2800" dirty="0" err="1" smtClean="0">
                <a:solidFill>
                  <a:srgbClr val="008000"/>
                </a:solidFill>
                <a:latin typeface="Courier"/>
                <a:cs typeface="Courier"/>
              </a:rPr>
              <a:t>ArrayList</a:t>
            </a:r>
            <a:r>
              <a:rPr lang="en-US" sz="2800" dirty="0" smtClean="0">
                <a:solidFill>
                  <a:srgbClr val="008000"/>
                </a:solidFill>
                <a:latin typeface="Courier"/>
                <a:cs typeface="Courier"/>
              </a:rPr>
              <a:t>&lt;Matter&gt;  members;</a:t>
            </a:r>
          </a:p>
          <a:p>
            <a:endParaRPr lang="en-US" sz="2800" dirty="0">
              <a:solidFill>
                <a:srgbClr val="008000"/>
              </a:solidFill>
              <a:latin typeface="Courier"/>
              <a:cs typeface="Courier"/>
            </a:endParaRPr>
          </a:p>
          <a:p>
            <a:r>
              <a:rPr lang="en-US" sz="2800" dirty="0" smtClean="0">
                <a:solidFill>
                  <a:srgbClr val="008000"/>
                </a:solidFill>
                <a:latin typeface="Courier"/>
                <a:cs typeface="Courier"/>
              </a:rPr>
              <a:t>  public void add(Matter m) {</a:t>
            </a:r>
          </a:p>
          <a:p>
            <a:r>
              <a:rPr lang="en-US" sz="2800" dirty="0">
                <a:solidFill>
                  <a:srgbClr val="008000"/>
                </a:solidFill>
                <a:latin typeface="Courier"/>
                <a:cs typeface="Courier"/>
              </a:rPr>
              <a:t> </a:t>
            </a:r>
            <a:r>
              <a:rPr lang="en-US" sz="2800" dirty="0" smtClean="0">
                <a:solidFill>
                  <a:srgbClr val="008000"/>
                </a:solidFill>
                <a:latin typeface="Courier"/>
                <a:cs typeface="Courier"/>
              </a:rPr>
              <a:t>   </a:t>
            </a:r>
            <a:r>
              <a:rPr lang="en-US" sz="2800" dirty="0" err="1" smtClean="0">
                <a:solidFill>
                  <a:srgbClr val="008000"/>
                </a:solidFill>
                <a:latin typeface="Courier"/>
                <a:cs typeface="Courier"/>
              </a:rPr>
              <a:t>members.add</a:t>
            </a:r>
            <a:r>
              <a:rPr lang="en-US" sz="2800" dirty="0" smtClean="0">
                <a:solidFill>
                  <a:srgbClr val="008000"/>
                </a:solidFill>
                <a:latin typeface="Courier"/>
                <a:cs typeface="Courier"/>
              </a:rPr>
              <a:t>(m);</a:t>
            </a:r>
          </a:p>
          <a:p>
            <a:endParaRPr lang="en-US" sz="2800" dirty="0">
              <a:solidFill>
                <a:srgbClr val="008000"/>
              </a:solidFill>
              <a:latin typeface="Courier"/>
              <a:cs typeface="Courier"/>
            </a:endParaRPr>
          </a:p>
          <a:p>
            <a:r>
              <a:rPr lang="en-US" sz="2800" dirty="0" smtClean="0">
                <a:solidFill>
                  <a:srgbClr val="008000"/>
                </a:solidFill>
                <a:latin typeface="Courier"/>
                <a:cs typeface="Courier"/>
              </a:rPr>
              <a:t>  public float </a:t>
            </a:r>
            <a:r>
              <a:rPr lang="en-US" sz="2800" dirty="0" err="1" smtClean="0">
                <a:solidFill>
                  <a:srgbClr val="008000"/>
                </a:solidFill>
                <a:latin typeface="Courier"/>
                <a:cs typeface="Courier"/>
              </a:rPr>
              <a:t>getAverageMassKgs</a:t>
            </a:r>
            <a:r>
              <a:rPr lang="en-US" sz="2800" dirty="0" smtClean="0">
                <a:solidFill>
                  <a:srgbClr val="008000"/>
                </a:solidFill>
                <a:latin typeface="Courier"/>
                <a:cs typeface="Courier"/>
              </a:rPr>
              <a:t>() {</a:t>
            </a:r>
          </a:p>
          <a:p>
            <a:r>
              <a:rPr lang="en-US" sz="2800" dirty="0">
                <a:solidFill>
                  <a:srgbClr val="008000"/>
                </a:solidFill>
                <a:latin typeface="Courier"/>
                <a:cs typeface="Courier"/>
              </a:rPr>
              <a:t> </a:t>
            </a:r>
            <a:r>
              <a:rPr lang="en-US" sz="2800" dirty="0" smtClean="0">
                <a:solidFill>
                  <a:srgbClr val="008000"/>
                </a:solidFill>
                <a:latin typeface="Courier"/>
                <a:cs typeface="Courier"/>
              </a:rPr>
              <a:t>   float </a:t>
            </a:r>
            <a:r>
              <a:rPr lang="en-US" sz="2800" dirty="0" err="1" smtClean="0">
                <a:solidFill>
                  <a:srgbClr val="008000"/>
                </a:solidFill>
                <a:latin typeface="Courier"/>
                <a:cs typeface="Courier"/>
              </a:rPr>
              <a:t>totalMass</a:t>
            </a:r>
            <a:r>
              <a:rPr lang="en-US" sz="2800" dirty="0" smtClean="0">
                <a:solidFill>
                  <a:srgbClr val="008000"/>
                </a:solidFill>
                <a:latin typeface="Courier"/>
                <a:cs typeface="Courier"/>
              </a:rPr>
              <a:t> = 0;</a:t>
            </a:r>
          </a:p>
          <a:p>
            <a:r>
              <a:rPr lang="en-US" sz="2800" dirty="0">
                <a:solidFill>
                  <a:srgbClr val="008000"/>
                </a:solidFill>
                <a:latin typeface="Courier"/>
                <a:cs typeface="Courier"/>
              </a:rPr>
              <a:t> </a:t>
            </a:r>
            <a:r>
              <a:rPr lang="en-US" sz="2800" dirty="0" smtClean="0">
                <a:solidFill>
                  <a:srgbClr val="008000"/>
                </a:solidFill>
                <a:latin typeface="Courier"/>
                <a:cs typeface="Courier"/>
              </a:rPr>
              <a:t>   for (Matter m: members)</a:t>
            </a:r>
          </a:p>
          <a:p>
            <a:r>
              <a:rPr lang="en-US" sz="2800" dirty="0">
                <a:solidFill>
                  <a:srgbClr val="008000"/>
                </a:solidFill>
                <a:latin typeface="Courier"/>
                <a:cs typeface="Courier"/>
              </a:rPr>
              <a:t> </a:t>
            </a:r>
            <a:r>
              <a:rPr lang="en-US" sz="2800" dirty="0" smtClean="0">
                <a:solidFill>
                  <a:srgbClr val="008000"/>
                </a:solidFill>
                <a:latin typeface="Courier"/>
                <a:cs typeface="Courier"/>
              </a:rPr>
              <a:t>     </a:t>
            </a:r>
            <a:r>
              <a:rPr lang="en-US" sz="2800" dirty="0" err="1" smtClean="0">
                <a:solidFill>
                  <a:srgbClr val="008000"/>
                </a:solidFill>
                <a:latin typeface="Courier"/>
                <a:cs typeface="Courier"/>
              </a:rPr>
              <a:t>totalMass</a:t>
            </a:r>
            <a:r>
              <a:rPr lang="en-US" sz="2800" dirty="0" smtClean="0">
                <a:solidFill>
                  <a:srgbClr val="008000"/>
                </a:solidFill>
                <a:latin typeface="Courier"/>
                <a:cs typeface="Courier"/>
              </a:rPr>
              <a:t> += </a:t>
            </a:r>
            <a:r>
              <a:rPr lang="en-US" sz="2800" dirty="0" err="1" smtClean="0">
                <a:solidFill>
                  <a:srgbClr val="008000"/>
                </a:solidFill>
                <a:latin typeface="Courier"/>
                <a:cs typeface="Courier"/>
              </a:rPr>
              <a:t>m.getMassKgs</a:t>
            </a:r>
            <a:r>
              <a:rPr lang="en-US" sz="2800" dirty="0" smtClean="0">
                <a:solidFill>
                  <a:srgbClr val="008000"/>
                </a:solidFill>
                <a:latin typeface="Courier"/>
                <a:cs typeface="Courier"/>
              </a:rPr>
              <a:t>();</a:t>
            </a:r>
          </a:p>
          <a:p>
            <a:r>
              <a:rPr lang="en-US" sz="2800" dirty="0">
                <a:solidFill>
                  <a:srgbClr val="008000"/>
                </a:solidFill>
                <a:latin typeface="Courier"/>
                <a:cs typeface="Courier"/>
              </a:rPr>
              <a:t> </a:t>
            </a:r>
            <a:r>
              <a:rPr lang="en-US" sz="2800" dirty="0" smtClean="0">
                <a:solidFill>
                  <a:srgbClr val="008000"/>
                </a:solidFill>
                <a:latin typeface="Courier"/>
                <a:cs typeface="Courier"/>
              </a:rPr>
              <a:t>   return </a:t>
            </a:r>
            <a:r>
              <a:rPr lang="en-US" sz="2800" dirty="0" err="1" smtClean="0">
                <a:solidFill>
                  <a:srgbClr val="008000"/>
                </a:solidFill>
                <a:latin typeface="Courier"/>
                <a:cs typeface="Courier"/>
              </a:rPr>
              <a:t>totalMass</a:t>
            </a:r>
            <a:r>
              <a:rPr lang="en-US" sz="2800" dirty="0" smtClean="0">
                <a:solidFill>
                  <a:srgbClr val="008000"/>
                </a:solidFill>
                <a:latin typeface="Courier"/>
                <a:cs typeface="Courier"/>
              </a:rPr>
              <a:t> / </a:t>
            </a:r>
            <a:r>
              <a:rPr lang="en-US" sz="2800" dirty="0" err="1" smtClean="0">
                <a:solidFill>
                  <a:srgbClr val="008000"/>
                </a:solidFill>
                <a:latin typeface="Courier"/>
                <a:cs typeface="Courier"/>
              </a:rPr>
              <a:t>members.size</a:t>
            </a:r>
            <a:r>
              <a:rPr lang="en-US" sz="2800" dirty="0" smtClean="0">
                <a:solidFill>
                  <a:srgbClr val="008000"/>
                </a:solidFill>
                <a:latin typeface="Courier"/>
                <a:cs typeface="Courier"/>
              </a:rPr>
              <a:t>();</a:t>
            </a:r>
          </a:p>
          <a:p>
            <a:r>
              <a:rPr lang="en-US" sz="2800" dirty="0">
                <a:solidFill>
                  <a:srgbClr val="008000"/>
                </a:solidFill>
                <a:latin typeface="Courier"/>
                <a:cs typeface="Courier"/>
              </a:rPr>
              <a:t> </a:t>
            </a:r>
            <a:r>
              <a:rPr lang="en-US" sz="2800" dirty="0" smtClean="0">
                <a:solidFill>
                  <a:srgbClr val="008000"/>
                </a:solidFill>
                <a:latin typeface="Courier"/>
                <a:cs typeface="Courier"/>
              </a:rPr>
              <a:t> }</a:t>
            </a:r>
            <a:endParaRPr lang="en-US" sz="2800" dirty="0">
              <a:solidFill>
                <a:srgbClr val="008000"/>
              </a:solidFill>
              <a:latin typeface="Courier"/>
              <a:cs typeface="Courier"/>
            </a:endParaRPr>
          </a:p>
        </p:txBody>
      </p:sp>
      <p:sp>
        <p:nvSpPr>
          <p:cNvPr id="4" name="Oval 3"/>
          <p:cNvSpPr/>
          <p:nvPr/>
        </p:nvSpPr>
        <p:spPr>
          <a:xfrm>
            <a:off x="3772454" y="2448666"/>
            <a:ext cx="2745301" cy="592816"/>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Oval 4"/>
          <p:cNvSpPr/>
          <p:nvPr/>
        </p:nvSpPr>
        <p:spPr>
          <a:xfrm>
            <a:off x="3924854" y="1641858"/>
            <a:ext cx="2745301" cy="592816"/>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Oval 5"/>
          <p:cNvSpPr/>
          <p:nvPr/>
        </p:nvSpPr>
        <p:spPr>
          <a:xfrm>
            <a:off x="1681922" y="4627562"/>
            <a:ext cx="2745301" cy="592816"/>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15719706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300"/>
                                        <p:tgtEl>
                                          <p:spTgt spid="4"/>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heel(1)">
                                      <p:cBhvr>
                                        <p:cTn id="10" dur="1300"/>
                                        <p:tgtEl>
                                          <p:spTgt spid="5"/>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heel(1)">
                                      <p:cBhvr>
                                        <p:cTn id="13" dur="13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Implicit Implementation</a:t>
            </a:r>
            <a:endParaRPr lang="en-US" dirty="0"/>
          </a:p>
        </p:txBody>
      </p:sp>
      <p:sp>
        <p:nvSpPr>
          <p:cNvPr id="3" name="TextBox 2"/>
          <p:cNvSpPr txBox="1"/>
          <p:nvPr/>
        </p:nvSpPr>
        <p:spPr>
          <a:xfrm>
            <a:off x="168081" y="1436159"/>
            <a:ext cx="8721468" cy="1631216"/>
          </a:xfrm>
          <a:prstGeom prst="rect">
            <a:avLst/>
          </a:prstGeom>
          <a:noFill/>
          <a:ln>
            <a:solidFill>
              <a:srgbClr val="008000"/>
            </a:solidFill>
          </a:ln>
        </p:spPr>
        <p:txBody>
          <a:bodyPr wrap="square" rtlCol="0">
            <a:spAutoFit/>
          </a:bodyPr>
          <a:lstStyle/>
          <a:p>
            <a:r>
              <a:rPr lang="en-US" sz="2000" dirty="0" smtClean="0">
                <a:solidFill>
                  <a:srgbClr val="008000"/>
                </a:solidFill>
                <a:latin typeface="Courier"/>
                <a:cs typeface="Courier"/>
              </a:rPr>
              <a:t>class Star implements Matter {</a:t>
            </a:r>
          </a:p>
          <a:p>
            <a:r>
              <a:rPr lang="en-US" sz="2000" dirty="0">
                <a:solidFill>
                  <a:srgbClr val="008000"/>
                </a:solidFill>
                <a:latin typeface="Courier"/>
                <a:cs typeface="Courier"/>
              </a:rPr>
              <a:t> </a:t>
            </a:r>
            <a:r>
              <a:rPr lang="en-US" sz="2000" dirty="0" smtClean="0">
                <a:solidFill>
                  <a:srgbClr val="008000"/>
                </a:solidFill>
                <a:latin typeface="Courier"/>
                <a:cs typeface="Courier"/>
              </a:rPr>
              <a:t> private double  </a:t>
            </a:r>
            <a:r>
              <a:rPr lang="en-US" sz="2000" dirty="0" err="1" smtClean="0">
                <a:solidFill>
                  <a:srgbClr val="008000"/>
                </a:solidFill>
                <a:latin typeface="Courier"/>
                <a:cs typeface="Courier"/>
              </a:rPr>
              <a:t>massKGs</a:t>
            </a:r>
            <a:r>
              <a:rPr lang="en-US" sz="2000" dirty="0" smtClean="0">
                <a:solidFill>
                  <a:srgbClr val="008000"/>
                </a:solidFill>
                <a:latin typeface="Courier"/>
                <a:cs typeface="Courier"/>
              </a:rPr>
              <a:t>;</a:t>
            </a:r>
          </a:p>
          <a:p>
            <a:r>
              <a:rPr lang="en-US" sz="2000" dirty="0" smtClean="0">
                <a:solidFill>
                  <a:srgbClr val="008000"/>
                </a:solidFill>
                <a:latin typeface="Courier"/>
                <a:cs typeface="Courier"/>
              </a:rPr>
              <a:t>  public double   </a:t>
            </a:r>
            <a:r>
              <a:rPr lang="en-US" sz="2000" dirty="0" err="1" smtClean="0">
                <a:solidFill>
                  <a:srgbClr val="008000"/>
                </a:solidFill>
                <a:latin typeface="Courier"/>
                <a:cs typeface="Courier"/>
              </a:rPr>
              <a:t>getMassKgs</a:t>
            </a:r>
            <a:r>
              <a:rPr lang="en-US" sz="2000" dirty="0" smtClean="0">
                <a:solidFill>
                  <a:srgbClr val="008000"/>
                </a:solidFill>
                <a:latin typeface="Courier"/>
                <a:cs typeface="Courier"/>
              </a:rPr>
              <a:t>() {return </a:t>
            </a:r>
            <a:r>
              <a:rPr lang="en-US" sz="2000" dirty="0" err="1" smtClean="0">
                <a:solidFill>
                  <a:srgbClr val="008000"/>
                </a:solidFill>
                <a:latin typeface="Courier"/>
                <a:cs typeface="Courier"/>
              </a:rPr>
              <a:t>massKGs</a:t>
            </a:r>
            <a:r>
              <a:rPr lang="en-US" sz="2000" dirty="0" smtClean="0">
                <a:solidFill>
                  <a:srgbClr val="008000"/>
                </a:solidFill>
                <a:latin typeface="Courier"/>
                <a:cs typeface="Courier"/>
              </a:rPr>
              <a:t>; }</a:t>
            </a:r>
          </a:p>
          <a:p>
            <a:r>
              <a:rPr lang="en-US" sz="2000" dirty="0">
                <a:solidFill>
                  <a:srgbClr val="008000"/>
                </a:solidFill>
                <a:latin typeface="Courier"/>
                <a:cs typeface="Courier"/>
              </a:rPr>
              <a:t> </a:t>
            </a:r>
            <a:r>
              <a:rPr lang="en-US" sz="2000" dirty="0" smtClean="0">
                <a:solidFill>
                  <a:srgbClr val="008000"/>
                </a:solidFill>
                <a:latin typeface="Courier"/>
                <a:cs typeface="Courier"/>
              </a:rPr>
              <a:t> public double   </a:t>
            </a:r>
            <a:r>
              <a:rPr lang="en-US" sz="2000" dirty="0" err="1" smtClean="0">
                <a:solidFill>
                  <a:srgbClr val="008000"/>
                </a:solidFill>
                <a:latin typeface="Courier"/>
                <a:cs typeface="Courier"/>
              </a:rPr>
              <a:t>getWeightLbs</a:t>
            </a:r>
            <a:r>
              <a:rPr lang="en-US" sz="2000" dirty="0" smtClean="0">
                <a:solidFill>
                  <a:srgbClr val="008000"/>
                </a:solidFill>
                <a:latin typeface="Courier"/>
                <a:cs typeface="Courier"/>
              </a:rPr>
              <a:t>() {return </a:t>
            </a:r>
            <a:r>
              <a:rPr lang="en-US" sz="2000" dirty="0" err="1" smtClean="0">
                <a:solidFill>
                  <a:srgbClr val="008000"/>
                </a:solidFill>
                <a:latin typeface="Courier"/>
                <a:cs typeface="Courier"/>
              </a:rPr>
              <a:t>massKGs</a:t>
            </a:r>
            <a:r>
              <a:rPr lang="en-US" sz="2000" dirty="0" smtClean="0">
                <a:solidFill>
                  <a:srgbClr val="008000"/>
                </a:solidFill>
                <a:latin typeface="Courier"/>
                <a:cs typeface="Courier"/>
              </a:rPr>
              <a:t>/2.2; } </a:t>
            </a:r>
          </a:p>
          <a:p>
            <a:r>
              <a:rPr lang="en-US" sz="2000" dirty="0" smtClean="0">
                <a:solidFill>
                  <a:srgbClr val="008000"/>
                </a:solidFill>
                <a:latin typeface="Courier"/>
                <a:cs typeface="Courier"/>
              </a:rPr>
              <a:t>}</a:t>
            </a:r>
            <a:endParaRPr lang="en-US" sz="2000" dirty="0">
              <a:solidFill>
                <a:srgbClr val="008000"/>
              </a:solidFill>
              <a:latin typeface="Courier"/>
              <a:cs typeface="Courier"/>
            </a:endParaRPr>
          </a:p>
        </p:txBody>
      </p:sp>
      <p:sp>
        <p:nvSpPr>
          <p:cNvPr id="4" name="TextBox 3"/>
          <p:cNvSpPr txBox="1"/>
          <p:nvPr/>
        </p:nvSpPr>
        <p:spPr>
          <a:xfrm>
            <a:off x="168081" y="3418604"/>
            <a:ext cx="8721468" cy="400110"/>
          </a:xfrm>
          <a:prstGeom prst="rect">
            <a:avLst/>
          </a:prstGeom>
          <a:noFill/>
          <a:ln>
            <a:solidFill>
              <a:srgbClr val="FF0000"/>
            </a:solidFill>
          </a:ln>
        </p:spPr>
        <p:txBody>
          <a:bodyPr wrap="square" rtlCol="0">
            <a:spAutoFit/>
          </a:bodyPr>
          <a:lstStyle/>
          <a:p>
            <a:r>
              <a:rPr lang="en-US" sz="2000" dirty="0">
                <a:solidFill>
                  <a:srgbClr val="FF0000"/>
                </a:solidFill>
                <a:latin typeface="Courier"/>
                <a:cs typeface="Courier"/>
              </a:rPr>
              <a:t>c</a:t>
            </a:r>
            <a:r>
              <a:rPr lang="en-US" sz="2000" dirty="0" smtClean="0">
                <a:solidFill>
                  <a:srgbClr val="FF0000"/>
                </a:solidFill>
                <a:latin typeface="Courier"/>
                <a:cs typeface="Courier"/>
              </a:rPr>
              <a:t>lass </a:t>
            </a:r>
            <a:r>
              <a:rPr lang="en-US" sz="2000" dirty="0" err="1" smtClean="0">
                <a:solidFill>
                  <a:srgbClr val="FF0000"/>
                </a:solidFill>
                <a:latin typeface="Courier"/>
                <a:cs typeface="Courier"/>
              </a:rPr>
              <a:t>RedGiant</a:t>
            </a:r>
            <a:r>
              <a:rPr lang="en-US" sz="2000" dirty="0" smtClean="0">
                <a:solidFill>
                  <a:srgbClr val="FF0000"/>
                </a:solidFill>
                <a:latin typeface="Courier"/>
                <a:cs typeface="Courier"/>
              </a:rPr>
              <a:t> extends Star { … }</a:t>
            </a:r>
            <a:endParaRPr lang="en-US" sz="2000" dirty="0">
              <a:solidFill>
                <a:srgbClr val="FF0000"/>
              </a:solidFill>
              <a:latin typeface="Courier"/>
              <a:cs typeface="Courier"/>
            </a:endParaRPr>
          </a:p>
        </p:txBody>
      </p:sp>
      <p:sp>
        <p:nvSpPr>
          <p:cNvPr id="5" name="TextBox 4"/>
          <p:cNvSpPr txBox="1"/>
          <p:nvPr/>
        </p:nvSpPr>
        <p:spPr>
          <a:xfrm>
            <a:off x="429537" y="4276329"/>
            <a:ext cx="6612056" cy="1938992"/>
          </a:xfrm>
          <a:prstGeom prst="rect">
            <a:avLst/>
          </a:prstGeom>
          <a:noFill/>
        </p:spPr>
        <p:txBody>
          <a:bodyPr wrap="none" rtlCol="0">
            <a:spAutoFit/>
          </a:bodyPr>
          <a:lstStyle/>
          <a:p>
            <a:r>
              <a:rPr lang="en-US" sz="2400" dirty="0" err="1" smtClean="0"/>
              <a:t>RedGiant</a:t>
            </a:r>
            <a:r>
              <a:rPr lang="en-US" sz="2400" dirty="0" smtClean="0"/>
              <a:t> inherits </a:t>
            </a:r>
            <a:r>
              <a:rPr lang="en-US" sz="2400" dirty="0" err="1" smtClean="0"/>
              <a:t>getMassKgs</a:t>
            </a:r>
            <a:r>
              <a:rPr lang="en-US" sz="2400" dirty="0" smtClean="0"/>
              <a:t>() and </a:t>
            </a:r>
            <a:r>
              <a:rPr lang="en-US" sz="2400" dirty="0" err="1" smtClean="0"/>
              <a:t>getWeightLbs</a:t>
            </a:r>
            <a:r>
              <a:rPr lang="en-US" sz="2400" dirty="0" smtClean="0"/>
              <a:t>() </a:t>
            </a:r>
          </a:p>
          <a:p>
            <a:pPr marL="342900" indent="-342900">
              <a:buFont typeface="Wingdings" charset="0"/>
              <a:buChar char="è"/>
            </a:pPr>
            <a:r>
              <a:rPr lang="en-US" sz="2400" dirty="0" smtClean="0">
                <a:sym typeface="Wingdings"/>
              </a:rPr>
              <a:t> it </a:t>
            </a:r>
            <a:r>
              <a:rPr lang="en-US" sz="2400" i="1" dirty="0" smtClean="0">
                <a:sym typeface="Wingdings"/>
              </a:rPr>
              <a:t>implicitly</a:t>
            </a:r>
            <a:r>
              <a:rPr lang="en-US" sz="2400" dirty="0" smtClean="0">
                <a:sym typeface="Wingdings"/>
              </a:rPr>
              <a:t> implements Matter</a:t>
            </a:r>
          </a:p>
          <a:p>
            <a:pPr marL="342900" indent="-342900">
              <a:buFont typeface="Wingdings" charset="0"/>
              <a:buChar char="è"/>
            </a:pPr>
            <a:endParaRPr lang="en-US" sz="2400" dirty="0">
              <a:sym typeface="Wingdings"/>
            </a:endParaRPr>
          </a:p>
          <a:p>
            <a:r>
              <a:rPr lang="en-US" sz="2400" dirty="0" err="1" smtClean="0">
                <a:sym typeface="Wingdings"/>
              </a:rPr>
              <a:t>myMassAverager.add</a:t>
            </a:r>
            <a:r>
              <a:rPr lang="en-US" sz="2400" dirty="0" smtClean="0">
                <a:sym typeface="Wingdings"/>
              </a:rPr>
              <a:t>(new </a:t>
            </a:r>
            <a:r>
              <a:rPr lang="en-US" sz="2400" dirty="0" err="1" smtClean="0">
                <a:sym typeface="Wingdings"/>
              </a:rPr>
              <a:t>RedGiant</a:t>
            </a:r>
            <a:r>
              <a:rPr lang="en-US" sz="2400" dirty="0" smtClean="0">
                <a:sym typeface="Wingdings"/>
              </a:rPr>
              <a:t>());</a:t>
            </a:r>
          </a:p>
          <a:p>
            <a:endParaRPr lang="en-US" sz="2400" dirty="0"/>
          </a:p>
        </p:txBody>
      </p:sp>
    </p:spTree>
    <p:extLst>
      <p:ext uri="{BB962C8B-B14F-4D97-AF65-F5344CB8AC3E}">
        <p14:creationId xmlns:p14="http://schemas.microsoft.com/office/powerpoint/2010/main" val="145038660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25517" y="2096788"/>
            <a:ext cx="5758107" cy="584776"/>
          </a:xfrm>
          <a:prstGeom prst="rect">
            <a:avLst/>
          </a:prstGeom>
          <a:noFill/>
        </p:spPr>
        <p:txBody>
          <a:bodyPr wrap="none" rtlCol="0">
            <a:spAutoFit/>
          </a:bodyPr>
          <a:lstStyle/>
          <a:p>
            <a:r>
              <a:rPr lang="en-US" sz="3200" dirty="0" smtClean="0"/>
              <a:t>Stack                                   Heap</a:t>
            </a:r>
          </a:p>
        </p:txBody>
      </p:sp>
      <p:cxnSp>
        <p:nvCxnSpPr>
          <p:cNvPr id="5" name="Straight Arrow Connector 4"/>
          <p:cNvCxnSpPr/>
          <p:nvPr/>
        </p:nvCxnSpPr>
        <p:spPr bwMode="auto">
          <a:xfrm flipV="1">
            <a:off x="3962400" y="2231242"/>
            <a:ext cx="0" cy="4669118"/>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cxnSp>
        <p:nvCxnSpPr>
          <p:cNvPr id="6" name="Straight Arrow Connector 5"/>
          <p:cNvCxnSpPr/>
          <p:nvPr/>
        </p:nvCxnSpPr>
        <p:spPr bwMode="auto">
          <a:xfrm>
            <a:off x="685800" y="2782588"/>
            <a:ext cx="7010400" cy="0"/>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sp>
        <p:nvSpPr>
          <p:cNvPr id="8" name="TextBox 7"/>
          <p:cNvSpPr txBox="1"/>
          <p:nvPr/>
        </p:nvSpPr>
        <p:spPr>
          <a:xfrm>
            <a:off x="1828800" y="757239"/>
            <a:ext cx="5611906" cy="1200328"/>
          </a:xfrm>
          <a:prstGeom prst="rect">
            <a:avLst/>
          </a:prstGeom>
          <a:noFill/>
          <a:ln w="38100" cmpd="sng">
            <a:solidFill>
              <a:srgbClr val="0000FF"/>
            </a:solidFill>
          </a:ln>
        </p:spPr>
        <p:txBody>
          <a:bodyPr wrap="square" rtlCol="0">
            <a:spAutoFit/>
          </a:bodyPr>
          <a:lstStyle/>
          <a:p>
            <a:r>
              <a:rPr lang="en-US" sz="2400" b="1" dirty="0" smtClean="0">
                <a:solidFill>
                  <a:srgbClr val="0000FF"/>
                </a:solidFill>
                <a:latin typeface="Courier"/>
                <a:cs typeface="Courier"/>
              </a:rPr>
              <a:t>Parrot </a:t>
            </a:r>
            <a:r>
              <a:rPr lang="en-US" sz="2400" b="1" dirty="0" err="1" smtClean="0">
                <a:solidFill>
                  <a:srgbClr val="0000FF"/>
                </a:solidFill>
                <a:latin typeface="Courier"/>
                <a:cs typeface="Courier"/>
              </a:rPr>
              <a:t>polly</a:t>
            </a:r>
            <a:r>
              <a:rPr lang="en-US" sz="2400" b="1" dirty="0" smtClean="0">
                <a:solidFill>
                  <a:srgbClr val="0000FF"/>
                </a:solidFill>
                <a:latin typeface="Courier"/>
                <a:cs typeface="Courier"/>
              </a:rPr>
              <a:t> = new Parrot();</a:t>
            </a:r>
          </a:p>
          <a:p>
            <a:r>
              <a:rPr lang="en-US" sz="2400" b="1" dirty="0">
                <a:solidFill>
                  <a:srgbClr val="0000FF"/>
                </a:solidFill>
                <a:latin typeface="Courier"/>
                <a:cs typeface="Courier"/>
              </a:rPr>
              <a:t>Bird </a:t>
            </a:r>
            <a:r>
              <a:rPr lang="en-US" sz="2400" b="1" dirty="0" smtClean="0">
                <a:solidFill>
                  <a:srgbClr val="0000FF"/>
                </a:solidFill>
                <a:latin typeface="Courier"/>
                <a:cs typeface="Courier"/>
              </a:rPr>
              <a:t>birdy = </a:t>
            </a:r>
            <a:r>
              <a:rPr lang="en-US" sz="2400" b="1" dirty="0" err="1" smtClean="0">
                <a:solidFill>
                  <a:srgbClr val="0000FF"/>
                </a:solidFill>
                <a:latin typeface="Courier"/>
                <a:cs typeface="Courier"/>
              </a:rPr>
              <a:t>polly</a:t>
            </a:r>
            <a:r>
              <a:rPr lang="en-US" sz="2400" b="1" dirty="0" smtClean="0">
                <a:solidFill>
                  <a:srgbClr val="0000FF"/>
                </a:solidFill>
                <a:latin typeface="Courier"/>
                <a:cs typeface="Courier"/>
              </a:rPr>
              <a:t>;</a:t>
            </a:r>
          </a:p>
          <a:p>
            <a:r>
              <a:rPr lang="en-US" sz="2400" b="1" dirty="0" smtClean="0">
                <a:solidFill>
                  <a:srgbClr val="0000FF"/>
                </a:solidFill>
                <a:latin typeface="Courier"/>
                <a:cs typeface="Courier"/>
              </a:rPr>
              <a:t>Matter m = </a:t>
            </a:r>
            <a:r>
              <a:rPr lang="en-US" sz="2400" b="1" dirty="0" err="1" smtClean="0">
                <a:solidFill>
                  <a:srgbClr val="0000FF"/>
                </a:solidFill>
                <a:latin typeface="Courier"/>
                <a:cs typeface="Courier"/>
              </a:rPr>
              <a:t>polly</a:t>
            </a:r>
            <a:r>
              <a:rPr lang="en-US" sz="2400" b="1" dirty="0" smtClean="0">
                <a:solidFill>
                  <a:srgbClr val="0000FF"/>
                </a:solidFill>
                <a:latin typeface="Courier"/>
                <a:cs typeface="Courier"/>
              </a:rPr>
              <a:t>;</a:t>
            </a:r>
            <a:endParaRPr lang="en-US" sz="2400" b="1" dirty="0">
              <a:solidFill>
                <a:srgbClr val="0000FF"/>
              </a:solidFill>
              <a:latin typeface="Courier"/>
              <a:cs typeface="Courier"/>
            </a:endParaRPr>
          </a:p>
        </p:txBody>
      </p:sp>
      <p:pic>
        <p:nvPicPr>
          <p:cNvPr id="10" name="Picture 9" descr="Parrot2.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0312" y="3366772"/>
            <a:ext cx="3245888" cy="1825812"/>
          </a:xfrm>
          <a:prstGeom prst="rect">
            <a:avLst/>
          </a:prstGeom>
          <a:ln>
            <a:solidFill>
              <a:schemeClr val="tx1"/>
            </a:solidFill>
          </a:ln>
        </p:spPr>
      </p:pic>
      <p:sp>
        <p:nvSpPr>
          <p:cNvPr id="11" name="TextBox 10"/>
          <p:cNvSpPr txBox="1"/>
          <p:nvPr/>
        </p:nvSpPr>
        <p:spPr>
          <a:xfrm>
            <a:off x="6723518" y="2987870"/>
            <a:ext cx="1056700" cy="369332"/>
          </a:xfrm>
          <a:prstGeom prst="rect">
            <a:avLst/>
          </a:prstGeom>
          <a:noFill/>
        </p:spPr>
        <p:txBody>
          <a:bodyPr wrap="none" rtlCol="0">
            <a:spAutoFit/>
          </a:bodyPr>
          <a:lstStyle/>
          <a:p>
            <a:r>
              <a:rPr lang="en-US" dirty="0" smtClean="0"/>
              <a:t>104c8e3f</a:t>
            </a:r>
            <a:endParaRPr lang="en-US" dirty="0"/>
          </a:p>
        </p:txBody>
      </p:sp>
      <p:sp>
        <p:nvSpPr>
          <p:cNvPr id="12" name="TextBox 11"/>
          <p:cNvSpPr txBox="1"/>
          <p:nvPr/>
        </p:nvSpPr>
        <p:spPr>
          <a:xfrm>
            <a:off x="655921" y="3246964"/>
            <a:ext cx="1890261" cy="954107"/>
          </a:xfrm>
          <a:prstGeom prst="rect">
            <a:avLst/>
          </a:prstGeom>
          <a:noFill/>
        </p:spPr>
        <p:txBody>
          <a:bodyPr wrap="none" rtlCol="0">
            <a:spAutoFit/>
          </a:bodyPr>
          <a:lstStyle/>
          <a:p>
            <a:r>
              <a:rPr lang="en-US" sz="2800" dirty="0" smtClean="0">
                <a:solidFill>
                  <a:srgbClr val="0000FF"/>
                </a:solidFill>
              </a:rPr>
              <a:t>Parrot </a:t>
            </a:r>
            <a:r>
              <a:rPr lang="en-US" sz="2800" dirty="0" err="1" smtClean="0">
                <a:solidFill>
                  <a:srgbClr val="0000FF"/>
                </a:solidFill>
              </a:rPr>
              <a:t>polly</a:t>
            </a:r>
            <a:endParaRPr lang="en-US" sz="2800" dirty="0" smtClean="0">
              <a:solidFill>
                <a:srgbClr val="0000FF"/>
              </a:solidFill>
            </a:endParaRPr>
          </a:p>
          <a:p>
            <a:r>
              <a:rPr lang="en-US" sz="2800" dirty="0" smtClean="0">
                <a:solidFill>
                  <a:srgbClr val="0000FF"/>
                </a:solidFill>
              </a:rPr>
              <a:t>104c8e3f</a:t>
            </a:r>
            <a:endParaRPr lang="en-US" sz="2800" dirty="0">
              <a:solidFill>
                <a:srgbClr val="0000FF"/>
              </a:solidFill>
            </a:endParaRPr>
          </a:p>
        </p:txBody>
      </p:sp>
      <p:cxnSp>
        <p:nvCxnSpPr>
          <p:cNvPr id="13" name="Straight Arrow Connector 12"/>
          <p:cNvCxnSpPr/>
          <p:nvPr/>
        </p:nvCxnSpPr>
        <p:spPr bwMode="auto">
          <a:xfrm>
            <a:off x="2226235" y="3983838"/>
            <a:ext cx="2179254" cy="0"/>
          </a:xfrm>
          <a:prstGeom prst="straightConnector1">
            <a:avLst/>
          </a:prstGeom>
          <a:solidFill>
            <a:schemeClr val="accent1"/>
          </a:solidFill>
          <a:ln w="28575" cap="flat" cmpd="sng" algn="ctr">
            <a:solidFill>
              <a:srgbClr val="0000FF"/>
            </a:solidFill>
            <a:prstDash val="solid"/>
            <a:round/>
            <a:headEnd type="none" w="med" len="med"/>
            <a:tailEnd type="arrow" w="lg" len="lg"/>
          </a:ln>
          <a:effectLst/>
        </p:spPr>
      </p:cxnSp>
      <p:sp>
        <p:nvSpPr>
          <p:cNvPr id="14" name="TextBox 13"/>
          <p:cNvSpPr txBox="1"/>
          <p:nvPr/>
        </p:nvSpPr>
        <p:spPr>
          <a:xfrm>
            <a:off x="808321" y="4532841"/>
            <a:ext cx="1608133" cy="954107"/>
          </a:xfrm>
          <a:prstGeom prst="rect">
            <a:avLst/>
          </a:prstGeom>
          <a:noFill/>
        </p:spPr>
        <p:txBody>
          <a:bodyPr wrap="none" rtlCol="0">
            <a:spAutoFit/>
          </a:bodyPr>
          <a:lstStyle/>
          <a:p>
            <a:r>
              <a:rPr lang="en-US" sz="2800" dirty="0" smtClean="0">
                <a:solidFill>
                  <a:srgbClr val="0000FF"/>
                </a:solidFill>
              </a:rPr>
              <a:t>Bird birdy</a:t>
            </a:r>
          </a:p>
          <a:p>
            <a:r>
              <a:rPr lang="en-US" sz="2800" dirty="0" smtClean="0">
                <a:solidFill>
                  <a:srgbClr val="0000FF"/>
                </a:solidFill>
              </a:rPr>
              <a:t>104c8e3f</a:t>
            </a:r>
            <a:endParaRPr lang="en-US" sz="2800" dirty="0">
              <a:solidFill>
                <a:srgbClr val="0000FF"/>
              </a:solidFill>
            </a:endParaRPr>
          </a:p>
        </p:txBody>
      </p:sp>
      <p:cxnSp>
        <p:nvCxnSpPr>
          <p:cNvPr id="15" name="Straight Arrow Connector 14"/>
          <p:cNvCxnSpPr/>
          <p:nvPr/>
        </p:nvCxnSpPr>
        <p:spPr bwMode="auto">
          <a:xfrm flipV="1">
            <a:off x="2416454" y="4820500"/>
            <a:ext cx="1973357" cy="372084"/>
          </a:xfrm>
          <a:prstGeom prst="straightConnector1">
            <a:avLst/>
          </a:prstGeom>
          <a:solidFill>
            <a:schemeClr val="accent1"/>
          </a:solidFill>
          <a:ln w="28575" cap="flat" cmpd="sng" algn="ctr">
            <a:solidFill>
              <a:srgbClr val="0000FF"/>
            </a:solidFill>
            <a:prstDash val="solid"/>
            <a:round/>
            <a:headEnd type="none" w="med" len="med"/>
            <a:tailEnd type="arrow" w="lg" len="lg"/>
          </a:ln>
          <a:effectLst/>
        </p:spPr>
      </p:cxnSp>
      <p:sp>
        <p:nvSpPr>
          <p:cNvPr id="16" name="TextBox 15"/>
          <p:cNvSpPr txBox="1"/>
          <p:nvPr/>
        </p:nvSpPr>
        <p:spPr>
          <a:xfrm>
            <a:off x="685800" y="5767155"/>
            <a:ext cx="1563273" cy="954107"/>
          </a:xfrm>
          <a:prstGeom prst="rect">
            <a:avLst/>
          </a:prstGeom>
          <a:noFill/>
        </p:spPr>
        <p:txBody>
          <a:bodyPr wrap="none" rtlCol="0">
            <a:spAutoFit/>
          </a:bodyPr>
          <a:lstStyle/>
          <a:p>
            <a:r>
              <a:rPr lang="en-US" sz="2800" dirty="0" smtClean="0">
                <a:solidFill>
                  <a:srgbClr val="0000FF"/>
                </a:solidFill>
              </a:rPr>
              <a:t>Matter m</a:t>
            </a:r>
          </a:p>
          <a:p>
            <a:r>
              <a:rPr lang="en-US" sz="2800" dirty="0" smtClean="0">
                <a:solidFill>
                  <a:srgbClr val="0000FF"/>
                </a:solidFill>
              </a:rPr>
              <a:t>104c8e3f</a:t>
            </a:r>
            <a:endParaRPr lang="en-US" sz="2800" dirty="0">
              <a:solidFill>
                <a:srgbClr val="0000FF"/>
              </a:solidFill>
            </a:endParaRPr>
          </a:p>
        </p:txBody>
      </p:sp>
      <p:cxnSp>
        <p:nvCxnSpPr>
          <p:cNvPr id="17" name="Straight Arrow Connector 16"/>
          <p:cNvCxnSpPr/>
          <p:nvPr/>
        </p:nvCxnSpPr>
        <p:spPr bwMode="auto">
          <a:xfrm flipV="1">
            <a:off x="2249073" y="5192584"/>
            <a:ext cx="2030930" cy="1330258"/>
          </a:xfrm>
          <a:prstGeom prst="straightConnector1">
            <a:avLst/>
          </a:prstGeom>
          <a:solidFill>
            <a:schemeClr val="accent1"/>
          </a:solidFill>
          <a:ln w="28575" cap="flat" cmpd="sng" algn="ctr">
            <a:solidFill>
              <a:srgbClr val="0000FF"/>
            </a:solidFill>
            <a:prstDash val="solid"/>
            <a:round/>
            <a:headEnd type="none" w="med" len="med"/>
            <a:tailEnd type="arrow" w="lg" len="lg"/>
          </a:ln>
          <a:effectLst/>
        </p:spPr>
      </p:cxnSp>
      <p:sp>
        <p:nvSpPr>
          <p:cNvPr id="19" name="TextBox 18"/>
          <p:cNvSpPr txBox="1"/>
          <p:nvPr/>
        </p:nvSpPr>
        <p:spPr>
          <a:xfrm>
            <a:off x="1828801" y="149212"/>
            <a:ext cx="5806408" cy="523220"/>
          </a:xfrm>
          <a:prstGeom prst="rect">
            <a:avLst/>
          </a:prstGeom>
          <a:noFill/>
        </p:spPr>
        <p:txBody>
          <a:bodyPr wrap="square" rtlCol="0">
            <a:spAutoFit/>
          </a:bodyPr>
          <a:lstStyle/>
          <a:p>
            <a:pPr algn="ctr"/>
            <a:r>
              <a:rPr lang="en-US" sz="2800" dirty="0" smtClean="0"/>
              <a:t>(Assuming Bird implements Matter)</a:t>
            </a:r>
            <a:endParaRPr lang="en-US" sz="2800" dirty="0"/>
          </a:p>
        </p:txBody>
      </p:sp>
    </p:spTree>
    <p:extLst>
      <p:ext uri="{BB962C8B-B14F-4D97-AF65-F5344CB8AC3E}">
        <p14:creationId xmlns:p14="http://schemas.microsoft.com/office/powerpoint/2010/main" val="664984181"/>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Yourself</a:t>
            </a:r>
            <a:endParaRPr lang="en-US" dirty="0"/>
          </a:p>
        </p:txBody>
      </p:sp>
      <p:sp>
        <p:nvSpPr>
          <p:cNvPr id="4" name="TextBox 3"/>
          <p:cNvSpPr txBox="1"/>
          <p:nvPr/>
        </p:nvSpPr>
        <p:spPr>
          <a:xfrm>
            <a:off x="457200" y="1304301"/>
            <a:ext cx="8568573" cy="4832093"/>
          </a:xfrm>
          <a:prstGeom prst="rect">
            <a:avLst/>
          </a:prstGeom>
          <a:noFill/>
        </p:spPr>
        <p:txBody>
          <a:bodyPr wrap="square" rtlCol="0">
            <a:spAutoFit/>
          </a:bodyPr>
          <a:lstStyle/>
          <a:p>
            <a:r>
              <a:rPr lang="en-US" sz="2800" dirty="0" smtClean="0"/>
              <a:t>Class Parrot extends class Bird, which extends class Animal, which implements Matter.</a:t>
            </a:r>
          </a:p>
          <a:p>
            <a:endParaRPr lang="en-US" sz="2800" dirty="0" smtClean="0"/>
          </a:p>
          <a:p>
            <a:r>
              <a:rPr lang="en-US" sz="2800" dirty="0" smtClean="0"/>
              <a:t>Which of the following references may legally refer to a Bird object? That is, to an object created by “new Bird()”?</a:t>
            </a:r>
          </a:p>
          <a:p>
            <a:endParaRPr lang="en-US" sz="2800" dirty="0"/>
          </a:p>
          <a:p>
            <a:pPr marL="514350" indent="-514350">
              <a:buAutoNum type="alphaUcParenR"/>
            </a:pPr>
            <a:r>
              <a:rPr lang="en-US" sz="2800" dirty="0" smtClean="0"/>
              <a:t>Parrot p</a:t>
            </a:r>
          </a:p>
          <a:p>
            <a:pPr marL="514350" indent="-514350">
              <a:buAutoNum type="alphaUcParenR"/>
            </a:pPr>
            <a:r>
              <a:rPr lang="en-US" sz="2800" dirty="0" smtClean="0"/>
              <a:t>Bird b</a:t>
            </a:r>
          </a:p>
          <a:p>
            <a:pPr marL="514350" indent="-514350">
              <a:buAutoNum type="alphaUcParenR"/>
            </a:pPr>
            <a:r>
              <a:rPr lang="en-US" sz="2800" dirty="0" smtClean="0"/>
              <a:t>Animal a</a:t>
            </a:r>
          </a:p>
          <a:p>
            <a:pPr marL="514350" indent="-514350">
              <a:buAutoNum type="alphaUcParenR"/>
            </a:pPr>
            <a:r>
              <a:rPr lang="en-US" sz="2800" dirty="0" smtClean="0"/>
              <a:t>Object o</a:t>
            </a:r>
          </a:p>
          <a:p>
            <a:pPr marL="514350" indent="-514350">
              <a:buAutoNum type="alphaUcParenR"/>
            </a:pPr>
            <a:r>
              <a:rPr lang="en-US" sz="2800" dirty="0" smtClean="0"/>
              <a:t>Matter m</a:t>
            </a:r>
          </a:p>
        </p:txBody>
      </p:sp>
      <p:sp>
        <p:nvSpPr>
          <p:cNvPr id="5" name="TextBox 4"/>
          <p:cNvSpPr txBox="1"/>
          <p:nvPr/>
        </p:nvSpPr>
        <p:spPr>
          <a:xfrm>
            <a:off x="4593014" y="3765684"/>
            <a:ext cx="2683547" cy="461665"/>
          </a:xfrm>
          <a:prstGeom prst="rect">
            <a:avLst/>
          </a:prstGeom>
          <a:noFill/>
        </p:spPr>
        <p:txBody>
          <a:bodyPr wrap="none" rtlCol="0">
            <a:spAutoFit/>
          </a:bodyPr>
          <a:lstStyle/>
          <a:p>
            <a:r>
              <a:rPr lang="en-US" sz="2400" dirty="0" smtClean="0"/>
              <a:t>Stack                Heap</a:t>
            </a:r>
          </a:p>
        </p:txBody>
      </p:sp>
      <p:cxnSp>
        <p:nvCxnSpPr>
          <p:cNvPr id="6" name="Straight Arrow Connector 5"/>
          <p:cNvCxnSpPr/>
          <p:nvPr/>
        </p:nvCxnSpPr>
        <p:spPr bwMode="auto">
          <a:xfrm flipV="1">
            <a:off x="5926591" y="3971485"/>
            <a:ext cx="0" cy="2166804"/>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cxnSp>
        <p:nvCxnSpPr>
          <p:cNvPr id="7" name="Straight Arrow Connector 6"/>
          <p:cNvCxnSpPr/>
          <p:nvPr/>
        </p:nvCxnSpPr>
        <p:spPr bwMode="auto">
          <a:xfrm>
            <a:off x="3932948" y="4227349"/>
            <a:ext cx="4265469" cy="0"/>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sp>
        <p:nvSpPr>
          <p:cNvPr id="11" name="TextBox 10"/>
          <p:cNvSpPr txBox="1"/>
          <p:nvPr/>
        </p:nvSpPr>
        <p:spPr>
          <a:xfrm>
            <a:off x="4086109" y="4300194"/>
            <a:ext cx="885454" cy="2246769"/>
          </a:xfrm>
          <a:prstGeom prst="rect">
            <a:avLst/>
          </a:prstGeom>
          <a:noFill/>
        </p:spPr>
        <p:txBody>
          <a:bodyPr wrap="none" rtlCol="0">
            <a:spAutoFit/>
          </a:bodyPr>
          <a:lstStyle/>
          <a:p>
            <a:r>
              <a:rPr lang="en-US" sz="2800" dirty="0" smtClean="0">
                <a:solidFill>
                  <a:srgbClr val="0000FF"/>
                </a:solidFill>
              </a:rPr>
              <a:t>p ??</a:t>
            </a:r>
          </a:p>
          <a:p>
            <a:r>
              <a:rPr lang="en-US" sz="2800" dirty="0">
                <a:solidFill>
                  <a:srgbClr val="0000FF"/>
                </a:solidFill>
              </a:rPr>
              <a:t>b</a:t>
            </a:r>
            <a:r>
              <a:rPr lang="en-US" sz="2800" dirty="0" smtClean="0">
                <a:solidFill>
                  <a:srgbClr val="0000FF"/>
                </a:solidFill>
              </a:rPr>
              <a:t> ??</a:t>
            </a:r>
          </a:p>
          <a:p>
            <a:r>
              <a:rPr lang="en-US" sz="2800" dirty="0">
                <a:solidFill>
                  <a:srgbClr val="0000FF"/>
                </a:solidFill>
              </a:rPr>
              <a:t>a</a:t>
            </a:r>
            <a:r>
              <a:rPr lang="en-US" sz="2800" dirty="0" smtClean="0">
                <a:solidFill>
                  <a:srgbClr val="0000FF"/>
                </a:solidFill>
              </a:rPr>
              <a:t> ??</a:t>
            </a:r>
          </a:p>
          <a:p>
            <a:r>
              <a:rPr lang="en-US" sz="2800" dirty="0">
                <a:solidFill>
                  <a:srgbClr val="0000FF"/>
                </a:solidFill>
              </a:rPr>
              <a:t>o</a:t>
            </a:r>
            <a:r>
              <a:rPr lang="en-US" sz="2800" dirty="0" smtClean="0">
                <a:solidFill>
                  <a:srgbClr val="0000FF"/>
                </a:solidFill>
              </a:rPr>
              <a:t> ??</a:t>
            </a:r>
          </a:p>
          <a:p>
            <a:r>
              <a:rPr lang="en-US" sz="2800" dirty="0">
                <a:solidFill>
                  <a:srgbClr val="0000FF"/>
                </a:solidFill>
              </a:rPr>
              <a:t>m</a:t>
            </a:r>
            <a:r>
              <a:rPr lang="en-US" sz="2800" dirty="0" smtClean="0">
                <a:solidFill>
                  <a:srgbClr val="0000FF"/>
                </a:solidFill>
              </a:rPr>
              <a:t> ??</a:t>
            </a:r>
            <a:endParaRPr lang="en-US" sz="2800" dirty="0">
              <a:solidFill>
                <a:srgbClr val="0000FF"/>
              </a:solidFill>
            </a:endParaRPr>
          </a:p>
        </p:txBody>
      </p:sp>
      <p:cxnSp>
        <p:nvCxnSpPr>
          <p:cNvPr id="12" name="Straight Arrow Connector 11"/>
          <p:cNvCxnSpPr/>
          <p:nvPr/>
        </p:nvCxnSpPr>
        <p:spPr bwMode="auto">
          <a:xfrm>
            <a:off x="4884119" y="4937215"/>
            <a:ext cx="1235717" cy="0"/>
          </a:xfrm>
          <a:prstGeom prst="straightConnector1">
            <a:avLst/>
          </a:prstGeom>
          <a:solidFill>
            <a:schemeClr val="accent1"/>
          </a:solidFill>
          <a:ln w="28575" cap="flat" cmpd="sng" algn="ctr">
            <a:solidFill>
              <a:srgbClr val="0000FF"/>
            </a:solidFill>
            <a:prstDash val="solid"/>
            <a:round/>
            <a:headEnd type="none" w="med" len="med"/>
            <a:tailEnd type="arrow" w="lg" len="lg"/>
          </a:ln>
          <a:effectLst/>
        </p:spPr>
      </p:cxnSp>
      <p:cxnSp>
        <p:nvCxnSpPr>
          <p:cNvPr id="14" name="Straight Arrow Connector 13"/>
          <p:cNvCxnSpPr/>
          <p:nvPr/>
        </p:nvCxnSpPr>
        <p:spPr bwMode="auto">
          <a:xfrm flipV="1">
            <a:off x="4920931" y="5285239"/>
            <a:ext cx="1197982" cy="555144"/>
          </a:xfrm>
          <a:prstGeom prst="straightConnector1">
            <a:avLst/>
          </a:prstGeom>
          <a:solidFill>
            <a:schemeClr val="accent1"/>
          </a:solidFill>
          <a:ln w="28575" cap="flat" cmpd="sng" algn="ctr">
            <a:solidFill>
              <a:srgbClr val="0000FF"/>
            </a:solidFill>
            <a:prstDash val="solid"/>
            <a:round/>
            <a:headEnd type="none" w="med" len="med"/>
            <a:tailEnd type="arrow" w="lg" len="lg"/>
          </a:ln>
          <a:effectLst/>
        </p:spPr>
      </p:cxnSp>
      <p:cxnSp>
        <p:nvCxnSpPr>
          <p:cNvPr id="16" name="Straight Arrow Connector 15"/>
          <p:cNvCxnSpPr/>
          <p:nvPr/>
        </p:nvCxnSpPr>
        <p:spPr bwMode="auto">
          <a:xfrm flipV="1">
            <a:off x="4970640" y="5746495"/>
            <a:ext cx="1148273" cy="535643"/>
          </a:xfrm>
          <a:prstGeom prst="straightConnector1">
            <a:avLst/>
          </a:prstGeom>
          <a:solidFill>
            <a:schemeClr val="accent1"/>
          </a:solidFill>
          <a:ln w="28575" cap="flat" cmpd="sng" algn="ctr">
            <a:solidFill>
              <a:srgbClr val="0000FF"/>
            </a:solidFill>
            <a:prstDash val="solid"/>
            <a:round/>
            <a:headEnd type="none" w="med" len="med"/>
            <a:tailEnd type="arrow" w="lg" len="lg"/>
          </a:ln>
          <a:effectLst/>
        </p:spPr>
      </p:cxnSp>
      <p:cxnSp>
        <p:nvCxnSpPr>
          <p:cNvPr id="19" name="Straight Arrow Connector 18"/>
          <p:cNvCxnSpPr/>
          <p:nvPr/>
        </p:nvCxnSpPr>
        <p:spPr bwMode="auto">
          <a:xfrm flipV="1">
            <a:off x="4906712" y="5173085"/>
            <a:ext cx="1213124" cy="250494"/>
          </a:xfrm>
          <a:prstGeom prst="straightConnector1">
            <a:avLst/>
          </a:prstGeom>
          <a:solidFill>
            <a:schemeClr val="accent1"/>
          </a:solidFill>
          <a:ln w="28575" cap="flat" cmpd="sng" algn="ctr">
            <a:solidFill>
              <a:srgbClr val="0000FF"/>
            </a:solidFill>
            <a:prstDash val="solid"/>
            <a:round/>
            <a:headEnd type="none" w="med" len="med"/>
            <a:tailEnd type="arrow" w="lg" len="lg"/>
          </a:ln>
          <a:effectLst/>
        </p:spPr>
      </p:cxnSp>
      <p:cxnSp>
        <p:nvCxnSpPr>
          <p:cNvPr id="20" name="Straight Arrow Connector 19"/>
          <p:cNvCxnSpPr/>
          <p:nvPr/>
        </p:nvCxnSpPr>
        <p:spPr bwMode="auto">
          <a:xfrm>
            <a:off x="4884119" y="4566371"/>
            <a:ext cx="1235717" cy="218444"/>
          </a:xfrm>
          <a:prstGeom prst="straightConnector1">
            <a:avLst/>
          </a:prstGeom>
          <a:solidFill>
            <a:schemeClr val="accent1"/>
          </a:solidFill>
          <a:ln w="28575" cap="flat" cmpd="sng" algn="ctr">
            <a:solidFill>
              <a:srgbClr val="0000FF"/>
            </a:solidFill>
            <a:prstDash val="solid"/>
            <a:round/>
            <a:headEnd type="none" w="med" len="med"/>
            <a:tailEnd type="arrow" w="lg" len="lg"/>
          </a:ln>
          <a:effectLst/>
        </p:spPr>
      </p:cxnSp>
      <p:pic>
        <p:nvPicPr>
          <p:cNvPr id="31" name="Picture 30" descr="images.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4801" y="4444705"/>
            <a:ext cx="2272677" cy="1935984"/>
          </a:xfrm>
          <a:prstGeom prst="rect">
            <a:avLst/>
          </a:prstGeom>
          <a:ln>
            <a:solidFill>
              <a:schemeClr val="tx1"/>
            </a:solidFill>
          </a:ln>
        </p:spPr>
      </p:pic>
    </p:spTree>
    <p:extLst>
      <p:ext uri="{BB962C8B-B14F-4D97-AF65-F5344CB8AC3E}">
        <p14:creationId xmlns:p14="http://schemas.microsoft.com/office/powerpoint/2010/main" val="3143465119"/>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Important Digression on Converting and Casting</a:t>
            </a:r>
            <a:endParaRPr lang="en-US" dirty="0"/>
          </a:p>
        </p:txBody>
      </p:sp>
      <p:sp>
        <p:nvSpPr>
          <p:cNvPr id="3" name="TextBox 2"/>
          <p:cNvSpPr txBox="1"/>
          <p:nvPr/>
        </p:nvSpPr>
        <p:spPr>
          <a:xfrm>
            <a:off x="298809" y="2230403"/>
            <a:ext cx="2585714" cy="2677656"/>
          </a:xfrm>
          <a:prstGeom prst="rect">
            <a:avLst/>
          </a:prstGeom>
          <a:noFill/>
          <a:ln>
            <a:solidFill>
              <a:srgbClr val="0000FF"/>
            </a:solidFill>
          </a:ln>
        </p:spPr>
        <p:txBody>
          <a:bodyPr wrap="none" rtlCol="0">
            <a:spAutoFit/>
          </a:bodyPr>
          <a:lstStyle/>
          <a:p>
            <a:r>
              <a:rPr lang="en-US" sz="2400" dirty="0" err="1">
                <a:solidFill>
                  <a:srgbClr val="0000FF"/>
                </a:solidFill>
                <a:latin typeface="Courier"/>
                <a:cs typeface="Courier"/>
              </a:rPr>
              <a:t>i</a:t>
            </a:r>
            <a:r>
              <a:rPr lang="en-US" sz="2400" dirty="0" err="1" smtClean="0">
                <a:solidFill>
                  <a:srgbClr val="0000FF"/>
                </a:solidFill>
                <a:latin typeface="Courier"/>
                <a:cs typeface="Courier"/>
              </a:rPr>
              <a:t>nt</a:t>
            </a:r>
            <a:r>
              <a:rPr lang="en-US" sz="2400" dirty="0" smtClean="0">
                <a:solidFill>
                  <a:srgbClr val="0000FF"/>
                </a:solidFill>
                <a:latin typeface="Courier"/>
                <a:cs typeface="Courier"/>
              </a:rPr>
              <a:t> </a:t>
            </a:r>
            <a:r>
              <a:rPr lang="en-US" sz="2400" dirty="0" err="1" smtClean="0">
                <a:solidFill>
                  <a:srgbClr val="0000FF"/>
                </a:solidFill>
                <a:latin typeface="Courier"/>
                <a:cs typeface="Courier"/>
              </a:rPr>
              <a:t>i</a:t>
            </a:r>
            <a:r>
              <a:rPr lang="en-US" sz="2400" dirty="0" smtClean="0">
                <a:solidFill>
                  <a:srgbClr val="0000FF"/>
                </a:solidFill>
                <a:latin typeface="Courier"/>
                <a:cs typeface="Courier"/>
              </a:rPr>
              <a:t> = 10;</a:t>
            </a:r>
          </a:p>
          <a:p>
            <a:r>
              <a:rPr lang="en-US" sz="2400" dirty="0">
                <a:solidFill>
                  <a:srgbClr val="0000FF"/>
                </a:solidFill>
                <a:latin typeface="Courier"/>
                <a:cs typeface="Courier"/>
              </a:rPr>
              <a:t>d</a:t>
            </a:r>
            <a:r>
              <a:rPr lang="en-US" sz="2400" dirty="0" smtClean="0">
                <a:solidFill>
                  <a:srgbClr val="0000FF"/>
                </a:solidFill>
                <a:latin typeface="Courier"/>
                <a:cs typeface="Courier"/>
              </a:rPr>
              <a:t>ouble d = </a:t>
            </a:r>
            <a:r>
              <a:rPr lang="en-US" sz="2400" dirty="0" err="1" smtClean="0">
                <a:solidFill>
                  <a:srgbClr val="0000FF"/>
                </a:solidFill>
                <a:latin typeface="Courier"/>
                <a:cs typeface="Courier"/>
              </a:rPr>
              <a:t>i</a:t>
            </a:r>
            <a:r>
              <a:rPr lang="en-US" sz="2400" dirty="0" smtClean="0">
                <a:solidFill>
                  <a:srgbClr val="0000FF"/>
                </a:solidFill>
                <a:latin typeface="Courier"/>
                <a:cs typeface="Courier"/>
              </a:rPr>
              <a:t>;</a:t>
            </a:r>
          </a:p>
          <a:p>
            <a:endParaRPr lang="en-US" sz="2400" dirty="0">
              <a:solidFill>
                <a:srgbClr val="0000FF"/>
              </a:solidFill>
              <a:latin typeface="Courier"/>
              <a:cs typeface="Courier"/>
            </a:endParaRPr>
          </a:p>
          <a:p>
            <a:endParaRPr lang="en-US" sz="2400" dirty="0" smtClean="0">
              <a:solidFill>
                <a:srgbClr val="0000FF"/>
              </a:solidFill>
              <a:latin typeface="Courier"/>
              <a:cs typeface="Courier"/>
            </a:endParaRPr>
          </a:p>
          <a:p>
            <a:r>
              <a:rPr lang="en-US" sz="2400" dirty="0">
                <a:solidFill>
                  <a:srgbClr val="0000FF"/>
                </a:solidFill>
                <a:latin typeface="Courier"/>
                <a:cs typeface="Courier"/>
              </a:rPr>
              <a:t>d</a:t>
            </a:r>
            <a:r>
              <a:rPr lang="en-US" sz="2400" dirty="0" smtClean="0">
                <a:solidFill>
                  <a:srgbClr val="0000FF"/>
                </a:solidFill>
                <a:latin typeface="Courier"/>
                <a:cs typeface="Courier"/>
              </a:rPr>
              <a:t>=</a:t>
            </a:r>
            <a:r>
              <a:rPr lang="en-US" sz="2400" dirty="0" err="1" smtClean="0">
                <a:solidFill>
                  <a:srgbClr val="0000FF"/>
                </a:solidFill>
                <a:latin typeface="Courier"/>
                <a:cs typeface="Courier"/>
              </a:rPr>
              <a:t>i</a:t>
            </a:r>
            <a:r>
              <a:rPr lang="en-US" sz="2400" dirty="0" smtClean="0">
                <a:solidFill>
                  <a:srgbClr val="0000FF"/>
                </a:solidFill>
                <a:latin typeface="Courier"/>
                <a:cs typeface="Courier"/>
              </a:rPr>
              <a:t>;</a:t>
            </a:r>
          </a:p>
          <a:p>
            <a:endParaRPr lang="en-US" sz="2400" dirty="0">
              <a:solidFill>
                <a:srgbClr val="0000FF"/>
              </a:solidFill>
              <a:latin typeface="Courier"/>
              <a:cs typeface="Courier"/>
            </a:endParaRPr>
          </a:p>
          <a:p>
            <a:r>
              <a:rPr lang="en-US" sz="2400" dirty="0">
                <a:solidFill>
                  <a:srgbClr val="0000FF"/>
                </a:solidFill>
                <a:latin typeface="Courier"/>
                <a:cs typeface="Courier"/>
              </a:rPr>
              <a:t>i</a:t>
            </a:r>
            <a:r>
              <a:rPr lang="en-US" sz="2400" dirty="0" smtClean="0">
                <a:solidFill>
                  <a:srgbClr val="0000FF"/>
                </a:solidFill>
                <a:latin typeface="Courier"/>
                <a:cs typeface="Courier"/>
              </a:rPr>
              <a:t> = </a:t>
            </a:r>
            <a:r>
              <a:rPr lang="en-US" sz="2400" dirty="0">
                <a:solidFill>
                  <a:srgbClr val="0000FF"/>
                </a:solidFill>
                <a:latin typeface="Courier"/>
                <a:cs typeface="Courier"/>
              </a:rPr>
              <a:t>d</a:t>
            </a:r>
            <a:r>
              <a:rPr lang="en-US" sz="2400" dirty="0" smtClean="0">
                <a:solidFill>
                  <a:srgbClr val="0000FF"/>
                </a:solidFill>
                <a:latin typeface="Courier"/>
                <a:cs typeface="Courier"/>
              </a:rPr>
              <a:t>;</a:t>
            </a:r>
          </a:p>
        </p:txBody>
      </p:sp>
      <p:sp>
        <p:nvSpPr>
          <p:cNvPr id="4" name="TextBox 3"/>
          <p:cNvSpPr txBox="1"/>
          <p:nvPr/>
        </p:nvSpPr>
        <p:spPr>
          <a:xfrm>
            <a:off x="4167637" y="2230403"/>
            <a:ext cx="3878586" cy="2677656"/>
          </a:xfrm>
          <a:prstGeom prst="rect">
            <a:avLst/>
          </a:prstGeom>
          <a:noFill/>
          <a:ln>
            <a:solidFill>
              <a:srgbClr val="0000FF"/>
            </a:solidFill>
          </a:ln>
        </p:spPr>
        <p:txBody>
          <a:bodyPr wrap="none" rtlCol="0">
            <a:spAutoFit/>
          </a:bodyPr>
          <a:lstStyle/>
          <a:p>
            <a:r>
              <a:rPr lang="en-US" sz="2400" dirty="0" smtClean="0">
                <a:solidFill>
                  <a:srgbClr val="0000FF"/>
                </a:solidFill>
                <a:latin typeface="Courier"/>
                <a:cs typeface="Courier"/>
              </a:rPr>
              <a:t>Star s = new Star();</a:t>
            </a:r>
          </a:p>
          <a:p>
            <a:r>
              <a:rPr lang="en-US" sz="2400" dirty="0" err="1" smtClean="0">
                <a:solidFill>
                  <a:srgbClr val="0000FF"/>
                </a:solidFill>
                <a:latin typeface="Courier"/>
                <a:cs typeface="Courier"/>
              </a:rPr>
              <a:t>BlackHole</a:t>
            </a:r>
            <a:r>
              <a:rPr lang="en-US" sz="2400" dirty="0" smtClean="0">
                <a:solidFill>
                  <a:srgbClr val="0000FF"/>
                </a:solidFill>
                <a:latin typeface="Courier"/>
                <a:cs typeface="Courier"/>
              </a:rPr>
              <a:t> hawking =</a:t>
            </a:r>
          </a:p>
          <a:p>
            <a:r>
              <a:rPr lang="en-US" sz="2400" dirty="0">
                <a:solidFill>
                  <a:srgbClr val="0000FF"/>
                </a:solidFill>
                <a:latin typeface="Courier"/>
                <a:cs typeface="Courier"/>
              </a:rPr>
              <a:t> </a:t>
            </a:r>
            <a:r>
              <a:rPr lang="en-US" sz="2400" dirty="0" smtClean="0">
                <a:solidFill>
                  <a:srgbClr val="0000FF"/>
                </a:solidFill>
                <a:latin typeface="Courier"/>
                <a:cs typeface="Courier"/>
              </a:rPr>
              <a:t> new </a:t>
            </a:r>
            <a:r>
              <a:rPr lang="en-US" sz="2400" dirty="0" err="1" smtClean="0">
                <a:solidFill>
                  <a:srgbClr val="0000FF"/>
                </a:solidFill>
                <a:latin typeface="Courier"/>
                <a:cs typeface="Courier"/>
              </a:rPr>
              <a:t>BlackHole</a:t>
            </a:r>
            <a:r>
              <a:rPr lang="en-US" sz="2400" dirty="0" smtClean="0">
                <a:solidFill>
                  <a:srgbClr val="0000FF"/>
                </a:solidFill>
                <a:latin typeface="Courier"/>
                <a:cs typeface="Courier"/>
              </a:rPr>
              <a:t>();</a:t>
            </a:r>
          </a:p>
          <a:p>
            <a:endParaRPr lang="en-US" sz="2400" dirty="0" smtClean="0">
              <a:solidFill>
                <a:srgbClr val="0000FF"/>
              </a:solidFill>
              <a:latin typeface="Courier"/>
              <a:cs typeface="Courier"/>
            </a:endParaRPr>
          </a:p>
          <a:p>
            <a:r>
              <a:rPr lang="en-US" sz="2400" dirty="0">
                <a:solidFill>
                  <a:srgbClr val="0000FF"/>
                </a:solidFill>
                <a:latin typeface="Courier"/>
                <a:cs typeface="Courier"/>
              </a:rPr>
              <a:t>s</a:t>
            </a:r>
            <a:r>
              <a:rPr lang="en-US" sz="2400" dirty="0" smtClean="0">
                <a:solidFill>
                  <a:srgbClr val="0000FF"/>
                </a:solidFill>
                <a:latin typeface="Courier"/>
                <a:cs typeface="Courier"/>
              </a:rPr>
              <a:t> = hawking;</a:t>
            </a:r>
          </a:p>
          <a:p>
            <a:endParaRPr lang="en-US" sz="2400" dirty="0">
              <a:solidFill>
                <a:srgbClr val="0000FF"/>
              </a:solidFill>
              <a:latin typeface="Courier"/>
              <a:cs typeface="Courier"/>
            </a:endParaRPr>
          </a:p>
          <a:p>
            <a:r>
              <a:rPr lang="en-US" sz="2400" dirty="0" smtClean="0">
                <a:solidFill>
                  <a:srgbClr val="0000FF"/>
                </a:solidFill>
                <a:latin typeface="Courier"/>
                <a:cs typeface="Courier"/>
              </a:rPr>
              <a:t>hawking = s;</a:t>
            </a:r>
          </a:p>
        </p:txBody>
      </p:sp>
      <p:sp>
        <p:nvSpPr>
          <p:cNvPr id="5" name="Oval 4"/>
          <p:cNvSpPr/>
          <p:nvPr/>
        </p:nvSpPr>
        <p:spPr>
          <a:xfrm>
            <a:off x="96375" y="3643797"/>
            <a:ext cx="1845879" cy="592816"/>
          </a:xfrm>
          <a:prstGeom prst="ellipse">
            <a:avLst/>
          </a:prstGeom>
          <a:noFill/>
          <a:ln w="38100"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Oval 5"/>
          <p:cNvSpPr/>
          <p:nvPr/>
        </p:nvSpPr>
        <p:spPr>
          <a:xfrm>
            <a:off x="3946527" y="3643797"/>
            <a:ext cx="2795335" cy="592816"/>
          </a:xfrm>
          <a:prstGeom prst="ellipse">
            <a:avLst/>
          </a:prstGeom>
          <a:noFill/>
          <a:ln w="38100"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Oval 6"/>
          <p:cNvSpPr/>
          <p:nvPr/>
        </p:nvSpPr>
        <p:spPr>
          <a:xfrm>
            <a:off x="96375" y="4389013"/>
            <a:ext cx="1845879" cy="592816"/>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Oval 7"/>
          <p:cNvSpPr/>
          <p:nvPr/>
        </p:nvSpPr>
        <p:spPr>
          <a:xfrm>
            <a:off x="3946527" y="4389013"/>
            <a:ext cx="2795335" cy="592816"/>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TextBox 8"/>
          <p:cNvSpPr txBox="1"/>
          <p:nvPr/>
        </p:nvSpPr>
        <p:spPr>
          <a:xfrm>
            <a:off x="2988081" y="3643797"/>
            <a:ext cx="671979" cy="584776"/>
          </a:xfrm>
          <a:prstGeom prst="rect">
            <a:avLst/>
          </a:prstGeom>
          <a:noFill/>
        </p:spPr>
        <p:txBody>
          <a:bodyPr wrap="none" rtlCol="0">
            <a:spAutoFit/>
          </a:bodyPr>
          <a:lstStyle/>
          <a:p>
            <a:r>
              <a:rPr lang="en-US" sz="3200" dirty="0" smtClean="0">
                <a:solidFill>
                  <a:srgbClr val="31D525"/>
                </a:solidFill>
              </a:rPr>
              <a:t>OK</a:t>
            </a:r>
          </a:p>
        </p:txBody>
      </p:sp>
      <p:sp>
        <p:nvSpPr>
          <p:cNvPr id="10" name="TextBox 9"/>
          <p:cNvSpPr txBox="1"/>
          <p:nvPr/>
        </p:nvSpPr>
        <p:spPr>
          <a:xfrm>
            <a:off x="2300101" y="5592907"/>
            <a:ext cx="2641468" cy="584776"/>
          </a:xfrm>
          <a:prstGeom prst="rect">
            <a:avLst/>
          </a:prstGeom>
          <a:noFill/>
        </p:spPr>
        <p:txBody>
          <a:bodyPr wrap="none" rtlCol="0">
            <a:spAutoFit/>
          </a:bodyPr>
          <a:lstStyle/>
          <a:p>
            <a:r>
              <a:rPr lang="en-US" sz="3200" dirty="0" smtClean="0">
                <a:solidFill>
                  <a:srgbClr val="FF0000"/>
                </a:solidFill>
              </a:rPr>
              <a:t>Compiler error</a:t>
            </a:r>
          </a:p>
        </p:txBody>
      </p:sp>
    </p:spTree>
    <p:extLst>
      <p:ext uri="{BB962C8B-B14F-4D97-AF65-F5344CB8AC3E}">
        <p14:creationId xmlns:p14="http://schemas.microsoft.com/office/powerpoint/2010/main" val="197258287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1300"/>
                                        <p:tgtEl>
                                          <p:spTgt spid="5"/>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heel(1)">
                                      <p:cBhvr>
                                        <p:cTn id="10" dur="13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heel(1)">
                                      <p:cBhvr>
                                        <p:cTn id="19" dur="1300"/>
                                        <p:tgtEl>
                                          <p:spTgt spid="7"/>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heel(1)">
                                      <p:cBhvr>
                                        <p:cTn id="22" dur="13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P spid="1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746" y="69225"/>
            <a:ext cx="8229600" cy="1143000"/>
          </a:xfrm>
        </p:spPr>
        <p:txBody>
          <a:bodyPr/>
          <a:lstStyle/>
          <a:p>
            <a:r>
              <a:rPr lang="en-US" dirty="0" smtClean="0"/>
              <a:t>The Odd Couple: Felix and Oscar</a:t>
            </a:r>
            <a:endParaRPr lang="en-US" dirty="0"/>
          </a:p>
        </p:txBody>
      </p:sp>
      <p:sp>
        <p:nvSpPr>
          <p:cNvPr id="3" name="Content Placeholder 2"/>
          <p:cNvSpPr>
            <a:spLocks noGrp="1"/>
          </p:cNvSpPr>
          <p:nvPr>
            <p:ph idx="1"/>
          </p:nvPr>
        </p:nvSpPr>
        <p:spPr>
          <a:xfrm>
            <a:off x="76200" y="1371600"/>
            <a:ext cx="3886200" cy="5257800"/>
          </a:xfrm>
        </p:spPr>
        <p:txBody>
          <a:bodyPr>
            <a:normAutofit fontScale="92500" lnSpcReduction="20000"/>
          </a:bodyPr>
          <a:lstStyle/>
          <a:p>
            <a:r>
              <a:rPr lang="en-US" dirty="0" smtClean="0"/>
              <a:t>Felix</a:t>
            </a:r>
            <a:endParaRPr lang="en-US" dirty="0"/>
          </a:p>
          <a:p>
            <a:pPr lvl="1"/>
            <a:r>
              <a:rPr lang="en-US" dirty="0" smtClean="0"/>
              <a:t>Superego</a:t>
            </a:r>
          </a:p>
          <a:p>
            <a:pPr lvl="1"/>
            <a:r>
              <a:rPr lang="en-US" dirty="0" smtClean="0"/>
              <a:t>Rules</a:t>
            </a:r>
            <a:endParaRPr lang="en-US" dirty="0"/>
          </a:p>
          <a:p>
            <a:pPr lvl="1"/>
            <a:r>
              <a:rPr lang="en-US" dirty="0" smtClean="0"/>
              <a:t>“One </a:t>
            </a:r>
            <a:r>
              <a:rPr lang="en-US" dirty="0"/>
              <a:t>should not …”</a:t>
            </a:r>
          </a:p>
          <a:p>
            <a:pPr lvl="1"/>
            <a:r>
              <a:rPr lang="en-US" dirty="0" smtClean="0"/>
              <a:t>The </a:t>
            </a:r>
            <a:r>
              <a:rPr lang="en-US" dirty="0"/>
              <a:t>enemy of </a:t>
            </a:r>
            <a:r>
              <a:rPr lang="en-US" dirty="0" smtClean="0"/>
              <a:t>mirth</a:t>
            </a:r>
          </a:p>
          <a:p>
            <a:pPr lvl="1"/>
            <a:endParaRPr lang="en-US" dirty="0"/>
          </a:p>
          <a:p>
            <a:r>
              <a:rPr lang="en-US" dirty="0" smtClean="0"/>
              <a:t>Oscar: </a:t>
            </a:r>
          </a:p>
          <a:p>
            <a:pPr lvl="1"/>
            <a:r>
              <a:rPr lang="en-US" dirty="0" smtClean="0"/>
              <a:t>Id</a:t>
            </a:r>
          </a:p>
          <a:p>
            <a:pPr lvl="1"/>
            <a:r>
              <a:rPr lang="en-US" dirty="0" smtClean="0"/>
              <a:t>Desire</a:t>
            </a:r>
          </a:p>
          <a:p>
            <a:pPr lvl="1"/>
            <a:r>
              <a:rPr lang="en-US" dirty="0" smtClean="0"/>
              <a:t>“I want …”</a:t>
            </a:r>
          </a:p>
          <a:p>
            <a:pPr lvl="1"/>
            <a:r>
              <a:rPr lang="en-US" dirty="0" smtClean="0"/>
              <a:t>Appetite</a:t>
            </a:r>
          </a:p>
          <a:p>
            <a:pPr lvl="1"/>
            <a:r>
              <a:rPr lang="en-US" dirty="0" smtClean="0"/>
              <a:t>Ignores consequences</a:t>
            </a:r>
          </a:p>
          <a:p>
            <a:pPr lvl="1"/>
            <a:endParaRPr lang="en-US" dirty="0"/>
          </a:p>
          <a:p>
            <a:pPr marL="457200" lvl="1" indent="0">
              <a:buNone/>
            </a:pPr>
            <a:endParaRPr lang="en-US" dirty="0"/>
          </a:p>
        </p:txBody>
      </p:sp>
      <p:pic>
        <p:nvPicPr>
          <p:cNvPr id="4" name="Picture 3" descr="Felix.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0" y="1600200"/>
            <a:ext cx="2222500" cy="1778000"/>
          </a:xfrm>
          <a:prstGeom prst="rect">
            <a:avLst/>
          </a:prstGeom>
          <a:ln>
            <a:solidFill>
              <a:srgbClr val="000000"/>
            </a:solidFill>
          </a:ln>
        </p:spPr>
      </p:pic>
      <p:pic>
        <p:nvPicPr>
          <p:cNvPr id="5" name="Picture 4" descr="OscarMadison.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4914" y="3886200"/>
            <a:ext cx="2034886" cy="2387600"/>
          </a:xfrm>
          <a:prstGeom prst="rect">
            <a:avLst/>
          </a:prstGeom>
        </p:spPr>
      </p:pic>
      <p:pic>
        <p:nvPicPr>
          <p:cNvPr id="6" name="Picture 5" descr="OscarAndFelix.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48400" y="2667000"/>
            <a:ext cx="2750207" cy="1993900"/>
          </a:xfrm>
          <a:prstGeom prst="rect">
            <a:avLst/>
          </a:prstGeom>
          <a:ln>
            <a:solidFill>
              <a:srgbClr val="000000"/>
            </a:solidFill>
          </a:ln>
        </p:spPr>
      </p:pic>
      <p:sp>
        <p:nvSpPr>
          <p:cNvPr id="7" name="TextBox 6"/>
          <p:cNvSpPr txBox="1"/>
          <p:nvPr/>
        </p:nvSpPr>
        <p:spPr>
          <a:xfrm>
            <a:off x="3581400" y="1219200"/>
            <a:ext cx="4153718" cy="400110"/>
          </a:xfrm>
          <a:prstGeom prst="rect">
            <a:avLst/>
          </a:prstGeom>
          <a:noFill/>
        </p:spPr>
        <p:txBody>
          <a:bodyPr wrap="none" rtlCol="0">
            <a:spAutoFit/>
          </a:bodyPr>
          <a:lstStyle/>
          <a:p>
            <a:r>
              <a:rPr lang="en-US" sz="2000" i="1" dirty="0" smtClean="0">
                <a:solidFill>
                  <a:srgbClr val="0000FF"/>
                </a:solidFill>
              </a:rPr>
              <a:t>“That man put ketchup on his salad.”</a:t>
            </a:r>
            <a:endParaRPr lang="en-US" sz="2000" i="1" dirty="0">
              <a:solidFill>
                <a:srgbClr val="0000FF"/>
              </a:solidFill>
            </a:endParaRPr>
          </a:p>
        </p:txBody>
      </p:sp>
      <p:sp>
        <p:nvSpPr>
          <p:cNvPr id="8" name="TextBox 7"/>
          <p:cNvSpPr txBox="1"/>
          <p:nvPr/>
        </p:nvSpPr>
        <p:spPr>
          <a:xfrm>
            <a:off x="3810000" y="6248400"/>
            <a:ext cx="4262046" cy="400110"/>
          </a:xfrm>
          <a:prstGeom prst="rect">
            <a:avLst/>
          </a:prstGeom>
          <a:noFill/>
        </p:spPr>
        <p:txBody>
          <a:bodyPr wrap="none" rtlCol="0">
            <a:spAutoFit/>
          </a:bodyPr>
          <a:lstStyle/>
          <a:p>
            <a:r>
              <a:rPr lang="en-US" sz="2000" i="1" dirty="0">
                <a:solidFill>
                  <a:srgbClr val="0000FF"/>
                </a:solidFill>
              </a:rPr>
              <a:t>“I </a:t>
            </a:r>
            <a:r>
              <a:rPr lang="en-US" sz="2000" i="1" u="sng" dirty="0" smtClean="0">
                <a:solidFill>
                  <a:srgbClr val="0000FF"/>
                </a:solidFill>
              </a:rPr>
              <a:t>like</a:t>
            </a:r>
            <a:r>
              <a:rPr lang="en-US" sz="2000" i="1" dirty="0" smtClean="0">
                <a:solidFill>
                  <a:srgbClr val="0000FF"/>
                </a:solidFill>
              </a:rPr>
              <a:t> ketchup</a:t>
            </a:r>
            <a:r>
              <a:rPr lang="en-US" sz="2000" i="1" dirty="0">
                <a:solidFill>
                  <a:srgbClr val="0000FF"/>
                </a:solidFill>
              </a:rPr>
              <a:t>. It’s like tomato wine.”</a:t>
            </a:r>
          </a:p>
        </p:txBody>
      </p:sp>
      <p:sp>
        <p:nvSpPr>
          <p:cNvPr id="9" name="TextBox 8"/>
          <p:cNvSpPr txBox="1"/>
          <p:nvPr/>
        </p:nvSpPr>
        <p:spPr>
          <a:xfrm>
            <a:off x="7543800" y="4567535"/>
            <a:ext cx="1725703" cy="461665"/>
          </a:xfrm>
          <a:prstGeom prst="rect">
            <a:avLst/>
          </a:prstGeom>
          <a:noFill/>
        </p:spPr>
        <p:txBody>
          <a:bodyPr wrap="none" rtlCol="0">
            <a:spAutoFit/>
          </a:bodyPr>
          <a:lstStyle/>
          <a:p>
            <a:r>
              <a:rPr lang="en-US" sz="2000" i="1" dirty="0">
                <a:solidFill>
                  <a:srgbClr val="0000FF"/>
                </a:solidFill>
              </a:rPr>
              <a:t>Hijinks</a:t>
            </a:r>
            <a:r>
              <a:rPr lang="en-US" dirty="0" smtClean="0"/>
              <a:t> </a:t>
            </a:r>
            <a:r>
              <a:rPr lang="en-US" sz="2000" i="1" dirty="0">
                <a:solidFill>
                  <a:srgbClr val="0000FF"/>
                </a:solidFill>
              </a:rPr>
              <a:t>ensue</a:t>
            </a:r>
          </a:p>
        </p:txBody>
      </p:sp>
    </p:spTree>
    <p:extLst>
      <p:ext uri="{BB962C8B-B14F-4D97-AF65-F5344CB8AC3E}">
        <p14:creationId xmlns:p14="http://schemas.microsoft.com/office/powerpoint/2010/main" val="178752482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886642"/>
          </a:xfrm>
        </p:spPr>
        <p:txBody>
          <a:bodyPr/>
          <a:lstStyle/>
          <a:p>
            <a:r>
              <a:rPr lang="en-US" dirty="0" smtClean="0"/>
              <a:t>Why there are packages</a:t>
            </a:r>
            <a:endParaRPr lang="en-US" dirty="0"/>
          </a:p>
        </p:txBody>
      </p:sp>
      <p:cxnSp>
        <p:nvCxnSpPr>
          <p:cNvPr id="10" name="Straight Arrow Connector 9"/>
          <p:cNvCxnSpPr/>
          <p:nvPr/>
        </p:nvCxnSpPr>
        <p:spPr>
          <a:xfrm>
            <a:off x="3553874" y="3294954"/>
            <a:ext cx="2016987"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5" name="Regular Pentagon 4"/>
          <p:cNvSpPr/>
          <p:nvPr/>
        </p:nvSpPr>
        <p:spPr>
          <a:xfrm>
            <a:off x="458657" y="1054385"/>
            <a:ext cx="3474300" cy="3079286"/>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13" name="Regular Pentagon 12"/>
          <p:cNvSpPr/>
          <p:nvPr/>
        </p:nvSpPr>
        <p:spPr>
          <a:xfrm>
            <a:off x="5212500" y="1054385"/>
            <a:ext cx="3474300" cy="3079286"/>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14" name="TextBox 13"/>
          <p:cNvSpPr txBox="1"/>
          <p:nvPr/>
        </p:nvSpPr>
        <p:spPr>
          <a:xfrm>
            <a:off x="898526" y="2055903"/>
            <a:ext cx="2655348" cy="923330"/>
          </a:xfrm>
          <a:prstGeom prst="rect">
            <a:avLst/>
          </a:prstGeom>
          <a:noFill/>
        </p:spPr>
        <p:txBody>
          <a:bodyPr wrap="square" rtlCol="0">
            <a:spAutoFit/>
          </a:bodyPr>
          <a:lstStyle/>
          <a:p>
            <a:r>
              <a:rPr lang="en-US" dirty="0" smtClean="0">
                <a:latin typeface="Courier"/>
                <a:cs typeface="Courier"/>
              </a:rPr>
              <a:t>class Gene {</a:t>
            </a:r>
          </a:p>
          <a:p>
            <a:r>
              <a:rPr lang="en-US" dirty="0">
                <a:latin typeface="Courier"/>
                <a:cs typeface="Courier"/>
              </a:rPr>
              <a:t> </a:t>
            </a:r>
            <a:r>
              <a:rPr lang="en-US" dirty="0" smtClean="0">
                <a:latin typeface="Courier"/>
                <a:cs typeface="Courier"/>
              </a:rPr>
              <a:t> Function </a:t>
            </a:r>
            <a:r>
              <a:rPr lang="en-US" dirty="0" err="1" smtClean="0">
                <a:latin typeface="Courier"/>
                <a:cs typeface="Courier"/>
              </a:rPr>
              <a:t>func</a:t>
            </a:r>
            <a:r>
              <a:rPr lang="en-US" dirty="0" smtClean="0">
                <a:latin typeface="Courier"/>
                <a:cs typeface="Courier"/>
              </a:rPr>
              <a:t>;</a:t>
            </a:r>
          </a:p>
          <a:p>
            <a:r>
              <a:rPr lang="en-US" dirty="0">
                <a:latin typeface="Courier"/>
                <a:cs typeface="Courier"/>
              </a:rPr>
              <a:t>}</a:t>
            </a:r>
          </a:p>
        </p:txBody>
      </p:sp>
      <p:sp>
        <p:nvSpPr>
          <p:cNvPr id="15" name="TextBox 14"/>
          <p:cNvSpPr txBox="1"/>
          <p:nvPr/>
        </p:nvSpPr>
        <p:spPr>
          <a:xfrm>
            <a:off x="5687320" y="2176779"/>
            <a:ext cx="2655348" cy="923330"/>
          </a:xfrm>
          <a:prstGeom prst="rect">
            <a:avLst/>
          </a:prstGeom>
          <a:noFill/>
        </p:spPr>
        <p:txBody>
          <a:bodyPr wrap="square" rtlCol="0">
            <a:spAutoFit/>
          </a:bodyPr>
          <a:lstStyle/>
          <a:p>
            <a:r>
              <a:rPr lang="en-US" dirty="0" smtClean="0">
                <a:latin typeface="Courier"/>
                <a:cs typeface="Courier"/>
              </a:rPr>
              <a:t>class </a:t>
            </a:r>
            <a:r>
              <a:rPr lang="en-US" dirty="0">
                <a:latin typeface="Courier"/>
                <a:cs typeface="Courier"/>
              </a:rPr>
              <a:t>Function </a:t>
            </a:r>
            <a:r>
              <a:rPr lang="en-US" dirty="0" smtClean="0">
                <a:latin typeface="Courier"/>
                <a:cs typeface="Courier"/>
              </a:rPr>
              <a:t>{</a:t>
            </a:r>
          </a:p>
          <a:p>
            <a:r>
              <a:rPr lang="en-US" dirty="0">
                <a:latin typeface="Courier"/>
                <a:cs typeface="Courier"/>
              </a:rPr>
              <a:t> </a:t>
            </a:r>
            <a:r>
              <a:rPr lang="en-US" dirty="0" smtClean="0">
                <a:latin typeface="Courier"/>
                <a:cs typeface="Courier"/>
              </a:rPr>
              <a:t> . . .</a:t>
            </a:r>
          </a:p>
          <a:p>
            <a:r>
              <a:rPr lang="en-US" dirty="0">
                <a:latin typeface="Courier"/>
                <a:cs typeface="Courier"/>
              </a:rPr>
              <a:t>}</a:t>
            </a:r>
          </a:p>
        </p:txBody>
      </p:sp>
    </p:spTree>
    <p:extLst>
      <p:ext uri="{BB962C8B-B14F-4D97-AF65-F5344CB8AC3E}">
        <p14:creationId xmlns:p14="http://schemas.microsoft.com/office/powerpoint/2010/main" val="59416693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It’s all about risk  </a:t>
            </a:r>
            <a:endParaRPr lang="en-US" dirty="0"/>
          </a:p>
        </p:txBody>
      </p:sp>
      <p:sp>
        <p:nvSpPr>
          <p:cNvPr id="4" name="Content Placeholder 3"/>
          <p:cNvSpPr>
            <a:spLocks noGrp="1"/>
          </p:cNvSpPr>
          <p:nvPr>
            <p:ph idx="1"/>
          </p:nvPr>
        </p:nvSpPr>
        <p:spPr>
          <a:xfrm>
            <a:off x="168080" y="1600200"/>
            <a:ext cx="8518720" cy="4525963"/>
          </a:xfrm>
        </p:spPr>
        <p:txBody>
          <a:bodyPr>
            <a:normAutofit fontScale="92500" lnSpcReduction="20000"/>
          </a:bodyPr>
          <a:lstStyle/>
          <a:p>
            <a:r>
              <a:rPr lang="en-US" sz="3600" dirty="0" smtClean="0"/>
              <a:t>Conversion: </a:t>
            </a:r>
          </a:p>
          <a:p>
            <a:pPr lvl="1"/>
            <a:r>
              <a:rPr lang="en-US" sz="3200" dirty="0"/>
              <a:t>N</a:t>
            </a:r>
            <a:r>
              <a:rPr lang="en-US" sz="3200" dirty="0" smtClean="0"/>
              <a:t>o risk</a:t>
            </a:r>
          </a:p>
          <a:p>
            <a:pPr lvl="1"/>
            <a:r>
              <a:rPr lang="en-US" sz="3200" dirty="0" err="1" smtClean="0"/>
              <a:t>int</a:t>
            </a:r>
            <a:r>
              <a:rPr lang="en-US" sz="3200" dirty="0" smtClean="0"/>
              <a:t> x = </a:t>
            </a:r>
            <a:r>
              <a:rPr lang="en-US" sz="3200" dirty="0"/>
              <a:t>2147483647</a:t>
            </a:r>
            <a:r>
              <a:rPr lang="en-US" sz="3200" dirty="0" smtClean="0"/>
              <a:t>; double d = x;   </a:t>
            </a:r>
          </a:p>
          <a:p>
            <a:pPr lvl="1"/>
            <a:r>
              <a:rPr lang="en-US" sz="3200" dirty="0" smtClean="0">
                <a:sym typeface="Wingdings"/>
              </a:rPr>
              <a:t>d is </a:t>
            </a:r>
            <a:r>
              <a:rPr lang="en-US" sz="3200" dirty="0"/>
              <a:t>2147483647</a:t>
            </a:r>
            <a:r>
              <a:rPr lang="en-US" sz="3200" dirty="0" smtClean="0">
                <a:sym typeface="Wingdings"/>
              </a:rPr>
              <a:t>.000000… =&gt; no problem</a:t>
            </a:r>
            <a:endParaRPr lang="en-US" sz="3200" dirty="0" smtClean="0"/>
          </a:p>
          <a:p>
            <a:r>
              <a:rPr lang="en-US" sz="3600" dirty="0" smtClean="0"/>
              <a:t>Casting: </a:t>
            </a:r>
          </a:p>
          <a:p>
            <a:pPr lvl="1"/>
            <a:r>
              <a:rPr lang="en-US" sz="3200" dirty="0" smtClean="0"/>
              <a:t>Risk</a:t>
            </a:r>
          </a:p>
          <a:p>
            <a:pPr lvl="1"/>
            <a:r>
              <a:rPr lang="en-US" sz="3200" dirty="0"/>
              <a:t>d</a:t>
            </a:r>
            <a:r>
              <a:rPr lang="en-US" sz="3200" dirty="0" smtClean="0"/>
              <a:t>ouble d = 5.52147483648;  </a:t>
            </a:r>
            <a:r>
              <a:rPr lang="en-US" sz="3200" dirty="0" err="1" smtClean="0"/>
              <a:t>int</a:t>
            </a:r>
            <a:r>
              <a:rPr lang="en-US" sz="3200" dirty="0" smtClean="0"/>
              <a:t> x = (</a:t>
            </a:r>
            <a:r>
              <a:rPr lang="en-US" sz="3200" dirty="0" err="1" smtClean="0"/>
              <a:t>int</a:t>
            </a:r>
            <a:r>
              <a:rPr lang="en-US" sz="3200" dirty="0" smtClean="0"/>
              <a:t>)d;</a:t>
            </a:r>
          </a:p>
          <a:p>
            <a:pPr lvl="1"/>
            <a:r>
              <a:rPr lang="en-US" sz="3200" dirty="0" smtClean="0">
                <a:sym typeface="Wingdings"/>
              </a:rPr>
              <a:t>x can</a:t>
            </a:r>
            <a:r>
              <a:rPr lang="fr-FR" sz="3200" dirty="0" smtClean="0">
                <a:sym typeface="Wingdings"/>
              </a:rPr>
              <a:t>’</a:t>
            </a:r>
            <a:r>
              <a:rPr lang="en-US" sz="3200" dirty="0" smtClean="0">
                <a:sym typeface="Wingdings"/>
              </a:rPr>
              <a:t>t hold a value that big =&gt; risk of wrong value</a:t>
            </a:r>
            <a:endParaRPr lang="en-US" sz="3200" dirty="0" smtClean="0"/>
          </a:p>
          <a:p>
            <a:pPr lvl="1"/>
            <a:endParaRPr lang="en-US" sz="3200" dirty="0"/>
          </a:p>
        </p:txBody>
      </p:sp>
    </p:spTree>
    <p:extLst>
      <p:ext uri="{BB962C8B-B14F-4D97-AF65-F5344CB8AC3E}">
        <p14:creationId xmlns:p14="http://schemas.microsoft.com/office/powerpoint/2010/main" val="1707945077"/>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With primitive numeric types, it’s all about “width”</a:t>
            </a:r>
            <a:endParaRPr lang="en-US" dirty="0"/>
          </a:p>
        </p:txBody>
      </p:sp>
      <p:sp>
        <p:nvSpPr>
          <p:cNvPr id="3" name="Content Placeholder 2"/>
          <p:cNvSpPr>
            <a:spLocks noGrp="1"/>
          </p:cNvSpPr>
          <p:nvPr>
            <p:ph idx="1"/>
          </p:nvPr>
        </p:nvSpPr>
        <p:spPr/>
        <p:txBody>
          <a:bodyPr>
            <a:normAutofit lnSpcReduction="10000"/>
          </a:bodyPr>
          <a:lstStyle/>
          <a:p>
            <a:r>
              <a:rPr lang="en-US" dirty="0" smtClean="0"/>
              <a:t>byte, short, </a:t>
            </a:r>
            <a:r>
              <a:rPr lang="en-US" dirty="0" err="1" smtClean="0"/>
              <a:t>int</a:t>
            </a:r>
            <a:r>
              <a:rPr lang="en-US" dirty="0" smtClean="0"/>
              <a:t>, long, float, double</a:t>
            </a:r>
          </a:p>
          <a:p>
            <a:r>
              <a:rPr lang="en-US" dirty="0"/>
              <a:t>x</a:t>
            </a:r>
            <a:r>
              <a:rPr lang="en-US" dirty="0" smtClean="0"/>
              <a:t> = y is legal if the type of x is </a:t>
            </a:r>
            <a:r>
              <a:rPr lang="en-US" i="1" u="sng" dirty="0" smtClean="0"/>
              <a:t>the same as </a:t>
            </a:r>
            <a:r>
              <a:rPr lang="en-US" dirty="0" smtClean="0"/>
              <a:t>or </a:t>
            </a:r>
            <a:r>
              <a:rPr lang="en-US" i="1" u="sng" dirty="0" smtClean="0"/>
              <a:t>wider than</a:t>
            </a:r>
            <a:r>
              <a:rPr lang="en-US" dirty="0" smtClean="0"/>
              <a:t> the type of y.</a:t>
            </a:r>
          </a:p>
          <a:p>
            <a:r>
              <a:rPr lang="en-US" dirty="0" smtClean="0"/>
              <a:t>“Wider than” isn’t what you might think</a:t>
            </a:r>
          </a:p>
          <a:p>
            <a:pPr lvl="1"/>
            <a:r>
              <a:rPr lang="en-US" dirty="0" smtClean="0"/>
              <a:t>Ignore # of bits in the data types</a:t>
            </a:r>
          </a:p>
          <a:p>
            <a:pPr lvl="1"/>
            <a:r>
              <a:rPr lang="en-US" dirty="0" smtClean="0"/>
              <a:t>Think about range of the data types</a:t>
            </a:r>
          </a:p>
          <a:p>
            <a:pPr lvl="1"/>
            <a:r>
              <a:rPr lang="en-US" dirty="0" smtClean="0"/>
              <a:t>Type A is wider than type B if the range of values represented by A contains the range of values represented by B</a:t>
            </a:r>
            <a:endParaRPr lang="en-US" dirty="0"/>
          </a:p>
        </p:txBody>
      </p:sp>
    </p:spTree>
    <p:extLst>
      <p:ext uri="{BB962C8B-B14F-4D97-AF65-F5344CB8AC3E}">
        <p14:creationId xmlns:p14="http://schemas.microsoft.com/office/powerpoint/2010/main" val="680681732"/>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334578418"/>
              </p:ext>
            </p:extLst>
          </p:nvPr>
        </p:nvGraphicFramePr>
        <p:xfrm>
          <a:off x="1066800" y="989590"/>
          <a:ext cx="7315200" cy="3931920"/>
        </p:xfrm>
        <a:graphic>
          <a:graphicData uri="http://schemas.openxmlformats.org/drawingml/2006/table">
            <a:tbl>
              <a:tblPr firstRow="1" bandRow="1">
                <a:tableStyleId>{5C22544A-7EE6-4342-B048-85BDC9FD1C3A}</a:tableStyleId>
              </a:tblPr>
              <a:tblGrid>
                <a:gridCol w="1204856"/>
                <a:gridCol w="946673"/>
                <a:gridCol w="5163671"/>
              </a:tblGrid>
              <a:tr h="376063">
                <a:tc>
                  <a:txBody>
                    <a:bodyPr/>
                    <a:lstStyle/>
                    <a:p>
                      <a:r>
                        <a:rPr lang="en-US" sz="2400" dirty="0" smtClean="0"/>
                        <a:t>Type</a:t>
                      </a:r>
                      <a:endParaRPr lang="en-US" sz="2400" dirty="0"/>
                    </a:p>
                  </a:txBody>
                  <a:tcPr/>
                </a:tc>
                <a:tc>
                  <a:txBody>
                    <a:bodyPr/>
                    <a:lstStyle/>
                    <a:p>
                      <a:r>
                        <a:rPr lang="en-US" sz="2400" dirty="0" smtClean="0"/>
                        <a:t># bits</a:t>
                      </a:r>
                      <a:endParaRPr lang="en-US" sz="2400" dirty="0"/>
                    </a:p>
                  </a:txBody>
                  <a:tcPr/>
                </a:tc>
                <a:tc>
                  <a:txBody>
                    <a:bodyPr/>
                    <a:lstStyle/>
                    <a:p>
                      <a:r>
                        <a:rPr lang="en-US" sz="2400" dirty="0" smtClean="0"/>
                        <a:t>Range</a:t>
                      </a:r>
                      <a:endParaRPr lang="en-US" sz="2400" dirty="0"/>
                    </a:p>
                  </a:txBody>
                  <a:tcPr/>
                </a:tc>
              </a:tr>
              <a:tr h="376063">
                <a:tc>
                  <a:txBody>
                    <a:bodyPr/>
                    <a:lstStyle/>
                    <a:p>
                      <a:r>
                        <a:rPr lang="en-US" sz="2400" dirty="0" smtClean="0"/>
                        <a:t>byte</a:t>
                      </a:r>
                      <a:endParaRPr lang="en-US" sz="2400" dirty="0"/>
                    </a:p>
                  </a:txBody>
                  <a:tcPr/>
                </a:tc>
                <a:tc>
                  <a:txBody>
                    <a:bodyPr/>
                    <a:lstStyle/>
                    <a:p>
                      <a:r>
                        <a:rPr lang="en-US" sz="2400" dirty="0" smtClean="0"/>
                        <a:t>8</a:t>
                      </a:r>
                      <a:endParaRPr lang="en-US" sz="2400" dirty="0"/>
                    </a:p>
                  </a:txBody>
                  <a:tcPr/>
                </a:tc>
                <a:tc>
                  <a:txBody>
                    <a:bodyPr/>
                    <a:lstStyle/>
                    <a:p>
                      <a:r>
                        <a:rPr lang="en-US" sz="2400" dirty="0" smtClean="0"/>
                        <a:t>-128 to +127</a:t>
                      </a:r>
                      <a:endParaRPr lang="en-US" sz="2400" dirty="0"/>
                    </a:p>
                  </a:txBody>
                  <a:tcPr/>
                </a:tc>
              </a:tr>
              <a:tr h="376063">
                <a:tc>
                  <a:txBody>
                    <a:bodyPr/>
                    <a:lstStyle/>
                    <a:p>
                      <a:r>
                        <a:rPr lang="en-US" sz="2400" dirty="0" smtClean="0"/>
                        <a:t>short</a:t>
                      </a:r>
                      <a:endParaRPr lang="en-US" sz="2400" dirty="0"/>
                    </a:p>
                  </a:txBody>
                  <a:tcPr/>
                </a:tc>
                <a:tc>
                  <a:txBody>
                    <a:bodyPr/>
                    <a:lstStyle/>
                    <a:p>
                      <a:r>
                        <a:rPr lang="en-US" sz="2400" dirty="0" smtClean="0"/>
                        <a:t>16</a:t>
                      </a:r>
                      <a:endParaRPr lang="en-US" sz="2400" dirty="0"/>
                    </a:p>
                  </a:txBody>
                  <a:tcPr/>
                </a:tc>
                <a:tc>
                  <a:txBody>
                    <a:bodyPr/>
                    <a:lstStyle/>
                    <a:p>
                      <a:r>
                        <a:rPr lang="en-US" sz="2400" dirty="0" smtClean="0"/>
                        <a:t>-32,768 to +32767</a:t>
                      </a:r>
                      <a:endParaRPr lang="en-US" sz="2400" dirty="0"/>
                    </a:p>
                  </a:txBody>
                  <a:tcPr/>
                </a:tc>
              </a:tr>
              <a:tr h="649095">
                <a:tc>
                  <a:txBody>
                    <a:bodyPr/>
                    <a:lstStyle/>
                    <a:p>
                      <a:r>
                        <a:rPr lang="en-US" sz="2400" dirty="0" err="1" smtClean="0"/>
                        <a:t>int</a:t>
                      </a:r>
                      <a:endParaRPr lang="en-US" sz="2400" dirty="0"/>
                    </a:p>
                  </a:txBody>
                  <a:tcPr/>
                </a:tc>
                <a:tc>
                  <a:txBody>
                    <a:bodyPr/>
                    <a:lstStyle/>
                    <a:p>
                      <a:r>
                        <a:rPr lang="en-US" sz="2400" dirty="0" smtClean="0"/>
                        <a:t>32</a:t>
                      </a:r>
                      <a:endParaRPr lang="en-US" sz="2400" dirty="0"/>
                    </a:p>
                  </a:txBody>
                  <a:tcPr/>
                </a:tc>
                <a:tc>
                  <a:txBody>
                    <a:bodyPr/>
                    <a:lstStyle/>
                    <a:p>
                      <a:r>
                        <a:rPr lang="en-US" sz="2400" dirty="0" smtClean="0"/>
                        <a:t>-2,147,483,648 to</a:t>
                      </a:r>
                    </a:p>
                    <a:p>
                      <a:r>
                        <a:rPr lang="en-US" sz="2400" dirty="0" smtClean="0"/>
                        <a:t>+2,147,483,647</a:t>
                      </a:r>
                      <a:endParaRPr lang="en-US" sz="2400" dirty="0"/>
                    </a:p>
                  </a:txBody>
                  <a:tcPr/>
                </a:tc>
              </a:tr>
              <a:tr h="376063">
                <a:tc>
                  <a:txBody>
                    <a:bodyPr/>
                    <a:lstStyle/>
                    <a:p>
                      <a:r>
                        <a:rPr lang="en-US" sz="2400" dirty="0" smtClean="0"/>
                        <a:t>long</a:t>
                      </a:r>
                      <a:endParaRPr lang="en-US" sz="2400" dirty="0"/>
                    </a:p>
                  </a:txBody>
                  <a:tcPr/>
                </a:tc>
                <a:tc>
                  <a:txBody>
                    <a:bodyPr/>
                    <a:lstStyle/>
                    <a:p>
                      <a:r>
                        <a:rPr lang="en-US" sz="2400" dirty="0" smtClean="0"/>
                        <a:t>64</a:t>
                      </a:r>
                      <a:endParaRPr lang="en-US" sz="2400" dirty="0"/>
                    </a:p>
                  </a:txBody>
                  <a:tcPr/>
                </a:tc>
                <a:tc>
                  <a:txBody>
                    <a:bodyPr/>
                    <a:lstStyle/>
                    <a:p>
                      <a:r>
                        <a:rPr lang="en-US" sz="2400" kern="1200" dirty="0" smtClean="0">
                          <a:solidFill>
                            <a:schemeClr val="dk1"/>
                          </a:solidFill>
                          <a:latin typeface="+mn-lt"/>
                          <a:ea typeface="+mn-ea"/>
                          <a:cs typeface="+mn-cs"/>
                        </a:rPr>
                        <a:t>-9,223,372,036,854,775,808 to</a:t>
                      </a:r>
                    </a:p>
                    <a:p>
                      <a:r>
                        <a:rPr lang="en-US" sz="2400" kern="1200" dirty="0" smtClean="0">
                          <a:solidFill>
                            <a:schemeClr val="dk1"/>
                          </a:solidFill>
                          <a:latin typeface="+mn-lt"/>
                          <a:ea typeface="+mn-ea"/>
                          <a:cs typeface="+mn-cs"/>
                        </a:rPr>
                        <a:t>+9,223,372,036,854,775,807</a:t>
                      </a:r>
                      <a:endParaRPr lang="en-US" sz="2400" dirty="0"/>
                    </a:p>
                  </a:txBody>
                  <a:tcPr/>
                </a:tc>
              </a:tr>
              <a:tr h="376063">
                <a:tc>
                  <a:txBody>
                    <a:bodyPr/>
                    <a:lstStyle/>
                    <a:p>
                      <a:r>
                        <a:rPr lang="en-US" sz="2400" dirty="0" smtClean="0"/>
                        <a:t>float</a:t>
                      </a:r>
                      <a:endParaRPr lang="en-US" sz="2400" dirty="0"/>
                    </a:p>
                  </a:txBody>
                  <a:tcPr/>
                </a:tc>
                <a:tc>
                  <a:txBody>
                    <a:bodyPr/>
                    <a:lstStyle/>
                    <a:p>
                      <a:r>
                        <a:rPr lang="en-US" sz="2400" dirty="0" smtClean="0"/>
                        <a:t>32</a:t>
                      </a:r>
                      <a:endParaRPr lang="en-US" sz="2400" dirty="0"/>
                    </a:p>
                  </a:txBody>
                  <a:tcPr/>
                </a:tc>
                <a:tc>
                  <a:txBody>
                    <a:bodyPr/>
                    <a:lstStyle/>
                    <a:p>
                      <a:r>
                        <a:rPr lang="en-US" sz="2400" dirty="0" smtClean="0"/>
                        <a:t>-3.4E38 to +3.4E38</a:t>
                      </a:r>
                      <a:endParaRPr lang="en-US" sz="2400" dirty="0"/>
                    </a:p>
                  </a:txBody>
                  <a:tcPr/>
                </a:tc>
              </a:tr>
              <a:tr h="376063">
                <a:tc>
                  <a:txBody>
                    <a:bodyPr/>
                    <a:lstStyle/>
                    <a:p>
                      <a:r>
                        <a:rPr lang="en-US" sz="2400" dirty="0" smtClean="0"/>
                        <a:t>double</a:t>
                      </a:r>
                      <a:endParaRPr lang="en-US" sz="2400" dirty="0"/>
                    </a:p>
                  </a:txBody>
                  <a:tcPr/>
                </a:tc>
                <a:tc>
                  <a:txBody>
                    <a:bodyPr/>
                    <a:lstStyle/>
                    <a:p>
                      <a:r>
                        <a:rPr lang="en-US" sz="2400" dirty="0" smtClean="0"/>
                        <a:t>64</a:t>
                      </a:r>
                      <a:endParaRPr lang="en-US" sz="2400" dirty="0"/>
                    </a:p>
                  </a:txBody>
                  <a:tcPr/>
                </a:tc>
                <a:tc>
                  <a:txBody>
                    <a:bodyPr/>
                    <a:lstStyle/>
                    <a:p>
                      <a:r>
                        <a:rPr lang="en-US" sz="2400" dirty="0" smtClean="0"/>
                        <a:t>-1.8E308 to +1.8E308</a:t>
                      </a:r>
                      <a:endParaRPr lang="en-US" sz="2400" dirty="0"/>
                    </a:p>
                  </a:txBody>
                  <a:tcPr/>
                </a:tc>
              </a:tr>
            </a:tbl>
          </a:graphicData>
        </a:graphic>
      </p:graphicFrame>
      <p:sp>
        <p:nvSpPr>
          <p:cNvPr id="6" name="Title 5"/>
          <p:cNvSpPr>
            <a:spLocks noGrp="1"/>
          </p:cNvSpPr>
          <p:nvPr>
            <p:ph type="title"/>
          </p:nvPr>
        </p:nvSpPr>
        <p:spPr>
          <a:xfrm>
            <a:off x="152400" y="90487"/>
            <a:ext cx="8229600" cy="671513"/>
          </a:xfrm>
        </p:spPr>
        <p:txBody>
          <a:bodyPr>
            <a:normAutofit fontScale="90000"/>
          </a:bodyPr>
          <a:lstStyle/>
          <a:p>
            <a:r>
              <a:rPr lang="en-US" dirty="0" smtClean="0"/>
              <a:t>Which is wider?</a:t>
            </a:r>
            <a:endParaRPr lang="en-US" dirty="0"/>
          </a:p>
        </p:txBody>
      </p:sp>
      <p:sp>
        <p:nvSpPr>
          <p:cNvPr id="7" name="Content Placeholder 6"/>
          <p:cNvSpPr>
            <a:spLocks noGrp="1"/>
          </p:cNvSpPr>
          <p:nvPr>
            <p:ph idx="1"/>
          </p:nvPr>
        </p:nvSpPr>
        <p:spPr>
          <a:xfrm>
            <a:off x="381000" y="5139684"/>
            <a:ext cx="8229600" cy="1436491"/>
          </a:xfrm>
        </p:spPr>
        <p:txBody>
          <a:bodyPr>
            <a:normAutofit fontScale="92500" lnSpcReduction="20000"/>
          </a:bodyPr>
          <a:lstStyle/>
          <a:p>
            <a:r>
              <a:rPr lang="en-US" dirty="0"/>
              <a:t>b</a:t>
            </a:r>
            <a:r>
              <a:rPr lang="en-US" dirty="0" smtClean="0"/>
              <a:t>yte or short?</a:t>
            </a:r>
          </a:p>
          <a:p>
            <a:r>
              <a:rPr lang="en-US" dirty="0" smtClean="0"/>
              <a:t>byte or long?</a:t>
            </a:r>
          </a:p>
          <a:p>
            <a:r>
              <a:rPr lang="en-US" dirty="0"/>
              <a:t>f</a:t>
            </a:r>
            <a:r>
              <a:rPr lang="en-US" dirty="0" smtClean="0"/>
              <a:t>loat or long?</a:t>
            </a:r>
          </a:p>
        </p:txBody>
      </p:sp>
    </p:spTree>
    <p:extLst>
      <p:ext uri="{BB962C8B-B14F-4D97-AF65-F5344CB8AC3E}">
        <p14:creationId xmlns:p14="http://schemas.microsoft.com/office/powerpoint/2010/main" val="187023977"/>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742485661"/>
              </p:ext>
            </p:extLst>
          </p:nvPr>
        </p:nvGraphicFramePr>
        <p:xfrm>
          <a:off x="1066800" y="933568"/>
          <a:ext cx="7315200" cy="1371600"/>
        </p:xfrm>
        <a:graphic>
          <a:graphicData uri="http://schemas.openxmlformats.org/drawingml/2006/table">
            <a:tbl>
              <a:tblPr firstRow="1" bandRow="1">
                <a:tableStyleId>{5C22544A-7EE6-4342-B048-85BDC9FD1C3A}</a:tableStyleId>
              </a:tblPr>
              <a:tblGrid>
                <a:gridCol w="1204856"/>
                <a:gridCol w="946673"/>
                <a:gridCol w="5163671"/>
              </a:tblGrid>
              <a:tr h="376063">
                <a:tc>
                  <a:txBody>
                    <a:bodyPr/>
                    <a:lstStyle/>
                    <a:p>
                      <a:r>
                        <a:rPr lang="en-US" sz="2400" dirty="0" smtClean="0"/>
                        <a:t>Type</a:t>
                      </a:r>
                      <a:endParaRPr lang="en-US" sz="2400" dirty="0"/>
                    </a:p>
                  </a:txBody>
                  <a:tcPr/>
                </a:tc>
                <a:tc>
                  <a:txBody>
                    <a:bodyPr/>
                    <a:lstStyle/>
                    <a:p>
                      <a:r>
                        <a:rPr lang="en-US" sz="2400" dirty="0" smtClean="0"/>
                        <a:t># bits</a:t>
                      </a:r>
                      <a:endParaRPr lang="en-US" sz="2400" dirty="0"/>
                    </a:p>
                  </a:txBody>
                  <a:tcPr/>
                </a:tc>
                <a:tc>
                  <a:txBody>
                    <a:bodyPr/>
                    <a:lstStyle/>
                    <a:p>
                      <a:r>
                        <a:rPr lang="en-US" sz="2400" dirty="0" smtClean="0"/>
                        <a:t>Range</a:t>
                      </a:r>
                      <a:endParaRPr lang="en-US" sz="2400" dirty="0"/>
                    </a:p>
                  </a:txBody>
                  <a:tcPr/>
                </a:tc>
              </a:tr>
              <a:tr h="376063">
                <a:tc>
                  <a:txBody>
                    <a:bodyPr/>
                    <a:lstStyle/>
                    <a:p>
                      <a:r>
                        <a:rPr lang="en-US" sz="2400" dirty="0" smtClean="0"/>
                        <a:t>byte</a:t>
                      </a:r>
                      <a:endParaRPr lang="en-US" sz="2400" dirty="0"/>
                    </a:p>
                  </a:txBody>
                  <a:tcPr/>
                </a:tc>
                <a:tc>
                  <a:txBody>
                    <a:bodyPr/>
                    <a:lstStyle/>
                    <a:p>
                      <a:r>
                        <a:rPr lang="en-US" sz="2400" dirty="0" smtClean="0"/>
                        <a:t>8</a:t>
                      </a:r>
                      <a:endParaRPr lang="en-US" sz="2400" dirty="0"/>
                    </a:p>
                  </a:txBody>
                  <a:tcPr/>
                </a:tc>
                <a:tc>
                  <a:txBody>
                    <a:bodyPr/>
                    <a:lstStyle/>
                    <a:p>
                      <a:r>
                        <a:rPr lang="en-US" sz="2400" dirty="0" smtClean="0"/>
                        <a:t>-128 to +127</a:t>
                      </a:r>
                      <a:endParaRPr lang="en-US" sz="2400" dirty="0"/>
                    </a:p>
                  </a:txBody>
                  <a:tcPr/>
                </a:tc>
              </a:tr>
              <a:tr h="376063">
                <a:tc>
                  <a:txBody>
                    <a:bodyPr/>
                    <a:lstStyle/>
                    <a:p>
                      <a:r>
                        <a:rPr lang="en-US" sz="2400" dirty="0" smtClean="0"/>
                        <a:t>short</a:t>
                      </a:r>
                      <a:endParaRPr lang="en-US" sz="2400" dirty="0"/>
                    </a:p>
                  </a:txBody>
                  <a:tcPr/>
                </a:tc>
                <a:tc>
                  <a:txBody>
                    <a:bodyPr/>
                    <a:lstStyle/>
                    <a:p>
                      <a:r>
                        <a:rPr lang="en-US" sz="2400" dirty="0" smtClean="0"/>
                        <a:t>16</a:t>
                      </a:r>
                      <a:endParaRPr lang="en-US" sz="2400" dirty="0"/>
                    </a:p>
                  </a:txBody>
                  <a:tcPr/>
                </a:tc>
                <a:tc>
                  <a:txBody>
                    <a:bodyPr/>
                    <a:lstStyle/>
                    <a:p>
                      <a:r>
                        <a:rPr lang="en-US" sz="2400" dirty="0" smtClean="0"/>
                        <a:t>-32,768 to +32767</a:t>
                      </a:r>
                      <a:endParaRPr lang="en-US" sz="2400" dirty="0"/>
                    </a:p>
                  </a:txBody>
                  <a:tcPr/>
                </a:tc>
              </a:tr>
            </a:tbl>
          </a:graphicData>
        </a:graphic>
      </p:graphicFrame>
      <p:sp>
        <p:nvSpPr>
          <p:cNvPr id="6" name="Title 5"/>
          <p:cNvSpPr>
            <a:spLocks noGrp="1"/>
          </p:cNvSpPr>
          <p:nvPr>
            <p:ph type="title"/>
          </p:nvPr>
        </p:nvSpPr>
        <p:spPr>
          <a:xfrm>
            <a:off x="457200" y="-173538"/>
            <a:ext cx="8229600" cy="1143000"/>
          </a:xfrm>
        </p:spPr>
        <p:txBody>
          <a:bodyPr>
            <a:normAutofit/>
          </a:bodyPr>
          <a:lstStyle/>
          <a:p>
            <a:r>
              <a:rPr lang="en-US" dirty="0" smtClean="0"/>
              <a:t>Which is wider: byte or short?</a:t>
            </a:r>
            <a:endParaRPr lang="en-US" dirty="0"/>
          </a:p>
        </p:txBody>
      </p:sp>
      <p:cxnSp>
        <p:nvCxnSpPr>
          <p:cNvPr id="5" name="Straight Connector 4"/>
          <p:cNvCxnSpPr/>
          <p:nvPr/>
        </p:nvCxnSpPr>
        <p:spPr>
          <a:xfrm flipV="1">
            <a:off x="2801327" y="3454676"/>
            <a:ext cx="3585700" cy="37348"/>
          </a:xfrm>
          <a:prstGeom prst="line">
            <a:avLst/>
          </a:prstGeom>
          <a:ln w="60325">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V="1">
            <a:off x="597617" y="4895577"/>
            <a:ext cx="8089183" cy="37348"/>
          </a:xfrm>
          <a:prstGeom prst="line">
            <a:avLst/>
          </a:prstGeom>
          <a:ln w="60325">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2558546" y="2950480"/>
            <a:ext cx="4084471" cy="461665"/>
          </a:xfrm>
          <a:prstGeom prst="rect">
            <a:avLst/>
          </a:prstGeom>
          <a:noFill/>
        </p:spPr>
        <p:txBody>
          <a:bodyPr wrap="none" rtlCol="0">
            <a:spAutoFit/>
          </a:bodyPr>
          <a:lstStyle/>
          <a:p>
            <a:r>
              <a:rPr lang="en-US" sz="2400" dirty="0" smtClean="0"/>
              <a:t>-128                   0                   127</a:t>
            </a:r>
            <a:endParaRPr lang="en-US" sz="2400" dirty="0"/>
          </a:p>
        </p:txBody>
      </p:sp>
      <p:sp>
        <p:nvSpPr>
          <p:cNvPr id="13" name="TextBox 12"/>
          <p:cNvSpPr txBox="1"/>
          <p:nvPr/>
        </p:nvSpPr>
        <p:spPr>
          <a:xfrm>
            <a:off x="457200" y="5216042"/>
            <a:ext cx="8619367" cy="461665"/>
          </a:xfrm>
          <a:prstGeom prst="rect">
            <a:avLst/>
          </a:prstGeom>
          <a:noFill/>
        </p:spPr>
        <p:txBody>
          <a:bodyPr wrap="none" rtlCol="0">
            <a:spAutoFit/>
          </a:bodyPr>
          <a:lstStyle/>
          <a:p>
            <a:r>
              <a:rPr lang="en-US" sz="2400" dirty="0" smtClean="0"/>
              <a:t>-32,678                                            0                                              32,767</a:t>
            </a:r>
            <a:endParaRPr lang="en-US" sz="2400" dirty="0"/>
          </a:p>
        </p:txBody>
      </p:sp>
      <p:cxnSp>
        <p:nvCxnSpPr>
          <p:cNvPr id="15" name="Straight Arrow Connector 14"/>
          <p:cNvCxnSpPr/>
          <p:nvPr/>
        </p:nvCxnSpPr>
        <p:spPr>
          <a:xfrm>
            <a:off x="4612853" y="3622742"/>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24" name="Group 23"/>
          <p:cNvGrpSpPr/>
          <p:nvPr/>
        </p:nvGrpSpPr>
        <p:grpSpPr>
          <a:xfrm>
            <a:off x="3140485" y="3585394"/>
            <a:ext cx="534896" cy="1272835"/>
            <a:chOff x="-4049589" y="3492024"/>
            <a:chExt cx="534896" cy="1272835"/>
          </a:xfrm>
        </p:grpSpPr>
        <p:cxnSp>
          <p:nvCxnSpPr>
            <p:cNvPr id="18" name="Straight Arrow Connector 17"/>
            <p:cNvCxnSpPr/>
            <p:nvPr/>
          </p:nvCxnSpPr>
          <p:spPr>
            <a:xfrm>
              <a:off x="-4049589"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a:off x="-3942610"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3835631"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362167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351469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3728652"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25" name="Group 24"/>
          <p:cNvGrpSpPr/>
          <p:nvPr/>
        </p:nvGrpSpPr>
        <p:grpSpPr>
          <a:xfrm>
            <a:off x="5403219" y="3604068"/>
            <a:ext cx="534896" cy="1272835"/>
            <a:chOff x="-4049589" y="3492024"/>
            <a:chExt cx="534896" cy="1272835"/>
          </a:xfrm>
        </p:grpSpPr>
        <p:cxnSp>
          <p:nvCxnSpPr>
            <p:cNvPr id="26" name="Straight Arrow Connector 25"/>
            <p:cNvCxnSpPr/>
            <p:nvPr/>
          </p:nvCxnSpPr>
          <p:spPr>
            <a:xfrm>
              <a:off x="-4049589"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a:off x="-3942610"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835631"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362167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a:off x="-351469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a:off x="-3728652"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32" name="TextBox 31"/>
          <p:cNvSpPr txBox="1"/>
          <p:nvPr/>
        </p:nvSpPr>
        <p:spPr>
          <a:xfrm>
            <a:off x="7233933" y="4396564"/>
            <a:ext cx="1842634" cy="461665"/>
          </a:xfrm>
          <a:prstGeom prst="rect">
            <a:avLst/>
          </a:prstGeom>
          <a:noFill/>
        </p:spPr>
        <p:txBody>
          <a:bodyPr wrap="none" rtlCol="0">
            <a:spAutoFit/>
          </a:bodyPr>
          <a:lstStyle/>
          <a:p>
            <a:r>
              <a:rPr lang="en-US" sz="2400" i="1" dirty="0" smtClean="0">
                <a:solidFill>
                  <a:srgbClr val="FF0000"/>
                </a:solidFill>
              </a:rPr>
              <a:t>Not to scale!</a:t>
            </a:r>
            <a:endParaRPr lang="en-US" sz="2400" i="1" dirty="0">
              <a:solidFill>
                <a:srgbClr val="FF0000"/>
              </a:solidFill>
            </a:endParaRPr>
          </a:p>
        </p:txBody>
      </p:sp>
    </p:spTree>
    <p:extLst>
      <p:ext uri="{BB962C8B-B14F-4D97-AF65-F5344CB8AC3E}">
        <p14:creationId xmlns:p14="http://schemas.microsoft.com/office/powerpoint/2010/main" val="1113208770"/>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200955014"/>
              </p:ext>
            </p:extLst>
          </p:nvPr>
        </p:nvGraphicFramePr>
        <p:xfrm>
          <a:off x="1066800" y="933568"/>
          <a:ext cx="7315200" cy="1371600"/>
        </p:xfrm>
        <a:graphic>
          <a:graphicData uri="http://schemas.openxmlformats.org/drawingml/2006/table">
            <a:tbl>
              <a:tblPr firstRow="1" bandRow="1">
                <a:tableStyleId>{5C22544A-7EE6-4342-B048-85BDC9FD1C3A}</a:tableStyleId>
              </a:tblPr>
              <a:tblGrid>
                <a:gridCol w="1204856"/>
                <a:gridCol w="946673"/>
                <a:gridCol w="5163671"/>
              </a:tblGrid>
              <a:tr h="376063">
                <a:tc>
                  <a:txBody>
                    <a:bodyPr/>
                    <a:lstStyle/>
                    <a:p>
                      <a:r>
                        <a:rPr lang="en-US" sz="2400" dirty="0" smtClean="0"/>
                        <a:t>Type</a:t>
                      </a:r>
                      <a:endParaRPr lang="en-US" sz="2400" dirty="0"/>
                    </a:p>
                  </a:txBody>
                  <a:tcPr/>
                </a:tc>
                <a:tc>
                  <a:txBody>
                    <a:bodyPr/>
                    <a:lstStyle/>
                    <a:p>
                      <a:r>
                        <a:rPr lang="en-US" sz="2400" dirty="0" smtClean="0"/>
                        <a:t># bits</a:t>
                      </a:r>
                      <a:endParaRPr lang="en-US" sz="2400" dirty="0"/>
                    </a:p>
                  </a:txBody>
                  <a:tcPr/>
                </a:tc>
                <a:tc>
                  <a:txBody>
                    <a:bodyPr/>
                    <a:lstStyle/>
                    <a:p>
                      <a:r>
                        <a:rPr lang="en-US" sz="2400" dirty="0" smtClean="0"/>
                        <a:t>Range</a:t>
                      </a:r>
                      <a:endParaRPr lang="en-US" sz="2400" dirty="0"/>
                    </a:p>
                  </a:txBody>
                  <a:tcPr/>
                </a:tc>
              </a:tr>
              <a:tr h="376063">
                <a:tc>
                  <a:txBody>
                    <a:bodyPr/>
                    <a:lstStyle/>
                    <a:p>
                      <a:r>
                        <a:rPr lang="en-US" sz="2400" dirty="0" smtClean="0"/>
                        <a:t>byte</a:t>
                      </a:r>
                      <a:endParaRPr lang="en-US" sz="2400" dirty="0"/>
                    </a:p>
                  </a:txBody>
                  <a:tcPr/>
                </a:tc>
                <a:tc>
                  <a:txBody>
                    <a:bodyPr/>
                    <a:lstStyle/>
                    <a:p>
                      <a:r>
                        <a:rPr lang="en-US" sz="2400" dirty="0" smtClean="0"/>
                        <a:t>8</a:t>
                      </a:r>
                      <a:endParaRPr lang="en-US" sz="2400" dirty="0"/>
                    </a:p>
                  </a:txBody>
                  <a:tcPr/>
                </a:tc>
                <a:tc>
                  <a:txBody>
                    <a:bodyPr/>
                    <a:lstStyle/>
                    <a:p>
                      <a:r>
                        <a:rPr lang="en-US" sz="2400" dirty="0" smtClean="0"/>
                        <a:t>-128 to +127</a:t>
                      </a:r>
                      <a:endParaRPr lang="en-US" sz="2400" dirty="0"/>
                    </a:p>
                  </a:txBody>
                  <a:tcPr/>
                </a:tc>
              </a:tr>
              <a:tr h="376063">
                <a:tc>
                  <a:txBody>
                    <a:bodyPr/>
                    <a:lstStyle/>
                    <a:p>
                      <a:r>
                        <a:rPr lang="en-US" sz="2400" dirty="0" smtClean="0"/>
                        <a:t>short</a:t>
                      </a:r>
                      <a:endParaRPr lang="en-US" sz="2400" dirty="0"/>
                    </a:p>
                  </a:txBody>
                  <a:tcPr/>
                </a:tc>
                <a:tc>
                  <a:txBody>
                    <a:bodyPr/>
                    <a:lstStyle/>
                    <a:p>
                      <a:r>
                        <a:rPr lang="en-US" sz="2400" dirty="0" smtClean="0"/>
                        <a:t>16</a:t>
                      </a:r>
                      <a:endParaRPr lang="en-US" sz="2400" dirty="0"/>
                    </a:p>
                  </a:txBody>
                  <a:tcPr/>
                </a:tc>
                <a:tc>
                  <a:txBody>
                    <a:bodyPr/>
                    <a:lstStyle/>
                    <a:p>
                      <a:r>
                        <a:rPr lang="en-US" sz="2400" dirty="0" smtClean="0"/>
                        <a:t>-32,768 to +32767</a:t>
                      </a:r>
                      <a:endParaRPr lang="en-US" sz="2400" dirty="0"/>
                    </a:p>
                  </a:txBody>
                  <a:tcPr/>
                </a:tc>
              </a:tr>
            </a:tbl>
          </a:graphicData>
        </a:graphic>
      </p:graphicFrame>
      <p:sp>
        <p:nvSpPr>
          <p:cNvPr id="6" name="Title 5"/>
          <p:cNvSpPr>
            <a:spLocks noGrp="1"/>
          </p:cNvSpPr>
          <p:nvPr>
            <p:ph type="title"/>
          </p:nvPr>
        </p:nvSpPr>
        <p:spPr>
          <a:xfrm>
            <a:off x="457200" y="-173538"/>
            <a:ext cx="8229600" cy="1143000"/>
          </a:xfrm>
        </p:spPr>
        <p:txBody>
          <a:bodyPr>
            <a:normAutofit/>
          </a:bodyPr>
          <a:lstStyle/>
          <a:p>
            <a:r>
              <a:rPr lang="en-US" dirty="0" smtClean="0"/>
              <a:t>Which is wider: byte or short?</a:t>
            </a:r>
            <a:endParaRPr lang="en-US" dirty="0"/>
          </a:p>
        </p:txBody>
      </p:sp>
      <p:cxnSp>
        <p:nvCxnSpPr>
          <p:cNvPr id="5" name="Straight Connector 4"/>
          <p:cNvCxnSpPr/>
          <p:nvPr/>
        </p:nvCxnSpPr>
        <p:spPr>
          <a:xfrm flipV="1">
            <a:off x="2801327" y="3454676"/>
            <a:ext cx="3585700" cy="37348"/>
          </a:xfrm>
          <a:prstGeom prst="line">
            <a:avLst/>
          </a:prstGeom>
          <a:ln w="60325">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V="1">
            <a:off x="597617" y="4895577"/>
            <a:ext cx="8089183" cy="37348"/>
          </a:xfrm>
          <a:prstGeom prst="line">
            <a:avLst/>
          </a:prstGeom>
          <a:ln w="60325">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2558546" y="2950480"/>
            <a:ext cx="4084471" cy="461665"/>
          </a:xfrm>
          <a:prstGeom prst="rect">
            <a:avLst/>
          </a:prstGeom>
          <a:noFill/>
        </p:spPr>
        <p:txBody>
          <a:bodyPr wrap="none" rtlCol="0">
            <a:spAutoFit/>
          </a:bodyPr>
          <a:lstStyle/>
          <a:p>
            <a:r>
              <a:rPr lang="en-US" sz="2400" dirty="0" smtClean="0"/>
              <a:t>-128                   0                   127</a:t>
            </a:r>
            <a:endParaRPr lang="en-US" sz="2400" dirty="0"/>
          </a:p>
        </p:txBody>
      </p:sp>
      <p:sp>
        <p:nvSpPr>
          <p:cNvPr id="13" name="TextBox 12"/>
          <p:cNvSpPr txBox="1"/>
          <p:nvPr/>
        </p:nvSpPr>
        <p:spPr>
          <a:xfrm>
            <a:off x="457200" y="5216042"/>
            <a:ext cx="8619367" cy="461665"/>
          </a:xfrm>
          <a:prstGeom prst="rect">
            <a:avLst/>
          </a:prstGeom>
          <a:noFill/>
        </p:spPr>
        <p:txBody>
          <a:bodyPr wrap="none" rtlCol="0">
            <a:spAutoFit/>
          </a:bodyPr>
          <a:lstStyle/>
          <a:p>
            <a:r>
              <a:rPr lang="en-US" sz="2400" dirty="0" smtClean="0"/>
              <a:t>-32,678                                            0                                              32,767</a:t>
            </a:r>
            <a:endParaRPr lang="en-US" sz="2400" dirty="0"/>
          </a:p>
        </p:txBody>
      </p:sp>
      <p:grpSp>
        <p:nvGrpSpPr>
          <p:cNvPr id="25" name="Group 24"/>
          <p:cNvGrpSpPr/>
          <p:nvPr/>
        </p:nvGrpSpPr>
        <p:grpSpPr>
          <a:xfrm rot="10800000">
            <a:off x="6643016" y="3548045"/>
            <a:ext cx="1738983" cy="1272835"/>
            <a:chOff x="-4049589" y="3492024"/>
            <a:chExt cx="534896" cy="1272835"/>
          </a:xfrm>
        </p:grpSpPr>
        <p:cxnSp>
          <p:nvCxnSpPr>
            <p:cNvPr id="26" name="Straight Arrow Connector 25"/>
            <p:cNvCxnSpPr/>
            <p:nvPr/>
          </p:nvCxnSpPr>
          <p:spPr>
            <a:xfrm>
              <a:off x="-4049589"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a:off x="-3942610"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835631"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362167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a:off x="-351469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a:off x="-3728652"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33" name="Group 32"/>
          <p:cNvGrpSpPr/>
          <p:nvPr/>
        </p:nvGrpSpPr>
        <p:grpSpPr>
          <a:xfrm rot="10800000">
            <a:off x="926561" y="3585394"/>
            <a:ext cx="1738983" cy="1272835"/>
            <a:chOff x="-4049589" y="3492024"/>
            <a:chExt cx="534896" cy="1272835"/>
          </a:xfrm>
        </p:grpSpPr>
        <p:cxnSp>
          <p:nvCxnSpPr>
            <p:cNvPr id="34" name="Straight Arrow Connector 33"/>
            <p:cNvCxnSpPr/>
            <p:nvPr/>
          </p:nvCxnSpPr>
          <p:spPr>
            <a:xfrm>
              <a:off x="-4049589"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a:off x="-3942610"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3835631"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a:off x="-362167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a:off x="-351469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a:off x="-3728652"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890390098"/>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you need to assign byte=short</a:t>
            </a:r>
            <a:endParaRPr lang="en-US" dirty="0"/>
          </a:p>
        </p:txBody>
      </p:sp>
      <p:sp>
        <p:nvSpPr>
          <p:cNvPr id="20" name="Content Placeholder 19"/>
          <p:cNvSpPr>
            <a:spLocks noGrp="1"/>
          </p:cNvSpPr>
          <p:nvPr>
            <p:ph idx="1"/>
          </p:nvPr>
        </p:nvSpPr>
        <p:spPr/>
        <p:txBody>
          <a:bodyPr/>
          <a:lstStyle/>
          <a:p>
            <a:r>
              <a:rPr lang="en-US" dirty="0" smtClean="0"/>
              <a:t>Cast the short as a byte to make the compiler happy:</a:t>
            </a:r>
          </a:p>
          <a:p>
            <a:pPr lvl="1"/>
            <a:r>
              <a:rPr lang="en-US" dirty="0" smtClean="0"/>
              <a:t>Compiler error:  </a:t>
            </a:r>
            <a:r>
              <a:rPr lang="en-US" dirty="0" smtClean="0">
                <a:solidFill>
                  <a:srgbClr val="FF0000"/>
                </a:solidFill>
                <a:latin typeface="Courier"/>
                <a:cs typeface="Courier"/>
              </a:rPr>
              <a:t>b = s;</a:t>
            </a:r>
          </a:p>
          <a:p>
            <a:pPr lvl="1"/>
            <a:r>
              <a:rPr lang="en-US" dirty="0" smtClean="0"/>
              <a:t>Fixed: </a:t>
            </a:r>
            <a:r>
              <a:rPr lang="en-US" dirty="0" smtClean="0">
                <a:solidFill>
                  <a:srgbClr val="008000"/>
                </a:solidFill>
              </a:rPr>
              <a:t>b = (byte)s;</a:t>
            </a:r>
          </a:p>
          <a:p>
            <a:pPr lvl="1"/>
            <a:r>
              <a:rPr lang="en-US" dirty="0" smtClean="0"/>
              <a:t>Casting tells the compiler you </a:t>
            </a:r>
          </a:p>
          <a:p>
            <a:pPr marL="457200" lvl="1" indent="0">
              <a:buNone/>
            </a:pPr>
            <a:r>
              <a:rPr lang="en-US" dirty="0"/>
              <a:t> </a:t>
            </a:r>
            <a:r>
              <a:rPr lang="en-US" dirty="0" smtClean="0"/>
              <a:t>  accept the run-time risk</a:t>
            </a:r>
          </a:p>
          <a:p>
            <a:pPr marL="457200" lvl="1" indent="0">
              <a:buNone/>
            </a:pPr>
            <a:endParaRPr lang="en-US" dirty="0" smtClean="0"/>
          </a:p>
        </p:txBody>
      </p:sp>
      <p:grpSp>
        <p:nvGrpSpPr>
          <p:cNvPr id="19" name="Group 18"/>
          <p:cNvGrpSpPr/>
          <p:nvPr/>
        </p:nvGrpSpPr>
        <p:grpSpPr>
          <a:xfrm>
            <a:off x="6088219" y="3454677"/>
            <a:ext cx="2598581" cy="1101762"/>
            <a:chOff x="597617" y="3454676"/>
            <a:chExt cx="8089183" cy="1478249"/>
          </a:xfrm>
        </p:grpSpPr>
        <p:cxnSp>
          <p:nvCxnSpPr>
            <p:cNvPr id="3" name="Straight Connector 2"/>
            <p:cNvCxnSpPr/>
            <p:nvPr/>
          </p:nvCxnSpPr>
          <p:spPr>
            <a:xfrm flipV="1">
              <a:off x="2801327" y="3454676"/>
              <a:ext cx="3585700" cy="37348"/>
            </a:xfrm>
            <a:prstGeom prst="line">
              <a:avLst/>
            </a:prstGeom>
            <a:ln w="60325">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 name="Straight Connector 3"/>
            <p:cNvCxnSpPr/>
            <p:nvPr/>
          </p:nvCxnSpPr>
          <p:spPr>
            <a:xfrm flipV="1">
              <a:off x="597617" y="4895577"/>
              <a:ext cx="8089183" cy="37348"/>
            </a:xfrm>
            <a:prstGeom prst="line">
              <a:avLst/>
            </a:prstGeom>
            <a:ln w="60325">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rot="10800000">
              <a:off x="6643016" y="3548045"/>
              <a:ext cx="1738983" cy="1272835"/>
              <a:chOff x="-4049589" y="3492024"/>
              <a:chExt cx="534896" cy="1272835"/>
            </a:xfrm>
          </p:grpSpPr>
          <p:cxnSp>
            <p:nvCxnSpPr>
              <p:cNvPr id="6" name="Straight Arrow Connector 5"/>
              <p:cNvCxnSpPr/>
              <p:nvPr/>
            </p:nvCxnSpPr>
            <p:spPr>
              <a:xfrm>
                <a:off x="-4049589"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a:off x="-3942610"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a:off x="-3835631"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362167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351469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3728652"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12" name="Group 11"/>
            <p:cNvGrpSpPr/>
            <p:nvPr/>
          </p:nvGrpSpPr>
          <p:grpSpPr>
            <a:xfrm rot="10800000">
              <a:off x="926561" y="3585394"/>
              <a:ext cx="1738983" cy="1272835"/>
              <a:chOff x="-4049589" y="3492024"/>
              <a:chExt cx="534896" cy="1272835"/>
            </a:xfrm>
          </p:grpSpPr>
          <p:cxnSp>
            <p:nvCxnSpPr>
              <p:cNvPr id="13" name="Straight Arrow Connector 12"/>
              <p:cNvCxnSpPr/>
              <p:nvPr/>
            </p:nvCxnSpPr>
            <p:spPr>
              <a:xfrm>
                <a:off x="-4049589"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3942610"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3835631"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362167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a:off x="-3514693"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3728652" y="3492024"/>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2045287157"/>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JVM writes a 16-bit short into an 8-bit byte</a:t>
            </a:r>
            <a:endParaRPr lang="en-US" dirty="0"/>
          </a:p>
        </p:txBody>
      </p:sp>
      <p:sp>
        <p:nvSpPr>
          <p:cNvPr id="4" name="Rectangle 3"/>
          <p:cNvSpPr/>
          <p:nvPr/>
        </p:nvSpPr>
        <p:spPr>
          <a:xfrm>
            <a:off x="457201"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457200" y="2095729"/>
            <a:ext cx="418654" cy="646331"/>
          </a:xfrm>
          <a:prstGeom prst="rect">
            <a:avLst/>
          </a:prstGeom>
          <a:noFill/>
        </p:spPr>
        <p:txBody>
          <a:bodyPr wrap="none" rtlCol="0">
            <a:spAutoFit/>
          </a:bodyPr>
          <a:lstStyle/>
          <a:p>
            <a:r>
              <a:rPr lang="en-US" sz="3600" dirty="0" smtClean="0"/>
              <a:t>0</a:t>
            </a:r>
            <a:endParaRPr lang="en-US" sz="3600" dirty="0"/>
          </a:p>
        </p:txBody>
      </p:sp>
      <p:sp>
        <p:nvSpPr>
          <p:cNvPr id="17" name="Rectangle 16"/>
          <p:cNvSpPr/>
          <p:nvPr/>
        </p:nvSpPr>
        <p:spPr>
          <a:xfrm>
            <a:off x="838503"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838502" y="2095729"/>
            <a:ext cx="418654" cy="646331"/>
          </a:xfrm>
          <a:prstGeom prst="rect">
            <a:avLst/>
          </a:prstGeom>
          <a:noFill/>
        </p:spPr>
        <p:txBody>
          <a:bodyPr wrap="none" rtlCol="0">
            <a:spAutoFit/>
          </a:bodyPr>
          <a:lstStyle/>
          <a:p>
            <a:r>
              <a:rPr lang="en-US" sz="3600" dirty="0" smtClean="0"/>
              <a:t>0</a:t>
            </a:r>
            <a:endParaRPr lang="en-US" sz="3600" dirty="0"/>
          </a:p>
        </p:txBody>
      </p:sp>
      <p:sp>
        <p:nvSpPr>
          <p:cNvPr id="20" name="Rectangle 19"/>
          <p:cNvSpPr/>
          <p:nvPr/>
        </p:nvSpPr>
        <p:spPr>
          <a:xfrm>
            <a:off x="1225909"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1225908" y="2095729"/>
            <a:ext cx="418654" cy="646331"/>
          </a:xfrm>
          <a:prstGeom prst="rect">
            <a:avLst/>
          </a:prstGeom>
          <a:noFill/>
        </p:spPr>
        <p:txBody>
          <a:bodyPr wrap="none" rtlCol="0">
            <a:spAutoFit/>
          </a:bodyPr>
          <a:lstStyle/>
          <a:p>
            <a:r>
              <a:rPr lang="en-US" sz="3600" dirty="0" smtClean="0"/>
              <a:t>0</a:t>
            </a:r>
            <a:endParaRPr lang="en-US" sz="3600" dirty="0"/>
          </a:p>
        </p:txBody>
      </p:sp>
      <p:sp>
        <p:nvSpPr>
          <p:cNvPr id="23" name="Rectangle 22"/>
          <p:cNvSpPr/>
          <p:nvPr/>
        </p:nvSpPr>
        <p:spPr>
          <a:xfrm>
            <a:off x="1607211"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1607210" y="2095729"/>
            <a:ext cx="418654" cy="646331"/>
          </a:xfrm>
          <a:prstGeom prst="rect">
            <a:avLst/>
          </a:prstGeom>
          <a:noFill/>
        </p:spPr>
        <p:txBody>
          <a:bodyPr wrap="none" rtlCol="0">
            <a:spAutoFit/>
          </a:bodyPr>
          <a:lstStyle/>
          <a:p>
            <a:r>
              <a:rPr lang="en-US" sz="3600" dirty="0" smtClean="0"/>
              <a:t>0</a:t>
            </a:r>
            <a:endParaRPr lang="en-US" sz="3600" dirty="0"/>
          </a:p>
        </p:txBody>
      </p:sp>
      <p:sp>
        <p:nvSpPr>
          <p:cNvPr id="26" name="Rectangle 25"/>
          <p:cNvSpPr/>
          <p:nvPr/>
        </p:nvSpPr>
        <p:spPr>
          <a:xfrm>
            <a:off x="1988513"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1988512" y="2095729"/>
            <a:ext cx="418654" cy="646331"/>
          </a:xfrm>
          <a:prstGeom prst="rect">
            <a:avLst/>
          </a:prstGeom>
          <a:noFill/>
        </p:spPr>
        <p:txBody>
          <a:bodyPr wrap="none" rtlCol="0">
            <a:spAutoFit/>
          </a:bodyPr>
          <a:lstStyle/>
          <a:p>
            <a:r>
              <a:rPr lang="en-US" sz="3600" dirty="0" smtClean="0"/>
              <a:t>0</a:t>
            </a:r>
            <a:endParaRPr lang="en-US" sz="3600" dirty="0"/>
          </a:p>
        </p:txBody>
      </p:sp>
      <p:sp>
        <p:nvSpPr>
          <p:cNvPr id="29" name="Rectangle 28"/>
          <p:cNvSpPr/>
          <p:nvPr/>
        </p:nvSpPr>
        <p:spPr>
          <a:xfrm>
            <a:off x="2369815"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2369814" y="2095729"/>
            <a:ext cx="418654" cy="646331"/>
          </a:xfrm>
          <a:prstGeom prst="rect">
            <a:avLst/>
          </a:prstGeom>
          <a:noFill/>
        </p:spPr>
        <p:txBody>
          <a:bodyPr wrap="none" rtlCol="0">
            <a:spAutoFit/>
          </a:bodyPr>
          <a:lstStyle/>
          <a:p>
            <a:r>
              <a:rPr lang="en-US" sz="3600" dirty="0" smtClean="0"/>
              <a:t>0</a:t>
            </a:r>
            <a:endParaRPr lang="en-US" sz="3600" dirty="0"/>
          </a:p>
        </p:txBody>
      </p:sp>
      <p:sp>
        <p:nvSpPr>
          <p:cNvPr id="32" name="Rectangle 31"/>
          <p:cNvSpPr/>
          <p:nvPr/>
        </p:nvSpPr>
        <p:spPr>
          <a:xfrm>
            <a:off x="2757221"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2757220" y="2095729"/>
            <a:ext cx="418654" cy="646331"/>
          </a:xfrm>
          <a:prstGeom prst="rect">
            <a:avLst/>
          </a:prstGeom>
          <a:noFill/>
        </p:spPr>
        <p:txBody>
          <a:bodyPr wrap="none" rtlCol="0">
            <a:spAutoFit/>
          </a:bodyPr>
          <a:lstStyle/>
          <a:p>
            <a:r>
              <a:rPr lang="en-US" sz="3600" dirty="0" smtClean="0"/>
              <a:t>0</a:t>
            </a:r>
            <a:endParaRPr lang="en-US" sz="3600" dirty="0"/>
          </a:p>
        </p:txBody>
      </p:sp>
      <p:sp>
        <p:nvSpPr>
          <p:cNvPr id="35" name="Rectangle 34"/>
          <p:cNvSpPr/>
          <p:nvPr/>
        </p:nvSpPr>
        <p:spPr>
          <a:xfrm>
            <a:off x="3138523"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extBox 35"/>
          <p:cNvSpPr txBox="1"/>
          <p:nvPr/>
        </p:nvSpPr>
        <p:spPr>
          <a:xfrm>
            <a:off x="3138522" y="2095729"/>
            <a:ext cx="418654" cy="646331"/>
          </a:xfrm>
          <a:prstGeom prst="rect">
            <a:avLst/>
          </a:prstGeom>
          <a:noFill/>
        </p:spPr>
        <p:txBody>
          <a:bodyPr wrap="none" rtlCol="0">
            <a:spAutoFit/>
          </a:bodyPr>
          <a:lstStyle/>
          <a:p>
            <a:r>
              <a:rPr lang="en-US" sz="3600" dirty="0" smtClean="0"/>
              <a:t>0</a:t>
            </a:r>
            <a:endParaRPr lang="en-US" sz="3600" dirty="0"/>
          </a:p>
        </p:txBody>
      </p:sp>
      <p:sp>
        <p:nvSpPr>
          <p:cNvPr id="38" name="Rectangle 37"/>
          <p:cNvSpPr/>
          <p:nvPr/>
        </p:nvSpPr>
        <p:spPr>
          <a:xfrm>
            <a:off x="3515968"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3515967" y="2095729"/>
            <a:ext cx="418654" cy="646331"/>
          </a:xfrm>
          <a:prstGeom prst="rect">
            <a:avLst/>
          </a:prstGeom>
          <a:noFill/>
        </p:spPr>
        <p:txBody>
          <a:bodyPr wrap="none" rtlCol="0">
            <a:spAutoFit/>
          </a:bodyPr>
          <a:lstStyle/>
          <a:p>
            <a:r>
              <a:rPr lang="en-US" sz="3600" dirty="0" smtClean="0"/>
              <a:t>0</a:t>
            </a:r>
            <a:endParaRPr lang="en-US" sz="3600" dirty="0"/>
          </a:p>
        </p:txBody>
      </p:sp>
      <p:sp>
        <p:nvSpPr>
          <p:cNvPr id="41" name="Rectangle 40"/>
          <p:cNvSpPr/>
          <p:nvPr/>
        </p:nvSpPr>
        <p:spPr>
          <a:xfrm>
            <a:off x="3897270"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TextBox 41"/>
          <p:cNvSpPr txBox="1"/>
          <p:nvPr/>
        </p:nvSpPr>
        <p:spPr>
          <a:xfrm>
            <a:off x="3897269" y="2095729"/>
            <a:ext cx="418654" cy="646331"/>
          </a:xfrm>
          <a:prstGeom prst="rect">
            <a:avLst/>
          </a:prstGeom>
          <a:noFill/>
        </p:spPr>
        <p:txBody>
          <a:bodyPr wrap="none" rtlCol="0">
            <a:spAutoFit/>
          </a:bodyPr>
          <a:lstStyle/>
          <a:p>
            <a:r>
              <a:rPr lang="en-US" sz="3600" dirty="0" smtClean="0"/>
              <a:t>0</a:t>
            </a:r>
            <a:endParaRPr lang="en-US" sz="3600" dirty="0"/>
          </a:p>
        </p:txBody>
      </p:sp>
      <p:sp>
        <p:nvSpPr>
          <p:cNvPr id="44" name="Rectangle 43"/>
          <p:cNvSpPr/>
          <p:nvPr/>
        </p:nvSpPr>
        <p:spPr>
          <a:xfrm>
            <a:off x="4284676"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4284675" y="2095729"/>
            <a:ext cx="418654" cy="646331"/>
          </a:xfrm>
          <a:prstGeom prst="rect">
            <a:avLst/>
          </a:prstGeom>
          <a:noFill/>
        </p:spPr>
        <p:txBody>
          <a:bodyPr wrap="none" rtlCol="0">
            <a:spAutoFit/>
          </a:bodyPr>
          <a:lstStyle/>
          <a:p>
            <a:r>
              <a:rPr lang="en-US" sz="3600" dirty="0" smtClean="0"/>
              <a:t>0</a:t>
            </a:r>
            <a:endParaRPr lang="en-US" sz="3600" dirty="0"/>
          </a:p>
        </p:txBody>
      </p:sp>
      <p:sp>
        <p:nvSpPr>
          <p:cNvPr id="47" name="Rectangle 46"/>
          <p:cNvSpPr/>
          <p:nvPr/>
        </p:nvSpPr>
        <p:spPr>
          <a:xfrm>
            <a:off x="4665978"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TextBox 47"/>
          <p:cNvSpPr txBox="1"/>
          <p:nvPr/>
        </p:nvSpPr>
        <p:spPr>
          <a:xfrm>
            <a:off x="4665977" y="2095729"/>
            <a:ext cx="418654" cy="646331"/>
          </a:xfrm>
          <a:prstGeom prst="rect">
            <a:avLst/>
          </a:prstGeom>
          <a:noFill/>
        </p:spPr>
        <p:txBody>
          <a:bodyPr wrap="none" rtlCol="0">
            <a:spAutoFit/>
          </a:bodyPr>
          <a:lstStyle/>
          <a:p>
            <a:r>
              <a:rPr lang="en-US" sz="3600" dirty="0" smtClean="0"/>
              <a:t>0</a:t>
            </a:r>
            <a:endParaRPr lang="en-US" sz="3600" dirty="0"/>
          </a:p>
        </p:txBody>
      </p:sp>
      <p:sp>
        <p:nvSpPr>
          <p:cNvPr id="50" name="Rectangle 49"/>
          <p:cNvSpPr/>
          <p:nvPr/>
        </p:nvSpPr>
        <p:spPr>
          <a:xfrm>
            <a:off x="5047280"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TextBox 50"/>
          <p:cNvSpPr txBox="1"/>
          <p:nvPr/>
        </p:nvSpPr>
        <p:spPr>
          <a:xfrm>
            <a:off x="5047279" y="2095729"/>
            <a:ext cx="418654" cy="646331"/>
          </a:xfrm>
          <a:prstGeom prst="rect">
            <a:avLst/>
          </a:prstGeom>
          <a:noFill/>
        </p:spPr>
        <p:txBody>
          <a:bodyPr wrap="none" rtlCol="0">
            <a:spAutoFit/>
          </a:bodyPr>
          <a:lstStyle/>
          <a:p>
            <a:r>
              <a:rPr lang="en-US" sz="3600" dirty="0"/>
              <a:t>1</a:t>
            </a:r>
          </a:p>
        </p:txBody>
      </p:sp>
      <p:sp>
        <p:nvSpPr>
          <p:cNvPr id="53" name="Rectangle 52"/>
          <p:cNvSpPr/>
          <p:nvPr/>
        </p:nvSpPr>
        <p:spPr>
          <a:xfrm>
            <a:off x="5428582"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5428581" y="2095729"/>
            <a:ext cx="418654" cy="646331"/>
          </a:xfrm>
          <a:prstGeom prst="rect">
            <a:avLst/>
          </a:prstGeom>
          <a:noFill/>
        </p:spPr>
        <p:txBody>
          <a:bodyPr wrap="none" rtlCol="0">
            <a:spAutoFit/>
          </a:bodyPr>
          <a:lstStyle/>
          <a:p>
            <a:r>
              <a:rPr lang="en-US" sz="3600" dirty="0" smtClean="0"/>
              <a:t>0</a:t>
            </a:r>
            <a:endParaRPr lang="en-US" sz="3600" dirty="0"/>
          </a:p>
        </p:txBody>
      </p:sp>
      <p:sp>
        <p:nvSpPr>
          <p:cNvPr id="56" name="Rectangle 55"/>
          <p:cNvSpPr/>
          <p:nvPr/>
        </p:nvSpPr>
        <p:spPr>
          <a:xfrm>
            <a:off x="5815988"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TextBox 56"/>
          <p:cNvSpPr txBox="1"/>
          <p:nvPr/>
        </p:nvSpPr>
        <p:spPr>
          <a:xfrm>
            <a:off x="5815987" y="2095729"/>
            <a:ext cx="418654" cy="646331"/>
          </a:xfrm>
          <a:prstGeom prst="rect">
            <a:avLst/>
          </a:prstGeom>
          <a:noFill/>
        </p:spPr>
        <p:txBody>
          <a:bodyPr wrap="none" rtlCol="0">
            <a:spAutoFit/>
          </a:bodyPr>
          <a:lstStyle/>
          <a:p>
            <a:r>
              <a:rPr lang="en-US" sz="3600" dirty="0"/>
              <a:t>1</a:t>
            </a:r>
          </a:p>
        </p:txBody>
      </p:sp>
      <p:sp>
        <p:nvSpPr>
          <p:cNvPr id="59" name="Rectangle 58"/>
          <p:cNvSpPr/>
          <p:nvPr/>
        </p:nvSpPr>
        <p:spPr>
          <a:xfrm>
            <a:off x="6197290"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Box 59"/>
          <p:cNvSpPr txBox="1"/>
          <p:nvPr/>
        </p:nvSpPr>
        <p:spPr>
          <a:xfrm>
            <a:off x="6197289" y="2095729"/>
            <a:ext cx="418654" cy="646331"/>
          </a:xfrm>
          <a:prstGeom prst="rect">
            <a:avLst/>
          </a:prstGeom>
          <a:noFill/>
        </p:spPr>
        <p:txBody>
          <a:bodyPr wrap="none" rtlCol="0">
            <a:spAutoFit/>
          </a:bodyPr>
          <a:lstStyle/>
          <a:p>
            <a:r>
              <a:rPr lang="en-US" sz="3600" dirty="0"/>
              <a:t>1</a:t>
            </a:r>
          </a:p>
        </p:txBody>
      </p:sp>
      <p:sp>
        <p:nvSpPr>
          <p:cNvPr id="78" name="Rectangle 77"/>
          <p:cNvSpPr/>
          <p:nvPr/>
        </p:nvSpPr>
        <p:spPr>
          <a:xfrm>
            <a:off x="3551424"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ectangle 79"/>
          <p:cNvSpPr/>
          <p:nvPr/>
        </p:nvSpPr>
        <p:spPr>
          <a:xfrm>
            <a:off x="3932726"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Rectangle 81"/>
          <p:cNvSpPr/>
          <p:nvPr/>
        </p:nvSpPr>
        <p:spPr>
          <a:xfrm>
            <a:off x="4320132"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Rectangle 83"/>
          <p:cNvSpPr/>
          <p:nvPr/>
        </p:nvSpPr>
        <p:spPr>
          <a:xfrm>
            <a:off x="4701434"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Rectangle 85"/>
          <p:cNvSpPr/>
          <p:nvPr/>
        </p:nvSpPr>
        <p:spPr>
          <a:xfrm>
            <a:off x="5082736"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Rectangle 87"/>
          <p:cNvSpPr/>
          <p:nvPr/>
        </p:nvSpPr>
        <p:spPr>
          <a:xfrm>
            <a:off x="5464038"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Rectangle 89"/>
          <p:cNvSpPr/>
          <p:nvPr/>
        </p:nvSpPr>
        <p:spPr>
          <a:xfrm>
            <a:off x="5851444"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Rectangle 91"/>
          <p:cNvSpPr/>
          <p:nvPr/>
        </p:nvSpPr>
        <p:spPr>
          <a:xfrm>
            <a:off x="6232746"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3" name="Group 102"/>
          <p:cNvGrpSpPr/>
          <p:nvPr/>
        </p:nvGrpSpPr>
        <p:grpSpPr>
          <a:xfrm>
            <a:off x="3749560" y="2816756"/>
            <a:ext cx="2669763" cy="1272835"/>
            <a:chOff x="3749560" y="2816756"/>
            <a:chExt cx="2669763" cy="1272835"/>
          </a:xfrm>
        </p:grpSpPr>
        <p:cxnSp>
          <p:nvCxnSpPr>
            <p:cNvPr id="95" name="Straight Arrow Connector 94"/>
            <p:cNvCxnSpPr/>
            <p:nvPr/>
          </p:nvCxnSpPr>
          <p:spPr>
            <a:xfrm>
              <a:off x="4512350"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6" name="Straight Arrow Connector 95"/>
            <p:cNvCxnSpPr/>
            <p:nvPr/>
          </p:nvCxnSpPr>
          <p:spPr>
            <a:xfrm>
              <a:off x="4893745"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7" name="Straight Arrow Connector 96"/>
            <p:cNvCxnSpPr/>
            <p:nvPr/>
          </p:nvCxnSpPr>
          <p:spPr>
            <a:xfrm>
              <a:off x="5275140"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8" name="Straight Arrow Connector 97"/>
            <p:cNvCxnSpPr/>
            <p:nvPr/>
          </p:nvCxnSpPr>
          <p:spPr>
            <a:xfrm>
              <a:off x="6037930"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9" name="Straight Arrow Connector 98"/>
            <p:cNvCxnSpPr/>
            <p:nvPr/>
          </p:nvCxnSpPr>
          <p:spPr>
            <a:xfrm>
              <a:off x="6419323"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0" name="Straight Arrow Connector 99"/>
            <p:cNvCxnSpPr/>
            <p:nvPr/>
          </p:nvCxnSpPr>
          <p:spPr>
            <a:xfrm>
              <a:off x="5656535"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1" name="Straight Arrow Connector 100"/>
            <p:cNvCxnSpPr/>
            <p:nvPr/>
          </p:nvCxnSpPr>
          <p:spPr>
            <a:xfrm>
              <a:off x="4130955"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a:off x="3749560"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128" name="Group 127"/>
          <p:cNvGrpSpPr/>
          <p:nvPr/>
        </p:nvGrpSpPr>
        <p:grpSpPr>
          <a:xfrm>
            <a:off x="3556311" y="4040833"/>
            <a:ext cx="3099976" cy="646331"/>
            <a:chOff x="3668367" y="3163155"/>
            <a:chExt cx="3099976" cy="646331"/>
          </a:xfrm>
        </p:grpSpPr>
        <p:sp>
          <p:nvSpPr>
            <p:cNvPr id="112" name="Rectangle 111"/>
            <p:cNvSpPr/>
            <p:nvPr/>
          </p:nvSpPr>
          <p:spPr>
            <a:xfrm>
              <a:off x="3668368"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TextBox 112"/>
            <p:cNvSpPr txBox="1"/>
            <p:nvPr/>
          </p:nvSpPr>
          <p:spPr>
            <a:xfrm>
              <a:off x="3668367" y="3163155"/>
              <a:ext cx="418654" cy="646331"/>
            </a:xfrm>
            <a:prstGeom prst="rect">
              <a:avLst/>
            </a:prstGeom>
            <a:noFill/>
          </p:spPr>
          <p:txBody>
            <a:bodyPr wrap="none" rtlCol="0">
              <a:spAutoFit/>
            </a:bodyPr>
            <a:lstStyle/>
            <a:p>
              <a:r>
                <a:rPr lang="en-US" sz="3600" dirty="0" smtClean="0"/>
                <a:t>0</a:t>
              </a:r>
              <a:endParaRPr lang="en-US" sz="3600" dirty="0"/>
            </a:p>
          </p:txBody>
        </p:sp>
        <p:sp>
          <p:nvSpPr>
            <p:cNvPr id="114" name="Rectangle 113"/>
            <p:cNvSpPr/>
            <p:nvPr/>
          </p:nvSpPr>
          <p:spPr>
            <a:xfrm>
              <a:off x="4049670"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5" name="TextBox 114"/>
            <p:cNvSpPr txBox="1"/>
            <p:nvPr/>
          </p:nvSpPr>
          <p:spPr>
            <a:xfrm>
              <a:off x="4049669" y="3163155"/>
              <a:ext cx="418654" cy="646331"/>
            </a:xfrm>
            <a:prstGeom prst="rect">
              <a:avLst/>
            </a:prstGeom>
            <a:noFill/>
          </p:spPr>
          <p:txBody>
            <a:bodyPr wrap="none" rtlCol="0">
              <a:spAutoFit/>
            </a:bodyPr>
            <a:lstStyle/>
            <a:p>
              <a:r>
                <a:rPr lang="en-US" sz="3600" dirty="0" smtClean="0"/>
                <a:t>0</a:t>
              </a:r>
              <a:endParaRPr lang="en-US" sz="3600" dirty="0"/>
            </a:p>
          </p:txBody>
        </p:sp>
        <p:sp>
          <p:nvSpPr>
            <p:cNvPr id="116" name="Rectangle 115"/>
            <p:cNvSpPr/>
            <p:nvPr/>
          </p:nvSpPr>
          <p:spPr>
            <a:xfrm>
              <a:off x="4437076"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7" name="TextBox 116"/>
            <p:cNvSpPr txBox="1"/>
            <p:nvPr/>
          </p:nvSpPr>
          <p:spPr>
            <a:xfrm>
              <a:off x="4437075" y="3163155"/>
              <a:ext cx="418654" cy="646331"/>
            </a:xfrm>
            <a:prstGeom prst="rect">
              <a:avLst/>
            </a:prstGeom>
            <a:noFill/>
          </p:spPr>
          <p:txBody>
            <a:bodyPr wrap="none" rtlCol="0">
              <a:spAutoFit/>
            </a:bodyPr>
            <a:lstStyle/>
            <a:p>
              <a:r>
                <a:rPr lang="en-US" sz="3600" dirty="0" smtClean="0"/>
                <a:t>0</a:t>
              </a:r>
              <a:endParaRPr lang="en-US" sz="3600" dirty="0"/>
            </a:p>
          </p:txBody>
        </p:sp>
        <p:sp>
          <p:nvSpPr>
            <p:cNvPr id="118" name="Rectangle 117"/>
            <p:cNvSpPr/>
            <p:nvPr/>
          </p:nvSpPr>
          <p:spPr>
            <a:xfrm>
              <a:off x="4818378"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TextBox 118"/>
            <p:cNvSpPr txBox="1"/>
            <p:nvPr/>
          </p:nvSpPr>
          <p:spPr>
            <a:xfrm>
              <a:off x="4818377" y="3163155"/>
              <a:ext cx="418654" cy="646331"/>
            </a:xfrm>
            <a:prstGeom prst="rect">
              <a:avLst/>
            </a:prstGeom>
            <a:noFill/>
          </p:spPr>
          <p:txBody>
            <a:bodyPr wrap="none" rtlCol="0">
              <a:spAutoFit/>
            </a:bodyPr>
            <a:lstStyle/>
            <a:p>
              <a:r>
                <a:rPr lang="en-US" sz="3600" dirty="0" smtClean="0"/>
                <a:t>0</a:t>
              </a:r>
              <a:endParaRPr lang="en-US" sz="3600" dirty="0"/>
            </a:p>
          </p:txBody>
        </p:sp>
        <p:sp>
          <p:nvSpPr>
            <p:cNvPr id="120" name="Rectangle 119"/>
            <p:cNvSpPr/>
            <p:nvPr/>
          </p:nvSpPr>
          <p:spPr>
            <a:xfrm>
              <a:off x="5199680"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TextBox 120"/>
            <p:cNvSpPr txBox="1"/>
            <p:nvPr/>
          </p:nvSpPr>
          <p:spPr>
            <a:xfrm>
              <a:off x="5199679" y="3163155"/>
              <a:ext cx="418654" cy="646331"/>
            </a:xfrm>
            <a:prstGeom prst="rect">
              <a:avLst/>
            </a:prstGeom>
            <a:noFill/>
          </p:spPr>
          <p:txBody>
            <a:bodyPr wrap="none" rtlCol="0">
              <a:spAutoFit/>
            </a:bodyPr>
            <a:lstStyle/>
            <a:p>
              <a:r>
                <a:rPr lang="en-US" sz="3600" dirty="0"/>
                <a:t>1</a:t>
              </a:r>
            </a:p>
          </p:txBody>
        </p:sp>
        <p:sp>
          <p:nvSpPr>
            <p:cNvPr id="122" name="Rectangle 121"/>
            <p:cNvSpPr/>
            <p:nvPr/>
          </p:nvSpPr>
          <p:spPr>
            <a:xfrm>
              <a:off x="5580982"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3" name="TextBox 122"/>
            <p:cNvSpPr txBox="1"/>
            <p:nvPr/>
          </p:nvSpPr>
          <p:spPr>
            <a:xfrm>
              <a:off x="5580981" y="3163155"/>
              <a:ext cx="418654" cy="646331"/>
            </a:xfrm>
            <a:prstGeom prst="rect">
              <a:avLst/>
            </a:prstGeom>
            <a:noFill/>
          </p:spPr>
          <p:txBody>
            <a:bodyPr wrap="none" rtlCol="0">
              <a:spAutoFit/>
            </a:bodyPr>
            <a:lstStyle/>
            <a:p>
              <a:r>
                <a:rPr lang="en-US" sz="3600" dirty="0" smtClean="0"/>
                <a:t>0</a:t>
              </a:r>
              <a:endParaRPr lang="en-US" sz="3600" dirty="0"/>
            </a:p>
          </p:txBody>
        </p:sp>
        <p:sp>
          <p:nvSpPr>
            <p:cNvPr id="124" name="Rectangle 123"/>
            <p:cNvSpPr/>
            <p:nvPr/>
          </p:nvSpPr>
          <p:spPr>
            <a:xfrm>
              <a:off x="5968388"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TextBox 124"/>
            <p:cNvSpPr txBox="1"/>
            <p:nvPr/>
          </p:nvSpPr>
          <p:spPr>
            <a:xfrm>
              <a:off x="5968387" y="3163155"/>
              <a:ext cx="418654" cy="646331"/>
            </a:xfrm>
            <a:prstGeom prst="rect">
              <a:avLst/>
            </a:prstGeom>
            <a:noFill/>
          </p:spPr>
          <p:txBody>
            <a:bodyPr wrap="none" rtlCol="0">
              <a:spAutoFit/>
            </a:bodyPr>
            <a:lstStyle/>
            <a:p>
              <a:r>
                <a:rPr lang="en-US" sz="3600" dirty="0"/>
                <a:t>1</a:t>
              </a:r>
            </a:p>
          </p:txBody>
        </p:sp>
        <p:sp>
          <p:nvSpPr>
            <p:cNvPr id="126" name="Rectangle 125"/>
            <p:cNvSpPr/>
            <p:nvPr/>
          </p:nvSpPr>
          <p:spPr>
            <a:xfrm>
              <a:off x="6349690"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7" name="TextBox 126"/>
            <p:cNvSpPr txBox="1"/>
            <p:nvPr/>
          </p:nvSpPr>
          <p:spPr>
            <a:xfrm>
              <a:off x="6349689" y="3163155"/>
              <a:ext cx="418654" cy="646331"/>
            </a:xfrm>
            <a:prstGeom prst="rect">
              <a:avLst/>
            </a:prstGeom>
            <a:noFill/>
          </p:spPr>
          <p:txBody>
            <a:bodyPr wrap="none" rtlCol="0">
              <a:spAutoFit/>
            </a:bodyPr>
            <a:lstStyle/>
            <a:p>
              <a:r>
                <a:rPr lang="en-US" sz="3600" dirty="0"/>
                <a:t>1</a:t>
              </a:r>
            </a:p>
          </p:txBody>
        </p:sp>
      </p:grpSp>
      <p:grpSp>
        <p:nvGrpSpPr>
          <p:cNvPr id="129" name="Group 128"/>
          <p:cNvGrpSpPr/>
          <p:nvPr/>
        </p:nvGrpSpPr>
        <p:grpSpPr>
          <a:xfrm>
            <a:off x="655527" y="2891458"/>
            <a:ext cx="2669763" cy="1272835"/>
            <a:chOff x="3749560" y="2816756"/>
            <a:chExt cx="2669763" cy="1272835"/>
          </a:xfrm>
        </p:grpSpPr>
        <p:cxnSp>
          <p:nvCxnSpPr>
            <p:cNvPr id="130" name="Straight Arrow Connector 129"/>
            <p:cNvCxnSpPr/>
            <p:nvPr/>
          </p:nvCxnSpPr>
          <p:spPr>
            <a:xfrm>
              <a:off x="4512350"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1" name="Straight Arrow Connector 130"/>
            <p:cNvCxnSpPr/>
            <p:nvPr/>
          </p:nvCxnSpPr>
          <p:spPr>
            <a:xfrm>
              <a:off x="4893745"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2" name="Straight Arrow Connector 131"/>
            <p:cNvCxnSpPr/>
            <p:nvPr/>
          </p:nvCxnSpPr>
          <p:spPr>
            <a:xfrm>
              <a:off x="5275140"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3" name="Straight Arrow Connector 132"/>
            <p:cNvCxnSpPr/>
            <p:nvPr/>
          </p:nvCxnSpPr>
          <p:spPr>
            <a:xfrm>
              <a:off x="6037930"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4" name="Straight Arrow Connector 133"/>
            <p:cNvCxnSpPr/>
            <p:nvPr/>
          </p:nvCxnSpPr>
          <p:spPr>
            <a:xfrm>
              <a:off x="6419323"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5" name="Straight Arrow Connector 134"/>
            <p:cNvCxnSpPr/>
            <p:nvPr/>
          </p:nvCxnSpPr>
          <p:spPr>
            <a:xfrm>
              <a:off x="5656535"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p:nvPr/>
          </p:nvCxnSpPr>
          <p:spPr>
            <a:xfrm>
              <a:off x="4130955"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7" name="Straight Arrow Connector 136"/>
            <p:cNvCxnSpPr/>
            <p:nvPr/>
          </p:nvCxnSpPr>
          <p:spPr>
            <a:xfrm>
              <a:off x="3749560"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38" name="TextBox 137"/>
          <p:cNvSpPr txBox="1"/>
          <p:nvPr/>
        </p:nvSpPr>
        <p:spPr>
          <a:xfrm>
            <a:off x="1044710" y="4333221"/>
            <a:ext cx="1962308" cy="707886"/>
          </a:xfrm>
          <a:prstGeom prst="rect">
            <a:avLst/>
          </a:prstGeom>
          <a:noFill/>
        </p:spPr>
        <p:txBody>
          <a:bodyPr wrap="none" rtlCol="0">
            <a:spAutoFit/>
          </a:bodyPr>
          <a:lstStyle/>
          <a:p>
            <a:r>
              <a:rPr lang="en-US" sz="4000" b="1" i="1" dirty="0" smtClean="0">
                <a:solidFill>
                  <a:srgbClr val="0000FF"/>
                </a:solidFill>
              </a:rPr>
              <a:t>Ignored</a:t>
            </a:r>
            <a:endParaRPr lang="en-US" b="1" i="1" dirty="0">
              <a:solidFill>
                <a:srgbClr val="0000FF"/>
              </a:solidFill>
            </a:endParaRPr>
          </a:p>
        </p:txBody>
      </p:sp>
      <p:sp>
        <p:nvSpPr>
          <p:cNvPr id="139" name="TextBox 138"/>
          <p:cNvSpPr txBox="1"/>
          <p:nvPr/>
        </p:nvSpPr>
        <p:spPr>
          <a:xfrm>
            <a:off x="7246101" y="2464958"/>
            <a:ext cx="1694319" cy="1754327"/>
          </a:xfrm>
          <a:prstGeom prst="rect">
            <a:avLst/>
          </a:prstGeom>
          <a:noFill/>
        </p:spPr>
        <p:txBody>
          <a:bodyPr wrap="none" rtlCol="0">
            <a:spAutoFit/>
          </a:bodyPr>
          <a:lstStyle/>
          <a:p>
            <a:pPr algn="ctr"/>
            <a:r>
              <a:rPr lang="en-US" sz="3600" dirty="0" smtClean="0">
                <a:solidFill>
                  <a:srgbClr val="FF0000"/>
                </a:solidFill>
              </a:rPr>
              <a:t>13</a:t>
            </a:r>
          </a:p>
          <a:p>
            <a:pPr algn="ctr"/>
            <a:r>
              <a:rPr lang="en-US" sz="3600" dirty="0">
                <a:solidFill>
                  <a:srgbClr val="FF0000"/>
                </a:solidFill>
              </a:rPr>
              <a:t>r</a:t>
            </a:r>
            <a:r>
              <a:rPr lang="en-US" sz="3600" dirty="0" smtClean="0">
                <a:solidFill>
                  <a:srgbClr val="FF0000"/>
                </a:solidFill>
              </a:rPr>
              <a:t>emains</a:t>
            </a:r>
          </a:p>
          <a:p>
            <a:pPr algn="ctr"/>
            <a:r>
              <a:rPr lang="en-US" sz="3600" dirty="0" smtClean="0">
                <a:solidFill>
                  <a:srgbClr val="FF0000"/>
                </a:solidFill>
              </a:rPr>
              <a:t>13</a:t>
            </a:r>
            <a:endParaRPr lang="en-US" sz="3600" dirty="0">
              <a:solidFill>
                <a:srgbClr val="FF0000"/>
              </a:solidFill>
            </a:endParaRPr>
          </a:p>
        </p:txBody>
      </p:sp>
    </p:spTree>
    <p:extLst>
      <p:ext uri="{BB962C8B-B14F-4D97-AF65-F5344CB8AC3E}">
        <p14:creationId xmlns:p14="http://schemas.microsoft.com/office/powerpoint/2010/main" val="18164390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wipe(up)">
                                      <p:cBhvr>
                                        <p:cTn id="7" dur="1400"/>
                                        <p:tgtEl>
                                          <p:spTgt spid="10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29"/>
                                        </p:tgtEl>
                                        <p:attrNameLst>
                                          <p:attrName>style.visibility</p:attrName>
                                        </p:attrNameLst>
                                      </p:cBhvr>
                                      <p:to>
                                        <p:strVal val="visible"/>
                                      </p:to>
                                    </p:set>
                                    <p:animEffect transition="in" filter="wipe(up)">
                                      <p:cBhvr>
                                        <p:cTn id="16" dur="1400"/>
                                        <p:tgtEl>
                                          <p:spTgt spid="129"/>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39"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JVM writes a 16-bit short into an 8-bit byte</a:t>
            </a:r>
            <a:endParaRPr lang="en-US" dirty="0"/>
          </a:p>
        </p:txBody>
      </p:sp>
      <p:sp>
        <p:nvSpPr>
          <p:cNvPr id="4" name="Rectangle 3"/>
          <p:cNvSpPr/>
          <p:nvPr/>
        </p:nvSpPr>
        <p:spPr>
          <a:xfrm>
            <a:off x="457201"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457200" y="2095729"/>
            <a:ext cx="418654" cy="646331"/>
          </a:xfrm>
          <a:prstGeom prst="rect">
            <a:avLst/>
          </a:prstGeom>
          <a:noFill/>
        </p:spPr>
        <p:txBody>
          <a:bodyPr wrap="none" rtlCol="0">
            <a:spAutoFit/>
          </a:bodyPr>
          <a:lstStyle/>
          <a:p>
            <a:r>
              <a:rPr lang="en-US" sz="3600" dirty="0" smtClean="0"/>
              <a:t>0</a:t>
            </a:r>
            <a:endParaRPr lang="en-US" sz="3600" dirty="0"/>
          </a:p>
        </p:txBody>
      </p:sp>
      <p:sp>
        <p:nvSpPr>
          <p:cNvPr id="17" name="Rectangle 16"/>
          <p:cNvSpPr/>
          <p:nvPr/>
        </p:nvSpPr>
        <p:spPr>
          <a:xfrm>
            <a:off x="838503"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838502" y="2095729"/>
            <a:ext cx="418654" cy="646331"/>
          </a:xfrm>
          <a:prstGeom prst="rect">
            <a:avLst/>
          </a:prstGeom>
          <a:noFill/>
        </p:spPr>
        <p:txBody>
          <a:bodyPr wrap="none" rtlCol="0">
            <a:spAutoFit/>
          </a:bodyPr>
          <a:lstStyle/>
          <a:p>
            <a:r>
              <a:rPr lang="en-US" sz="3600" dirty="0" smtClean="0"/>
              <a:t>0</a:t>
            </a:r>
            <a:endParaRPr lang="en-US" sz="3600" dirty="0"/>
          </a:p>
        </p:txBody>
      </p:sp>
      <p:sp>
        <p:nvSpPr>
          <p:cNvPr id="20" name="Rectangle 19"/>
          <p:cNvSpPr/>
          <p:nvPr/>
        </p:nvSpPr>
        <p:spPr>
          <a:xfrm>
            <a:off x="1225909"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1225908" y="2095729"/>
            <a:ext cx="418654" cy="646331"/>
          </a:xfrm>
          <a:prstGeom prst="rect">
            <a:avLst/>
          </a:prstGeom>
          <a:noFill/>
        </p:spPr>
        <p:txBody>
          <a:bodyPr wrap="none" rtlCol="0">
            <a:spAutoFit/>
          </a:bodyPr>
          <a:lstStyle/>
          <a:p>
            <a:r>
              <a:rPr lang="en-US" sz="3600" dirty="0" smtClean="0"/>
              <a:t>0</a:t>
            </a:r>
            <a:endParaRPr lang="en-US" sz="3600" dirty="0"/>
          </a:p>
        </p:txBody>
      </p:sp>
      <p:sp>
        <p:nvSpPr>
          <p:cNvPr id="23" name="Rectangle 22"/>
          <p:cNvSpPr/>
          <p:nvPr/>
        </p:nvSpPr>
        <p:spPr>
          <a:xfrm>
            <a:off x="1607211"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1607210" y="2095729"/>
            <a:ext cx="418654" cy="646331"/>
          </a:xfrm>
          <a:prstGeom prst="rect">
            <a:avLst/>
          </a:prstGeom>
          <a:noFill/>
        </p:spPr>
        <p:txBody>
          <a:bodyPr wrap="none" rtlCol="0">
            <a:spAutoFit/>
          </a:bodyPr>
          <a:lstStyle/>
          <a:p>
            <a:r>
              <a:rPr lang="en-US" sz="3600" dirty="0" smtClean="0"/>
              <a:t>0</a:t>
            </a:r>
            <a:endParaRPr lang="en-US" sz="3600" dirty="0"/>
          </a:p>
        </p:txBody>
      </p:sp>
      <p:sp>
        <p:nvSpPr>
          <p:cNvPr id="26" name="Rectangle 25"/>
          <p:cNvSpPr/>
          <p:nvPr/>
        </p:nvSpPr>
        <p:spPr>
          <a:xfrm>
            <a:off x="1988513"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1988512" y="2095729"/>
            <a:ext cx="418654" cy="646331"/>
          </a:xfrm>
          <a:prstGeom prst="rect">
            <a:avLst/>
          </a:prstGeom>
          <a:noFill/>
        </p:spPr>
        <p:txBody>
          <a:bodyPr wrap="none" rtlCol="0">
            <a:spAutoFit/>
          </a:bodyPr>
          <a:lstStyle/>
          <a:p>
            <a:r>
              <a:rPr lang="en-US" sz="3600" dirty="0" smtClean="0"/>
              <a:t>0</a:t>
            </a:r>
            <a:endParaRPr lang="en-US" sz="3600" dirty="0"/>
          </a:p>
        </p:txBody>
      </p:sp>
      <p:sp>
        <p:nvSpPr>
          <p:cNvPr id="29" name="Rectangle 28"/>
          <p:cNvSpPr/>
          <p:nvPr/>
        </p:nvSpPr>
        <p:spPr>
          <a:xfrm>
            <a:off x="2369815"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2369814" y="2095729"/>
            <a:ext cx="418654" cy="646331"/>
          </a:xfrm>
          <a:prstGeom prst="rect">
            <a:avLst/>
          </a:prstGeom>
          <a:noFill/>
        </p:spPr>
        <p:txBody>
          <a:bodyPr wrap="none" rtlCol="0">
            <a:spAutoFit/>
          </a:bodyPr>
          <a:lstStyle/>
          <a:p>
            <a:r>
              <a:rPr lang="en-US" sz="3600" dirty="0" smtClean="0"/>
              <a:t>1</a:t>
            </a:r>
            <a:endParaRPr lang="en-US" sz="3600" dirty="0"/>
          </a:p>
        </p:txBody>
      </p:sp>
      <p:sp>
        <p:nvSpPr>
          <p:cNvPr id="32" name="Rectangle 31"/>
          <p:cNvSpPr/>
          <p:nvPr/>
        </p:nvSpPr>
        <p:spPr>
          <a:xfrm>
            <a:off x="2757221"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2757220" y="2095729"/>
            <a:ext cx="418654" cy="646331"/>
          </a:xfrm>
          <a:prstGeom prst="rect">
            <a:avLst/>
          </a:prstGeom>
          <a:noFill/>
        </p:spPr>
        <p:txBody>
          <a:bodyPr wrap="none" rtlCol="0">
            <a:spAutoFit/>
          </a:bodyPr>
          <a:lstStyle/>
          <a:p>
            <a:r>
              <a:rPr lang="en-US" sz="3600" dirty="0"/>
              <a:t>1</a:t>
            </a:r>
          </a:p>
        </p:txBody>
      </p:sp>
      <p:sp>
        <p:nvSpPr>
          <p:cNvPr id="35" name="Rectangle 34"/>
          <p:cNvSpPr/>
          <p:nvPr/>
        </p:nvSpPr>
        <p:spPr>
          <a:xfrm>
            <a:off x="3138523"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extBox 35"/>
          <p:cNvSpPr txBox="1"/>
          <p:nvPr/>
        </p:nvSpPr>
        <p:spPr>
          <a:xfrm>
            <a:off x="3138522" y="2095729"/>
            <a:ext cx="418654" cy="646331"/>
          </a:xfrm>
          <a:prstGeom prst="rect">
            <a:avLst/>
          </a:prstGeom>
          <a:noFill/>
        </p:spPr>
        <p:txBody>
          <a:bodyPr wrap="none" rtlCol="0">
            <a:spAutoFit/>
          </a:bodyPr>
          <a:lstStyle/>
          <a:p>
            <a:r>
              <a:rPr lang="en-US" sz="3600" dirty="0" smtClean="0"/>
              <a:t>0</a:t>
            </a:r>
            <a:endParaRPr lang="en-US" sz="3600" dirty="0"/>
          </a:p>
        </p:txBody>
      </p:sp>
      <p:sp>
        <p:nvSpPr>
          <p:cNvPr id="38" name="Rectangle 37"/>
          <p:cNvSpPr/>
          <p:nvPr/>
        </p:nvSpPr>
        <p:spPr>
          <a:xfrm>
            <a:off x="3515968"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Box 38"/>
          <p:cNvSpPr txBox="1"/>
          <p:nvPr/>
        </p:nvSpPr>
        <p:spPr>
          <a:xfrm>
            <a:off x="3515967" y="2095729"/>
            <a:ext cx="418654" cy="646331"/>
          </a:xfrm>
          <a:prstGeom prst="rect">
            <a:avLst/>
          </a:prstGeom>
          <a:noFill/>
        </p:spPr>
        <p:txBody>
          <a:bodyPr wrap="none" rtlCol="0">
            <a:spAutoFit/>
          </a:bodyPr>
          <a:lstStyle/>
          <a:p>
            <a:r>
              <a:rPr lang="en-US" sz="3600" dirty="0" smtClean="0"/>
              <a:t>0</a:t>
            </a:r>
            <a:endParaRPr lang="en-US" sz="3600" dirty="0"/>
          </a:p>
        </p:txBody>
      </p:sp>
      <p:sp>
        <p:nvSpPr>
          <p:cNvPr id="41" name="Rectangle 40"/>
          <p:cNvSpPr/>
          <p:nvPr/>
        </p:nvSpPr>
        <p:spPr>
          <a:xfrm>
            <a:off x="3897270"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TextBox 41"/>
          <p:cNvSpPr txBox="1"/>
          <p:nvPr/>
        </p:nvSpPr>
        <p:spPr>
          <a:xfrm>
            <a:off x="3897269" y="2095729"/>
            <a:ext cx="418654" cy="646331"/>
          </a:xfrm>
          <a:prstGeom prst="rect">
            <a:avLst/>
          </a:prstGeom>
          <a:noFill/>
        </p:spPr>
        <p:txBody>
          <a:bodyPr wrap="none" rtlCol="0">
            <a:spAutoFit/>
          </a:bodyPr>
          <a:lstStyle/>
          <a:p>
            <a:r>
              <a:rPr lang="en-US" sz="3600" dirty="0" smtClean="0"/>
              <a:t>0</a:t>
            </a:r>
            <a:endParaRPr lang="en-US" sz="3600" dirty="0"/>
          </a:p>
        </p:txBody>
      </p:sp>
      <p:sp>
        <p:nvSpPr>
          <p:cNvPr id="44" name="Rectangle 43"/>
          <p:cNvSpPr/>
          <p:nvPr/>
        </p:nvSpPr>
        <p:spPr>
          <a:xfrm>
            <a:off x="4284676"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4284675" y="2095729"/>
            <a:ext cx="418654" cy="646331"/>
          </a:xfrm>
          <a:prstGeom prst="rect">
            <a:avLst/>
          </a:prstGeom>
          <a:noFill/>
        </p:spPr>
        <p:txBody>
          <a:bodyPr wrap="none" rtlCol="0">
            <a:spAutoFit/>
          </a:bodyPr>
          <a:lstStyle/>
          <a:p>
            <a:r>
              <a:rPr lang="en-US" sz="3600" dirty="0" smtClean="0"/>
              <a:t>0</a:t>
            </a:r>
            <a:endParaRPr lang="en-US" sz="3600" dirty="0"/>
          </a:p>
        </p:txBody>
      </p:sp>
      <p:sp>
        <p:nvSpPr>
          <p:cNvPr id="47" name="Rectangle 46"/>
          <p:cNvSpPr/>
          <p:nvPr/>
        </p:nvSpPr>
        <p:spPr>
          <a:xfrm>
            <a:off x="4665978"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TextBox 47"/>
          <p:cNvSpPr txBox="1"/>
          <p:nvPr/>
        </p:nvSpPr>
        <p:spPr>
          <a:xfrm>
            <a:off x="4665977" y="2095729"/>
            <a:ext cx="418654" cy="646331"/>
          </a:xfrm>
          <a:prstGeom prst="rect">
            <a:avLst/>
          </a:prstGeom>
          <a:noFill/>
        </p:spPr>
        <p:txBody>
          <a:bodyPr wrap="none" rtlCol="0">
            <a:spAutoFit/>
          </a:bodyPr>
          <a:lstStyle/>
          <a:p>
            <a:r>
              <a:rPr lang="en-US" sz="3600" dirty="0" smtClean="0"/>
              <a:t>0</a:t>
            </a:r>
            <a:endParaRPr lang="en-US" sz="3600" dirty="0"/>
          </a:p>
        </p:txBody>
      </p:sp>
      <p:sp>
        <p:nvSpPr>
          <p:cNvPr id="50" name="Rectangle 49"/>
          <p:cNvSpPr/>
          <p:nvPr/>
        </p:nvSpPr>
        <p:spPr>
          <a:xfrm>
            <a:off x="5047280"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TextBox 50"/>
          <p:cNvSpPr txBox="1"/>
          <p:nvPr/>
        </p:nvSpPr>
        <p:spPr>
          <a:xfrm>
            <a:off x="5047279" y="2095729"/>
            <a:ext cx="418654" cy="646331"/>
          </a:xfrm>
          <a:prstGeom prst="rect">
            <a:avLst/>
          </a:prstGeom>
          <a:noFill/>
        </p:spPr>
        <p:txBody>
          <a:bodyPr wrap="none" rtlCol="0">
            <a:spAutoFit/>
          </a:bodyPr>
          <a:lstStyle/>
          <a:p>
            <a:r>
              <a:rPr lang="en-US" sz="3600" dirty="0"/>
              <a:t>1</a:t>
            </a:r>
          </a:p>
        </p:txBody>
      </p:sp>
      <p:sp>
        <p:nvSpPr>
          <p:cNvPr id="53" name="Rectangle 52"/>
          <p:cNvSpPr/>
          <p:nvPr/>
        </p:nvSpPr>
        <p:spPr>
          <a:xfrm>
            <a:off x="5428582"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5428581" y="2095729"/>
            <a:ext cx="418654" cy="646331"/>
          </a:xfrm>
          <a:prstGeom prst="rect">
            <a:avLst/>
          </a:prstGeom>
          <a:noFill/>
        </p:spPr>
        <p:txBody>
          <a:bodyPr wrap="none" rtlCol="0">
            <a:spAutoFit/>
          </a:bodyPr>
          <a:lstStyle/>
          <a:p>
            <a:r>
              <a:rPr lang="en-US" sz="3600" dirty="0" smtClean="0"/>
              <a:t>0</a:t>
            </a:r>
            <a:endParaRPr lang="en-US" sz="3600" dirty="0"/>
          </a:p>
        </p:txBody>
      </p:sp>
      <p:sp>
        <p:nvSpPr>
          <p:cNvPr id="56" name="Rectangle 55"/>
          <p:cNvSpPr/>
          <p:nvPr/>
        </p:nvSpPr>
        <p:spPr>
          <a:xfrm>
            <a:off x="5815988"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TextBox 56"/>
          <p:cNvSpPr txBox="1"/>
          <p:nvPr/>
        </p:nvSpPr>
        <p:spPr>
          <a:xfrm>
            <a:off x="5815987" y="2095729"/>
            <a:ext cx="418654" cy="646331"/>
          </a:xfrm>
          <a:prstGeom prst="rect">
            <a:avLst/>
          </a:prstGeom>
          <a:noFill/>
        </p:spPr>
        <p:txBody>
          <a:bodyPr wrap="none" rtlCol="0">
            <a:spAutoFit/>
          </a:bodyPr>
          <a:lstStyle/>
          <a:p>
            <a:r>
              <a:rPr lang="en-US" sz="3600" dirty="0"/>
              <a:t>1</a:t>
            </a:r>
          </a:p>
        </p:txBody>
      </p:sp>
      <p:sp>
        <p:nvSpPr>
          <p:cNvPr id="59" name="Rectangle 58"/>
          <p:cNvSpPr/>
          <p:nvPr/>
        </p:nvSpPr>
        <p:spPr>
          <a:xfrm>
            <a:off x="6197290" y="2219189"/>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TextBox 59"/>
          <p:cNvSpPr txBox="1"/>
          <p:nvPr/>
        </p:nvSpPr>
        <p:spPr>
          <a:xfrm>
            <a:off x="6197289" y="2095729"/>
            <a:ext cx="418654" cy="646331"/>
          </a:xfrm>
          <a:prstGeom prst="rect">
            <a:avLst/>
          </a:prstGeom>
          <a:noFill/>
        </p:spPr>
        <p:txBody>
          <a:bodyPr wrap="none" rtlCol="0">
            <a:spAutoFit/>
          </a:bodyPr>
          <a:lstStyle/>
          <a:p>
            <a:r>
              <a:rPr lang="en-US" sz="3600" dirty="0"/>
              <a:t>1</a:t>
            </a:r>
          </a:p>
        </p:txBody>
      </p:sp>
      <p:sp>
        <p:nvSpPr>
          <p:cNvPr id="78" name="Rectangle 77"/>
          <p:cNvSpPr/>
          <p:nvPr/>
        </p:nvSpPr>
        <p:spPr>
          <a:xfrm>
            <a:off x="3551424"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Rectangle 79"/>
          <p:cNvSpPr/>
          <p:nvPr/>
        </p:nvSpPr>
        <p:spPr>
          <a:xfrm>
            <a:off x="3932726"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Rectangle 81"/>
          <p:cNvSpPr/>
          <p:nvPr/>
        </p:nvSpPr>
        <p:spPr>
          <a:xfrm>
            <a:off x="4320132"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Rectangle 83"/>
          <p:cNvSpPr/>
          <p:nvPr/>
        </p:nvSpPr>
        <p:spPr>
          <a:xfrm>
            <a:off x="4701434"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Rectangle 85"/>
          <p:cNvSpPr/>
          <p:nvPr/>
        </p:nvSpPr>
        <p:spPr>
          <a:xfrm>
            <a:off x="5082736"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Rectangle 87"/>
          <p:cNvSpPr/>
          <p:nvPr/>
        </p:nvSpPr>
        <p:spPr>
          <a:xfrm>
            <a:off x="5464038"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0" name="Rectangle 89"/>
          <p:cNvSpPr/>
          <p:nvPr/>
        </p:nvSpPr>
        <p:spPr>
          <a:xfrm>
            <a:off x="5851444"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Rectangle 91"/>
          <p:cNvSpPr/>
          <p:nvPr/>
        </p:nvSpPr>
        <p:spPr>
          <a:xfrm>
            <a:off x="6232746" y="4164287"/>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3" name="Group 102"/>
          <p:cNvGrpSpPr/>
          <p:nvPr/>
        </p:nvGrpSpPr>
        <p:grpSpPr>
          <a:xfrm>
            <a:off x="3749560" y="2816756"/>
            <a:ext cx="2669763" cy="1272835"/>
            <a:chOff x="3749560" y="2816756"/>
            <a:chExt cx="2669763" cy="1272835"/>
          </a:xfrm>
        </p:grpSpPr>
        <p:cxnSp>
          <p:nvCxnSpPr>
            <p:cNvPr id="95" name="Straight Arrow Connector 94"/>
            <p:cNvCxnSpPr/>
            <p:nvPr/>
          </p:nvCxnSpPr>
          <p:spPr>
            <a:xfrm>
              <a:off x="4512350"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6" name="Straight Arrow Connector 95"/>
            <p:cNvCxnSpPr/>
            <p:nvPr/>
          </p:nvCxnSpPr>
          <p:spPr>
            <a:xfrm>
              <a:off x="4893745"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7" name="Straight Arrow Connector 96"/>
            <p:cNvCxnSpPr/>
            <p:nvPr/>
          </p:nvCxnSpPr>
          <p:spPr>
            <a:xfrm>
              <a:off x="5275140"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8" name="Straight Arrow Connector 97"/>
            <p:cNvCxnSpPr/>
            <p:nvPr/>
          </p:nvCxnSpPr>
          <p:spPr>
            <a:xfrm>
              <a:off x="6037930"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9" name="Straight Arrow Connector 98"/>
            <p:cNvCxnSpPr/>
            <p:nvPr/>
          </p:nvCxnSpPr>
          <p:spPr>
            <a:xfrm>
              <a:off x="6419323"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0" name="Straight Arrow Connector 99"/>
            <p:cNvCxnSpPr/>
            <p:nvPr/>
          </p:nvCxnSpPr>
          <p:spPr>
            <a:xfrm>
              <a:off x="5656535"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1" name="Straight Arrow Connector 100"/>
            <p:cNvCxnSpPr/>
            <p:nvPr/>
          </p:nvCxnSpPr>
          <p:spPr>
            <a:xfrm>
              <a:off x="4130955"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a:off x="3749560" y="2816756"/>
              <a:ext cx="0" cy="127283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128" name="Group 127"/>
          <p:cNvGrpSpPr/>
          <p:nvPr/>
        </p:nvGrpSpPr>
        <p:grpSpPr>
          <a:xfrm>
            <a:off x="3556311" y="4040833"/>
            <a:ext cx="3099976" cy="646331"/>
            <a:chOff x="3668367" y="3163155"/>
            <a:chExt cx="3099976" cy="646331"/>
          </a:xfrm>
        </p:grpSpPr>
        <p:sp>
          <p:nvSpPr>
            <p:cNvPr id="112" name="Rectangle 111"/>
            <p:cNvSpPr/>
            <p:nvPr/>
          </p:nvSpPr>
          <p:spPr>
            <a:xfrm>
              <a:off x="3668368"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TextBox 112"/>
            <p:cNvSpPr txBox="1"/>
            <p:nvPr/>
          </p:nvSpPr>
          <p:spPr>
            <a:xfrm>
              <a:off x="3668367" y="3163155"/>
              <a:ext cx="418654" cy="646331"/>
            </a:xfrm>
            <a:prstGeom prst="rect">
              <a:avLst/>
            </a:prstGeom>
            <a:noFill/>
          </p:spPr>
          <p:txBody>
            <a:bodyPr wrap="none" rtlCol="0">
              <a:spAutoFit/>
            </a:bodyPr>
            <a:lstStyle/>
            <a:p>
              <a:r>
                <a:rPr lang="en-US" sz="3600" dirty="0" smtClean="0"/>
                <a:t>0</a:t>
              </a:r>
              <a:endParaRPr lang="en-US" sz="3600" dirty="0"/>
            </a:p>
          </p:txBody>
        </p:sp>
        <p:sp>
          <p:nvSpPr>
            <p:cNvPr id="114" name="Rectangle 113"/>
            <p:cNvSpPr/>
            <p:nvPr/>
          </p:nvSpPr>
          <p:spPr>
            <a:xfrm>
              <a:off x="4049670"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5" name="TextBox 114"/>
            <p:cNvSpPr txBox="1"/>
            <p:nvPr/>
          </p:nvSpPr>
          <p:spPr>
            <a:xfrm>
              <a:off x="4049669" y="3163155"/>
              <a:ext cx="418654" cy="646331"/>
            </a:xfrm>
            <a:prstGeom prst="rect">
              <a:avLst/>
            </a:prstGeom>
            <a:noFill/>
          </p:spPr>
          <p:txBody>
            <a:bodyPr wrap="none" rtlCol="0">
              <a:spAutoFit/>
            </a:bodyPr>
            <a:lstStyle/>
            <a:p>
              <a:r>
                <a:rPr lang="en-US" sz="3600" dirty="0" smtClean="0"/>
                <a:t>0</a:t>
              </a:r>
              <a:endParaRPr lang="en-US" sz="3600" dirty="0"/>
            </a:p>
          </p:txBody>
        </p:sp>
        <p:sp>
          <p:nvSpPr>
            <p:cNvPr id="116" name="Rectangle 115"/>
            <p:cNvSpPr/>
            <p:nvPr/>
          </p:nvSpPr>
          <p:spPr>
            <a:xfrm>
              <a:off x="4437076"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7" name="TextBox 116"/>
            <p:cNvSpPr txBox="1"/>
            <p:nvPr/>
          </p:nvSpPr>
          <p:spPr>
            <a:xfrm>
              <a:off x="4437075" y="3163155"/>
              <a:ext cx="418654" cy="646331"/>
            </a:xfrm>
            <a:prstGeom prst="rect">
              <a:avLst/>
            </a:prstGeom>
            <a:noFill/>
          </p:spPr>
          <p:txBody>
            <a:bodyPr wrap="none" rtlCol="0">
              <a:spAutoFit/>
            </a:bodyPr>
            <a:lstStyle/>
            <a:p>
              <a:r>
                <a:rPr lang="en-US" sz="3600" dirty="0" smtClean="0"/>
                <a:t>0</a:t>
              </a:r>
              <a:endParaRPr lang="en-US" sz="3600" dirty="0"/>
            </a:p>
          </p:txBody>
        </p:sp>
        <p:sp>
          <p:nvSpPr>
            <p:cNvPr id="118" name="Rectangle 117"/>
            <p:cNvSpPr/>
            <p:nvPr/>
          </p:nvSpPr>
          <p:spPr>
            <a:xfrm>
              <a:off x="4818378"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TextBox 118"/>
            <p:cNvSpPr txBox="1"/>
            <p:nvPr/>
          </p:nvSpPr>
          <p:spPr>
            <a:xfrm>
              <a:off x="4818377" y="3163155"/>
              <a:ext cx="418654" cy="646331"/>
            </a:xfrm>
            <a:prstGeom prst="rect">
              <a:avLst/>
            </a:prstGeom>
            <a:noFill/>
          </p:spPr>
          <p:txBody>
            <a:bodyPr wrap="none" rtlCol="0">
              <a:spAutoFit/>
            </a:bodyPr>
            <a:lstStyle/>
            <a:p>
              <a:r>
                <a:rPr lang="en-US" sz="3600" dirty="0" smtClean="0"/>
                <a:t>0</a:t>
              </a:r>
              <a:endParaRPr lang="en-US" sz="3600" dirty="0"/>
            </a:p>
          </p:txBody>
        </p:sp>
        <p:sp>
          <p:nvSpPr>
            <p:cNvPr id="120" name="Rectangle 119"/>
            <p:cNvSpPr/>
            <p:nvPr/>
          </p:nvSpPr>
          <p:spPr>
            <a:xfrm>
              <a:off x="5199680"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TextBox 120"/>
            <p:cNvSpPr txBox="1"/>
            <p:nvPr/>
          </p:nvSpPr>
          <p:spPr>
            <a:xfrm>
              <a:off x="5199679" y="3163155"/>
              <a:ext cx="418654" cy="646331"/>
            </a:xfrm>
            <a:prstGeom prst="rect">
              <a:avLst/>
            </a:prstGeom>
            <a:noFill/>
          </p:spPr>
          <p:txBody>
            <a:bodyPr wrap="none" rtlCol="0">
              <a:spAutoFit/>
            </a:bodyPr>
            <a:lstStyle/>
            <a:p>
              <a:r>
                <a:rPr lang="en-US" sz="3600" dirty="0"/>
                <a:t>1</a:t>
              </a:r>
            </a:p>
          </p:txBody>
        </p:sp>
        <p:sp>
          <p:nvSpPr>
            <p:cNvPr id="122" name="Rectangle 121"/>
            <p:cNvSpPr/>
            <p:nvPr/>
          </p:nvSpPr>
          <p:spPr>
            <a:xfrm>
              <a:off x="5580982"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3" name="TextBox 122"/>
            <p:cNvSpPr txBox="1"/>
            <p:nvPr/>
          </p:nvSpPr>
          <p:spPr>
            <a:xfrm>
              <a:off x="5580981" y="3163155"/>
              <a:ext cx="418654" cy="646331"/>
            </a:xfrm>
            <a:prstGeom prst="rect">
              <a:avLst/>
            </a:prstGeom>
            <a:noFill/>
          </p:spPr>
          <p:txBody>
            <a:bodyPr wrap="none" rtlCol="0">
              <a:spAutoFit/>
            </a:bodyPr>
            <a:lstStyle/>
            <a:p>
              <a:r>
                <a:rPr lang="en-US" sz="3600" dirty="0" smtClean="0"/>
                <a:t>0</a:t>
              </a:r>
              <a:endParaRPr lang="en-US" sz="3600" dirty="0"/>
            </a:p>
          </p:txBody>
        </p:sp>
        <p:sp>
          <p:nvSpPr>
            <p:cNvPr id="124" name="Rectangle 123"/>
            <p:cNvSpPr/>
            <p:nvPr/>
          </p:nvSpPr>
          <p:spPr>
            <a:xfrm>
              <a:off x="5968388"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TextBox 124"/>
            <p:cNvSpPr txBox="1"/>
            <p:nvPr/>
          </p:nvSpPr>
          <p:spPr>
            <a:xfrm>
              <a:off x="5968387" y="3163155"/>
              <a:ext cx="418654" cy="646331"/>
            </a:xfrm>
            <a:prstGeom prst="rect">
              <a:avLst/>
            </a:prstGeom>
            <a:noFill/>
          </p:spPr>
          <p:txBody>
            <a:bodyPr wrap="none" rtlCol="0">
              <a:spAutoFit/>
            </a:bodyPr>
            <a:lstStyle/>
            <a:p>
              <a:r>
                <a:rPr lang="en-US" sz="3600" dirty="0"/>
                <a:t>1</a:t>
              </a:r>
            </a:p>
          </p:txBody>
        </p:sp>
        <p:sp>
          <p:nvSpPr>
            <p:cNvPr id="126" name="Rectangle 125"/>
            <p:cNvSpPr/>
            <p:nvPr/>
          </p:nvSpPr>
          <p:spPr>
            <a:xfrm>
              <a:off x="6349690" y="3286615"/>
              <a:ext cx="383198" cy="485523"/>
            </a:xfrm>
            <a:prstGeom prst="rect">
              <a:avLst/>
            </a:prstGeom>
            <a:solidFill>
              <a:schemeClr val="bg1"/>
            </a:solidFill>
            <a:ln w="1905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7" name="TextBox 126"/>
            <p:cNvSpPr txBox="1"/>
            <p:nvPr/>
          </p:nvSpPr>
          <p:spPr>
            <a:xfrm>
              <a:off x="6349689" y="3163155"/>
              <a:ext cx="418654" cy="646331"/>
            </a:xfrm>
            <a:prstGeom prst="rect">
              <a:avLst/>
            </a:prstGeom>
            <a:noFill/>
          </p:spPr>
          <p:txBody>
            <a:bodyPr wrap="none" rtlCol="0">
              <a:spAutoFit/>
            </a:bodyPr>
            <a:lstStyle/>
            <a:p>
              <a:r>
                <a:rPr lang="en-US" sz="3600" dirty="0"/>
                <a:t>1</a:t>
              </a:r>
            </a:p>
          </p:txBody>
        </p:sp>
      </p:grpSp>
      <p:grpSp>
        <p:nvGrpSpPr>
          <p:cNvPr id="129" name="Group 128"/>
          <p:cNvGrpSpPr/>
          <p:nvPr/>
        </p:nvGrpSpPr>
        <p:grpSpPr>
          <a:xfrm>
            <a:off x="655527" y="2891458"/>
            <a:ext cx="2669763" cy="1272835"/>
            <a:chOff x="3749560" y="2816756"/>
            <a:chExt cx="2669763" cy="1272835"/>
          </a:xfrm>
        </p:grpSpPr>
        <p:cxnSp>
          <p:nvCxnSpPr>
            <p:cNvPr id="130" name="Straight Arrow Connector 129"/>
            <p:cNvCxnSpPr/>
            <p:nvPr/>
          </p:nvCxnSpPr>
          <p:spPr>
            <a:xfrm>
              <a:off x="4512350"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1" name="Straight Arrow Connector 130"/>
            <p:cNvCxnSpPr/>
            <p:nvPr/>
          </p:nvCxnSpPr>
          <p:spPr>
            <a:xfrm>
              <a:off x="4893745"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2" name="Straight Arrow Connector 131"/>
            <p:cNvCxnSpPr/>
            <p:nvPr/>
          </p:nvCxnSpPr>
          <p:spPr>
            <a:xfrm>
              <a:off x="5275140"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3" name="Straight Arrow Connector 132"/>
            <p:cNvCxnSpPr/>
            <p:nvPr/>
          </p:nvCxnSpPr>
          <p:spPr>
            <a:xfrm>
              <a:off x="6037930"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4" name="Straight Arrow Connector 133"/>
            <p:cNvCxnSpPr/>
            <p:nvPr/>
          </p:nvCxnSpPr>
          <p:spPr>
            <a:xfrm>
              <a:off x="6419323"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5" name="Straight Arrow Connector 134"/>
            <p:cNvCxnSpPr/>
            <p:nvPr/>
          </p:nvCxnSpPr>
          <p:spPr>
            <a:xfrm>
              <a:off x="5656535"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6" name="Straight Arrow Connector 135"/>
            <p:cNvCxnSpPr/>
            <p:nvPr/>
          </p:nvCxnSpPr>
          <p:spPr>
            <a:xfrm>
              <a:off x="4130955"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7" name="Straight Arrow Connector 136"/>
            <p:cNvCxnSpPr/>
            <p:nvPr/>
          </p:nvCxnSpPr>
          <p:spPr>
            <a:xfrm>
              <a:off x="3749560" y="2816756"/>
              <a:ext cx="0" cy="1272835"/>
            </a:xfrm>
            <a:prstGeom prst="straightConnector1">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38" name="TextBox 137"/>
          <p:cNvSpPr txBox="1"/>
          <p:nvPr/>
        </p:nvSpPr>
        <p:spPr>
          <a:xfrm>
            <a:off x="1044710" y="4333221"/>
            <a:ext cx="1962308" cy="707886"/>
          </a:xfrm>
          <a:prstGeom prst="rect">
            <a:avLst/>
          </a:prstGeom>
          <a:noFill/>
        </p:spPr>
        <p:txBody>
          <a:bodyPr wrap="none" rtlCol="0">
            <a:spAutoFit/>
          </a:bodyPr>
          <a:lstStyle/>
          <a:p>
            <a:r>
              <a:rPr lang="en-US" sz="4000" b="1" i="1" dirty="0" smtClean="0">
                <a:solidFill>
                  <a:srgbClr val="0000FF"/>
                </a:solidFill>
              </a:rPr>
              <a:t>Ignored</a:t>
            </a:r>
            <a:endParaRPr lang="en-US" b="1" i="1" dirty="0">
              <a:solidFill>
                <a:srgbClr val="0000FF"/>
              </a:solidFill>
            </a:endParaRPr>
          </a:p>
        </p:txBody>
      </p:sp>
      <p:sp>
        <p:nvSpPr>
          <p:cNvPr id="139" name="TextBox 138"/>
          <p:cNvSpPr txBox="1"/>
          <p:nvPr/>
        </p:nvSpPr>
        <p:spPr>
          <a:xfrm>
            <a:off x="7155933" y="2464958"/>
            <a:ext cx="1874657" cy="1754327"/>
          </a:xfrm>
          <a:prstGeom prst="rect">
            <a:avLst/>
          </a:prstGeom>
          <a:noFill/>
        </p:spPr>
        <p:txBody>
          <a:bodyPr wrap="none" rtlCol="0">
            <a:spAutoFit/>
          </a:bodyPr>
          <a:lstStyle/>
          <a:p>
            <a:pPr algn="ctr"/>
            <a:r>
              <a:rPr lang="en-US" sz="3600" dirty="0" smtClean="0">
                <a:solidFill>
                  <a:srgbClr val="FF0000"/>
                </a:solidFill>
              </a:rPr>
              <a:t>1549</a:t>
            </a:r>
          </a:p>
          <a:p>
            <a:pPr algn="ctr"/>
            <a:r>
              <a:rPr lang="en-US" sz="3600" dirty="0" smtClean="0">
                <a:solidFill>
                  <a:srgbClr val="FF0000"/>
                </a:solidFill>
              </a:rPr>
              <a:t>becomes</a:t>
            </a:r>
          </a:p>
          <a:p>
            <a:pPr algn="ctr"/>
            <a:r>
              <a:rPr lang="en-US" sz="3600" dirty="0" smtClean="0">
                <a:solidFill>
                  <a:srgbClr val="FF0000"/>
                </a:solidFill>
              </a:rPr>
              <a:t>13</a:t>
            </a:r>
            <a:endParaRPr lang="en-US" sz="3600" dirty="0">
              <a:solidFill>
                <a:srgbClr val="FF0000"/>
              </a:solidFill>
            </a:endParaRPr>
          </a:p>
        </p:txBody>
      </p:sp>
    </p:spTree>
    <p:extLst>
      <p:ext uri="{BB962C8B-B14F-4D97-AF65-F5344CB8AC3E}">
        <p14:creationId xmlns:p14="http://schemas.microsoft.com/office/powerpoint/2010/main" val="5594207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wipe(up)">
                                      <p:cBhvr>
                                        <p:cTn id="7" dur="1400"/>
                                        <p:tgtEl>
                                          <p:spTgt spid="10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129"/>
                                        </p:tgtEl>
                                        <p:attrNameLst>
                                          <p:attrName>style.visibility</p:attrName>
                                        </p:attrNameLst>
                                      </p:cBhvr>
                                      <p:to>
                                        <p:strVal val="visible"/>
                                      </p:to>
                                    </p:set>
                                    <p:animEffect transition="in" filter="wipe(up)">
                                      <p:cBhvr>
                                        <p:cTn id="16" dur="1400"/>
                                        <p:tgtEl>
                                          <p:spTgt spid="129"/>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39"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Converting/Casting Objects</a:t>
            </a:r>
            <a:endParaRPr lang="en-US" dirty="0"/>
          </a:p>
        </p:txBody>
      </p:sp>
      <p:grpSp>
        <p:nvGrpSpPr>
          <p:cNvPr id="9" name="Group 8"/>
          <p:cNvGrpSpPr/>
          <p:nvPr/>
        </p:nvGrpSpPr>
        <p:grpSpPr>
          <a:xfrm>
            <a:off x="840397" y="3155894"/>
            <a:ext cx="2184335" cy="2157077"/>
            <a:chOff x="1774173" y="3155894"/>
            <a:chExt cx="2184335" cy="2157077"/>
          </a:xfrm>
        </p:grpSpPr>
        <p:sp>
          <p:nvSpPr>
            <p:cNvPr id="4" name="Oval 3"/>
            <p:cNvSpPr/>
            <p:nvPr/>
          </p:nvSpPr>
          <p:spPr>
            <a:xfrm>
              <a:off x="1774173" y="3155894"/>
              <a:ext cx="2184335" cy="2157077"/>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2082950" y="3508100"/>
              <a:ext cx="1566780" cy="1384995"/>
            </a:xfrm>
            <a:prstGeom prst="rect">
              <a:avLst/>
            </a:prstGeom>
            <a:noFill/>
          </p:spPr>
          <p:txBody>
            <a:bodyPr wrap="none" rtlCol="0">
              <a:spAutoFit/>
            </a:bodyPr>
            <a:lstStyle/>
            <a:p>
              <a:pPr algn="ctr"/>
              <a:r>
                <a:rPr lang="en-US" sz="2800" dirty="0">
                  <a:solidFill>
                    <a:srgbClr val="AC13FF"/>
                  </a:solidFill>
                </a:rPr>
                <a:t>f</a:t>
              </a:r>
              <a:r>
                <a:rPr lang="en-US" sz="2800" dirty="0" smtClean="0">
                  <a:solidFill>
                    <a:srgbClr val="AC13FF"/>
                  </a:solidFill>
                </a:rPr>
                <a:t>ly()</a:t>
              </a:r>
            </a:p>
            <a:p>
              <a:pPr algn="ctr"/>
              <a:r>
                <a:rPr lang="en-US" sz="2800" dirty="0" err="1" smtClean="0">
                  <a:solidFill>
                    <a:srgbClr val="AC13FF"/>
                  </a:solidFill>
                </a:rPr>
                <a:t>layEggs</a:t>
              </a:r>
              <a:r>
                <a:rPr lang="en-US" sz="2800" dirty="0" smtClean="0">
                  <a:solidFill>
                    <a:srgbClr val="AC13FF"/>
                  </a:solidFill>
                </a:rPr>
                <a:t>()</a:t>
              </a:r>
            </a:p>
            <a:p>
              <a:pPr algn="ctr"/>
              <a:r>
                <a:rPr lang="en-US" sz="2800" dirty="0" err="1" smtClean="0">
                  <a:solidFill>
                    <a:srgbClr val="AC13FF"/>
                  </a:solidFill>
                </a:rPr>
                <a:t>eatBugs</a:t>
              </a:r>
              <a:r>
                <a:rPr lang="en-US" sz="2800" dirty="0" smtClean="0">
                  <a:solidFill>
                    <a:srgbClr val="AC13FF"/>
                  </a:solidFill>
                </a:rPr>
                <a:t>()</a:t>
              </a:r>
              <a:endParaRPr lang="en-US" sz="2800" dirty="0">
                <a:solidFill>
                  <a:srgbClr val="AC13FF"/>
                </a:solidFill>
              </a:endParaRPr>
            </a:p>
          </p:txBody>
        </p:sp>
      </p:grpSp>
      <p:sp>
        <p:nvSpPr>
          <p:cNvPr id="10" name="TextBox 9"/>
          <p:cNvSpPr txBox="1"/>
          <p:nvPr/>
        </p:nvSpPr>
        <p:spPr>
          <a:xfrm>
            <a:off x="1149174" y="5714222"/>
            <a:ext cx="1544513" cy="523220"/>
          </a:xfrm>
          <a:prstGeom prst="rect">
            <a:avLst/>
          </a:prstGeom>
          <a:noFill/>
        </p:spPr>
        <p:txBody>
          <a:bodyPr wrap="none" rtlCol="0">
            <a:spAutoFit/>
          </a:bodyPr>
          <a:lstStyle/>
          <a:p>
            <a:r>
              <a:rPr lang="en-US" sz="2800" dirty="0">
                <a:solidFill>
                  <a:srgbClr val="AC13FF"/>
                </a:solidFill>
              </a:rPr>
              <a:t>c</a:t>
            </a:r>
            <a:r>
              <a:rPr lang="en-US" sz="2800" dirty="0" smtClean="0">
                <a:solidFill>
                  <a:srgbClr val="AC13FF"/>
                </a:solidFill>
              </a:rPr>
              <a:t>lass Bird</a:t>
            </a:r>
            <a:endParaRPr lang="en-US" sz="2800" dirty="0">
              <a:solidFill>
                <a:srgbClr val="AC13FF"/>
              </a:solidFill>
            </a:endParaRPr>
          </a:p>
        </p:txBody>
      </p:sp>
      <p:grpSp>
        <p:nvGrpSpPr>
          <p:cNvPr id="11" name="Group 10"/>
          <p:cNvGrpSpPr/>
          <p:nvPr/>
        </p:nvGrpSpPr>
        <p:grpSpPr>
          <a:xfrm>
            <a:off x="4821278" y="3352670"/>
            <a:ext cx="2184335" cy="2157077"/>
            <a:chOff x="1774173" y="3155894"/>
            <a:chExt cx="2184335" cy="2157077"/>
          </a:xfrm>
        </p:grpSpPr>
        <p:sp>
          <p:nvSpPr>
            <p:cNvPr id="12" name="Oval 11"/>
            <p:cNvSpPr/>
            <p:nvPr/>
          </p:nvSpPr>
          <p:spPr>
            <a:xfrm>
              <a:off x="1774173" y="3155894"/>
              <a:ext cx="2184335" cy="2157077"/>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2082950" y="3508100"/>
              <a:ext cx="1566780" cy="1384995"/>
            </a:xfrm>
            <a:prstGeom prst="rect">
              <a:avLst/>
            </a:prstGeom>
            <a:noFill/>
          </p:spPr>
          <p:txBody>
            <a:bodyPr wrap="none" rtlCol="0">
              <a:spAutoFit/>
            </a:bodyPr>
            <a:lstStyle/>
            <a:p>
              <a:pPr algn="ctr"/>
              <a:r>
                <a:rPr lang="en-US" sz="2800" dirty="0">
                  <a:solidFill>
                    <a:srgbClr val="AC13FF"/>
                  </a:solidFill>
                </a:rPr>
                <a:t>f</a:t>
              </a:r>
              <a:r>
                <a:rPr lang="en-US" sz="2800" dirty="0" smtClean="0">
                  <a:solidFill>
                    <a:srgbClr val="AC13FF"/>
                  </a:solidFill>
                </a:rPr>
                <a:t>ly()</a:t>
              </a:r>
            </a:p>
            <a:p>
              <a:pPr algn="ctr"/>
              <a:r>
                <a:rPr lang="en-US" sz="2800" dirty="0" err="1" smtClean="0">
                  <a:solidFill>
                    <a:srgbClr val="AC13FF"/>
                  </a:solidFill>
                </a:rPr>
                <a:t>layEggs</a:t>
              </a:r>
              <a:r>
                <a:rPr lang="en-US" sz="2800" dirty="0" smtClean="0">
                  <a:solidFill>
                    <a:srgbClr val="AC13FF"/>
                  </a:solidFill>
                </a:rPr>
                <a:t>()</a:t>
              </a:r>
            </a:p>
            <a:p>
              <a:pPr algn="ctr"/>
              <a:r>
                <a:rPr lang="en-US" sz="2800" dirty="0" err="1" smtClean="0">
                  <a:solidFill>
                    <a:srgbClr val="AC13FF"/>
                  </a:solidFill>
                </a:rPr>
                <a:t>eatBugs</a:t>
              </a:r>
              <a:r>
                <a:rPr lang="en-US" sz="2800" dirty="0" smtClean="0">
                  <a:solidFill>
                    <a:srgbClr val="AC13FF"/>
                  </a:solidFill>
                </a:rPr>
                <a:t>()</a:t>
              </a:r>
              <a:endParaRPr lang="en-US" sz="2800" dirty="0">
                <a:solidFill>
                  <a:srgbClr val="AC13FF"/>
                </a:solidFill>
              </a:endParaRPr>
            </a:p>
          </p:txBody>
        </p:sp>
      </p:grpSp>
      <p:sp>
        <p:nvSpPr>
          <p:cNvPr id="15" name="Oval 14"/>
          <p:cNvSpPr/>
          <p:nvPr/>
        </p:nvSpPr>
        <p:spPr>
          <a:xfrm>
            <a:off x="4188988" y="1417637"/>
            <a:ext cx="3411941" cy="4595367"/>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5223435" y="1632929"/>
            <a:ext cx="1469473" cy="954107"/>
          </a:xfrm>
          <a:prstGeom prst="rect">
            <a:avLst/>
          </a:prstGeom>
          <a:noFill/>
        </p:spPr>
        <p:txBody>
          <a:bodyPr wrap="none" rtlCol="0">
            <a:spAutoFit/>
          </a:bodyPr>
          <a:lstStyle/>
          <a:p>
            <a:r>
              <a:rPr lang="en-US" sz="2800" dirty="0">
                <a:solidFill>
                  <a:srgbClr val="0000FF"/>
                </a:solidFill>
              </a:rPr>
              <a:t>w</a:t>
            </a:r>
            <a:r>
              <a:rPr lang="en-US" sz="2800" dirty="0" smtClean="0">
                <a:solidFill>
                  <a:srgbClr val="0000FF"/>
                </a:solidFill>
              </a:rPr>
              <a:t>addle()</a:t>
            </a:r>
          </a:p>
          <a:p>
            <a:r>
              <a:rPr lang="en-US" sz="2800" dirty="0">
                <a:solidFill>
                  <a:srgbClr val="0000FF"/>
                </a:solidFill>
              </a:rPr>
              <a:t>q</a:t>
            </a:r>
            <a:r>
              <a:rPr lang="en-US" sz="2800" dirty="0" smtClean="0">
                <a:solidFill>
                  <a:srgbClr val="0000FF"/>
                </a:solidFill>
              </a:rPr>
              <a:t>uack()</a:t>
            </a:r>
            <a:endParaRPr lang="en-US" sz="2800" dirty="0">
              <a:solidFill>
                <a:srgbClr val="0000FF"/>
              </a:solidFill>
            </a:endParaRPr>
          </a:p>
        </p:txBody>
      </p:sp>
      <p:sp>
        <p:nvSpPr>
          <p:cNvPr id="19" name="TextBox 18"/>
          <p:cNvSpPr txBox="1"/>
          <p:nvPr/>
        </p:nvSpPr>
        <p:spPr>
          <a:xfrm>
            <a:off x="4420049" y="6213921"/>
            <a:ext cx="3582356" cy="523220"/>
          </a:xfrm>
          <a:prstGeom prst="rect">
            <a:avLst/>
          </a:prstGeom>
          <a:noFill/>
        </p:spPr>
        <p:txBody>
          <a:bodyPr wrap="none" rtlCol="0">
            <a:spAutoFit/>
          </a:bodyPr>
          <a:lstStyle/>
          <a:p>
            <a:r>
              <a:rPr lang="en-US" sz="2800" dirty="0">
                <a:solidFill>
                  <a:srgbClr val="0000FF"/>
                </a:solidFill>
              </a:rPr>
              <a:t>c</a:t>
            </a:r>
            <a:r>
              <a:rPr lang="en-US" sz="2800" dirty="0" smtClean="0">
                <a:solidFill>
                  <a:srgbClr val="0000FF"/>
                </a:solidFill>
              </a:rPr>
              <a:t>lass Duck extends Bird</a:t>
            </a:r>
            <a:endParaRPr lang="en-US" sz="2800" dirty="0">
              <a:solidFill>
                <a:srgbClr val="0000FF"/>
              </a:solidFill>
            </a:endParaRPr>
          </a:p>
        </p:txBody>
      </p:sp>
    </p:spTree>
    <p:extLst>
      <p:ext uri="{BB962C8B-B14F-4D97-AF65-F5344CB8AC3E}">
        <p14:creationId xmlns:p14="http://schemas.microsoft.com/office/powerpoint/2010/main" val="3629047859"/>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840397" y="3155894"/>
            <a:ext cx="2184335" cy="2157077"/>
            <a:chOff x="1774173" y="3155894"/>
            <a:chExt cx="2184335" cy="2157077"/>
          </a:xfrm>
        </p:grpSpPr>
        <p:sp>
          <p:nvSpPr>
            <p:cNvPr id="4" name="Oval 3"/>
            <p:cNvSpPr/>
            <p:nvPr/>
          </p:nvSpPr>
          <p:spPr>
            <a:xfrm>
              <a:off x="1774173" y="3155894"/>
              <a:ext cx="2184335" cy="2157077"/>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2082950" y="3508100"/>
              <a:ext cx="1566780" cy="1384995"/>
            </a:xfrm>
            <a:prstGeom prst="rect">
              <a:avLst/>
            </a:prstGeom>
            <a:noFill/>
          </p:spPr>
          <p:txBody>
            <a:bodyPr wrap="none" rtlCol="0">
              <a:spAutoFit/>
            </a:bodyPr>
            <a:lstStyle/>
            <a:p>
              <a:pPr algn="ctr"/>
              <a:r>
                <a:rPr lang="en-US" sz="2800" dirty="0">
                  <a:solidFill>
                    <a:srgbClr val="AC13FF"/>
                  </a:solidFill>
                </a:rPr>
                <a:t>f</a:t>
              </a:r>
              <a:r>
                <a:rPr lang="en-US" sz="2800" dirty="0" smtClean="0">
                  <a:solidFill>
                    <a:srgbClr val="AC13FF"/>
                  </a:solidFill>
                </a:rPr>
                <a:t>ly()</a:t>
              </a:r>
            </a:p>
            <a:p>
              <a:pPr algn="ctr"/>
              <a:r>
                <a:rPr lang="en-US" sz="2800" dirty="0" err="1" smtClean="0">
                  <a:solidFill>
                    <a:srgbClr val="AC13FF"/>
                  </a:solidFill>
                </a:rPr>
                <a:t>layEggs</a:t>
              </a:r>
              <a:r>
                <a:rPr lang="en-US" sz="2800" dirty="0" smtClean="0">
                  <a:solidFill>
                    <a:srgbClr val="AC13FF"/>
                  </a:solidFill>
                </a:rPr>
                <a:t>()</a:t>
              </a:r>
            </a:p>
            <a:p>
              <a:pPr algn="ctr"/>
              <a:r>
                <a:rPr lang="en-US" sz="2800" dirty="0" err="1" smtClean="0">
                  <a:solidFill>
                    <a:srgbClr val="AC13FF"/>
                  </a:solidFill>
                </a:rPr>
                <a:t>eatBugs</a:t>
              </a:r>
              <a:r>
                <a:rPr lang="en-US" sz="2800" dirty="0" smtClean="0">
                  <a:solidFill>
                    <a:srgbClr val="AC13FF"/>
                  </a:solidFill>
                </a:rPr>
                <a:t>()</a:t>
              </a:r>
              <a:endParaRPr lang="en-US" sz="2800" dirty="0">
                <a:solidFill>
                  <a:srgbClr val="AC13FF"/>
                </a:solidFill>
              </a:endParaRPr>
            </a:p>
          </p:txBody>
        </p:sp>
      </p:grpSp>
      <p:sp>
        <p:nvSpPr>
          <p:cNvPr id="10" name="TextBox 9"/>
          <p:cNvSpPr txBox="1"/>
          <p:nvPr/>
        </p:nvSpPr>
        <p:spPr>
          <a:xfrm>
            <a:off x="1149174" y="5714222"/>
            <a:ext cx="1544513" cy="523220"/>
          </a:xfrm>
          <a:prstGeom prst="rect">
            <a:avLst/>
          </a:prstGeom>
          <a:noFill/>
        </p:spPr>
        <p:txBody>
          <a:bodyPr wrap="none" rtlCol="0">
            <a:spAutoFit/>
          </a:bodyPr>
          <a:lstStyle/>
          <a:p>
            <a:r>
              <a:rPr lang="en-US" sz="2800" dirty="0">
                <a:solidFill>
                  <a:srgbClr val="AC13FF"/>
                </a:solidFill>
              </a:rPr>
              <a:t>c</a:t>
            </a:r>
            <a:r>
              <a:rPr lang="en-US" sz="2800" dirty="0" smtClean="0">
                <a:solidFill>
                  <a:srgbClr val="AC13FF"/>
                </a:solidFill>
              </a:rPr>
              <a:t>lass Bird</a:t>
            </a:r>
            <a:endParaRPr lang="en-US" sz="2800" dirty="0">
              <a:solidFill>
                <a:srgbClr val="AC13FF"/>
              </a:solidFill>
            </a:endParaRPr>
          </a:p>
        </p:txBody>
      </p:sp>
      <p:grpSp>
        <p:nvGrpSpPr>
          <p:cNvPr id="11" name="Group 10"/>
          <p:cNvGrpSpPr/>
          <p:nvPr/>
        </p:nvGrpSpPr>
        <p:grpSpPr>
          <a:xfrm>
            <a:off x="4821278" y="3352670"/>
            <a:ext cx="2184335" cy="2157077"/>
            <a:chOff x="1774173" y="3155894"/>
            <a:chExt cx="2184335" cy="2157077"/>
          </a:xfrm>
        </p:grpSpPr>
        <p:sp>
          <p:nvSpPr>
            <p:cNvPr id="12" name="Oval 11"/>
            <p:cNvSpPr/>
            <p:nvPr/>
          </p:nvSpPr>
          <p:spPr>
            <a:xfrm>
              <a:off x="1774173" y="3155894"/>
              <a:ext cx="2184335" cy="2157077"/>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2082950" y="3508100"/>
              <a:ext cx="1566780" cy="1384995"/>
            </a:xfrm>
            <a:prstGeom prst="rect">
              <a:avLst/>
            </a:prstGeom>
            <a:noFill/>
          </p:spPr>
          <p:txBody>
            <a:bodyPr wrap="none" rtlCol="0">
              <a:spAutoFit/>
            </a:bodyPr>
            <a:lstStyle/>
            <a:p>
              <a:pPr algn="ctr"/>
              <a:r>
                <a:rPr lang="en-US" sz="2800" dirty="0">
                  <a:solidFill>
                    <a:srgbClr val="AC13FF"/>
                  </a:solidFill>
                </a:rPr>
                <a:t>f</a:t>
              </a:r>
              <a:r>
                <a:rPr lang="en-US" sz="2800" dirty="0" smtClean="0">
                  <a:solidFill>
                    <a:srgbClr val="AC13FF"/>
                  </a:solidFill>
                </a:rPr>
                <a:t>ly()</a:t>
              </a:r>
            </a:p>
            <a:p>
              <a:pPr algn="ctr"/>
              <a:r>
                <a:rPr lang="en-US" sz="2800" dirty="0" err="1" smtClean="0">
                  <a:solidFill>
                    <a:srgbClr val="AC13FF"/>
                  </a:solidFill>
                </a:rPr>
                <a:t>layEggs</a:t>
              </a:r>
              <a:r>
                <a:rPr lang="en-US" sz="2800" dirty="0" smtClean="0">
                  <a:solidFill>
                    <a:srgbClr val="AC13FF"/>
                  </a:solidFill>
                </a:rPr>
                <a:t>()</a:t>
              </a:r>
            </a:p>
            <a:p>
              <a:pPr algn="ctr"/>
              <a:r>
                <a:rPr lang="en-US" sz="2800" dirty="0" err="1" smtClean="0">
                  <a:solidFill>
                    <a:srgbClr val="AC13FF"/>
                  </a:solidFill>
                </a:rPr>
                <a:t>eatBugs</a:t>
              </a:r>
              <a:r>
                <a:rPr lang="en-US" sz="2800" dirty="0" smtClean="0">
                  <a:solidFill>
                    <a:srgbClr val="AC13FF"/>
                  </a:solidFill>
                </a:rPr>
                <a:t>()</a:t>
              </a:r>
              <a:endParaRPr lang="en-US" sz="2800" dirty="0">
                <a:solidFill>
                  <a:srgbClr val="AC13FF"/>
                </a:solidFill>
              </a:endParaRPr>
            </a:p>
          </p:txBody>
        </p:sp>
      </p:grpSp>
      <p:sp>
        <p:nvSpPr>
          <p:cNvPr id="15" name="Oval 14"/>
          <p:cNvSpPr/>
          <p:nvPr/>
        </p:nvSpPr>
        <p:spPr>
          <a:xfrm>
            <a:off x="4188988" y="1417637"/>
            <a:ext cx="3411941" cy="4595367"/>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5223435" y="1632929"/>
            <a:ext cx="1469473" cy="954107"/>
          </a:xfrm>
          <a:prstGeom prst="rect">
            <a:avLst/>
          </a:prstGeom>
          <a:noFill/>
        </p:spPr>
        <p:txBody>
          <a:bodyPr wrap="none" rtlCol="0">
            <a:spAutoFit/>
          </a:bodyPr>
          <a:lstStyle/>
          <a:p>
            <a:r>
              <a:rPr lang="en-US" sz="2800" dirty="0">
                <a:solidFill>
                  <a:srgbClr val="0000FF"/>
                </a:solidFill>
              </a:rPr>
              <a:t>w</a:t>
            </a:r>
            <a:r>
              <a:rPr lang="en-US" sz="2800" dirty="0" smtClean="0">
                <a:solidFill>
                  <a:srgbClr val="0000FF"/>
                </a:solidFill>
              </a:rPr>
              <a:t>addle()</a:t>
            </a:r>
          </a:p>
          <a:p>
            <a:r>
              <a:rPr lang="en-US" sz="2800" dirty="0">
                <a:solidFill>
                  <a:srgbClr val="0000FF"/>
                </a:solidFill>
              </a:rPr>
              <a:t>q</a:t>
            </a:r>
            <a:r>
              <a:rPr lang="en-US" sz="2800" dirty="0" smtClean="0">
                <a:solidFill>
                  <a:srgbClr val="0000FF"/>
                </a:solidFill>
              </a:rPr>
              <a:t>uack()</a:t>
            </a:r>
            <a:endParaRPr lang="en-US" sz="2800" dirty="0">
              <a:solidFill>
                <a:srgbClr val="0000FF"/>
              </a:solidFill>
            </a:endParaRPr>
          </a:p>
        </p:txBody>
      </p:sp>
      <p:sp>
        <p:nvSpPr>
          <p:cNvPr id="18" name="TextBox 17"/>
          <p:cNvSpPr txBox="1"/>
          <p:nvPr/>
        </p:nvSpPr>
        <p:spPr>
          <a:xfrm>
            <a:off x="5434575" y="6367809"/>
            <a:ext cx="184666" cy="369332"/>
          </a:xfrm>
          <a:prstGeom prst="rect">
            <a:avLst/>
          </a:prstGeom>
          <a:noFill/>
        </p:spPr>
        <p:txBody>
          <a:bodyPr wrap="none" rtlCol="0">
            <a:spAutoFit/>
          </a:bodyPr>
          <a:lstStyle/>
          <a:p>
            <a:endParaRPr lang="en-US" dirty="0"/>
          </a:p>
        </p:txBody>
      </p:sp>
      <p:sp>
        <p:nvSpPr>
          <p:cNvPr id="19" name="TextBox 18"/>
          <p:cNvSpPr txBox="1"/>
          <p:nvPr/>
        </p:nvSpPr>
        <p:spPr>
          <a:xfrm>
            <a:off x="4420049" y="6213921"/>
            <a:ext cx="3582356" cy="523220"/>
          </a:xfrm>
          <a:prstGeom prst="rect">
            <a:avLst/>
          </a:prstGeom>
          <a:noFill/>
        </p:spPr>
        <p:txBody>
          <a:bodyPr wrap="none" rtlCol="0">
            <a:spAutoFit/>
          </a:bodyPr>
          <a:lstStyle/>
          <a:p>
            <a:r>
              <a:rPr lang="en-US" sz="2800" dirty="0">
                <a:solidFill>
                  <a:srgbClr val="0000FF"/>
                </a:solidFill>
              </a:rPr>
              <a:t>c</a:t>
            </a:r>
            <a:r>
              <a:rPr lang="en-US" sz="2800" dirty="0" smtClean="0">
                <a:solidFill>
                  <a:srgbClr val="0000FF"/>
                </a:solidFill>
              </a:rPr>
              <a:t>lass Duck extends Bird</a:t>
            </a:r>
            <a:endParaRPr lang="en-US" sz="2800" dirty="0">
              <a:solidFill>
                <a:srgbClr val="0000FF"/>
              </a:solidFill>
            </a:endParaRPr>
          </a:p>
        </p:txBody>
      </p:sp>
      <p:sp>
        <p:nvSpPr>
          <p:cNvPr id="3" name="TextBox 2"/>
          <p:cNvSpPr txBox="1"/>
          <p:nvPr/>
        </p:nvSpPr>
        <p:spPr>
          <a:xfrm>
            <a:off x="140985" y="256408"/>
            <a:ext cx="5571632" cy="1384995"/>
          </a:xfrm>
          <a:prstGeom prst="rect">
            <a:avLst/>
          </a:prstGeom>
          <a:noFill/>
        </p:spPr>
        <p:txBody>
          <a:bodyPr wrap="none" rtlCol="0">
            <a:spAutoFit/>
          </a:bodyPr>
          <a:lstStyle/>
          <a:p>
            <a:r>
              <a:rPr lang="en-US" sz="2800" dirty="0" smtClean="0">
                <a:latin typeface="Courier"/>
                <a:cs typeface="Courier"/>
              </a:rPr>
              <a:t>Duck </a:t>
            </a:r>
            <a:r>
              <a:rPr lang="en-US" sz="2800" dirty="0" err="1" smtClean="0">
                <a:latin typeface="Courier"/>
                <a:cs typeface="Courier"/>
              </a:rPr>
              <a:t>donald</a:t>
            </a:r>
            <a:r>
              <a:rPr lang="en-US" sz="2800" dirty="0" smtClean="0">
                <a:latin typeface="Courier"/>
                <a:cs typeface="Courier"/>
              </a:rPr>
              <a:t> = new Duck();</a:t>
            </a:r>
          </a:p>
          <a:p>
            <a:r>
              <a:rPr lang="en-US" sz="2800" dirty="0" smtClean="0">
                <a:latin typeface="Courier"/>
                <a:cs typeface="Courier"/>
              </a:rPr>
              <a:t>Bird b = </a:t>
            </a:r>
            <a:r>
              <a:rPr lang="en-US" sz="2800" dirty="0" err="1" smtClean="0">
                <a:latin typeface="Courier"/>
                <a:cs typeface="Courier"/>
              </a:rPr>
              <a:t>donald</a:t>
            </a:r>
            <a:r>
              <a:rPr lang="en-US" sz="2800" dirty="0" smtClean="0">
                <a:latin typeface="Courier"/>
                <a:cs typeface="Courier"/>
              </a:rPr>
              <a:t>;</a:t>
            </a:r>
          </a:p>
          <a:p>
            <a:r>
              <a:rPr lang="en-US" sz="2800" dirty="0" err="1" smtClean="0">
                <a:latin typeface="Courier"/>
                <a:cs typeface="Courier"/>
              </a:rPr>
              <a:t>b.fly</a:t>
            </a:r>
            <a:r>
              <a:rPr lang="en-US" sz="2800" dirty="0" smtClean="0">
                <a:latin typeface="Courier"/>
                <a:cs typeface="Courier"/>
              </a:rPr>
              <a:t>();</a:t>
            </a:r>
            <a:endParaRPr lang="en-US" sz="2800" dirty="0">
              <a:latin typeface="Courier"/>
              <a:cs typeface="Courier"/>
            </a:endParaRPr>
          </a:p>
        </p:txBody>
      </p:sp>
      <p:cxnSp>
        <p:nvCxnSpPr>
          <p:cNvPr id="24" name="Straight Arrow Connector 23"/>
          <p:cNvCxnSpPr/>
          <p:nvPr/>
        </p:nvCxnSpPr>
        <p:spPr>
          <a:xfrm>
            <a:off x="2524444" y="3844840"/>
            <a:ext cx="2910133" cy="15138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2" name="Group 1"/>
          <p:cNvGrpSpPr/>
          <p:nvPr/>
        </p:nvGrpSpPr>
        <p:grpSpPr>
          <a:xfrm>
            <a:off x="2676844" y="4240002"/>
            <a:ext cx="2453211" cy="653093"/>
            <a:chOff x="2676844" y="4240002"/>
            <a:chExt cx="2453211" cy="653093"/>
          </a:xfrm>
        </p:grpSpPr>
        <p:cxnSp>
          <p:nvCxnSpPr>
            <p:cNvPr id="28" name="Straight Arrow Connector 27"/>
            <p:cNvCxnSpPr>
              <a:endCxn id="13" idx="1"/>
            </p:cNvCxnSpPr>
            <p:nvPr/>
          </p:nvCxnSpPr>
          <p:spPr>
            <a:xfrm>
              <a:off x="2676844" y="4240002"/>
              <a:ext cx="2453211" cy="15737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2733921" y="4652372"/>
              <a:ext cx="2396134" cy="24072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4186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886642"/>
          </a:xfrm>
        </p:spPr>
        <p:txBody>
          <a:bodyPr/>
          <a:lstStyle/>
          <a:p>
            <a:r>
              <a:rPr lang="en-US" dirty="0" smtClean="0"/>
              <a:t>Why there are packages</a:t>
            </a:r>
            <a:endParaRPr lang="en-US" dirty="0"/>
          </a:p>
        </p:txBody>
      </p:sp>
      <p:cxnSp>
        <p:nvCxnSpPr>
          <p:cNvPr id="10" name="Straight Arrow Connector 9"/>
          <p:cNvCxnSpPr/>
          <p:nvPr/>
        </p:nvCxnSpPr>
        <p:spPr>
          <a:xfrm>
            <a:off x="3841402" y="2528612"/>
            <a:ext cx="3095219"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5" name="Regular Pentagon 4"/>
          <p:cNvSpPr/>
          <p:nvPr/>
        </p:nvSpPr>
        <p:spPr>
          <a:xfrm>
            <a:off x="458657" y="1054385"/>
            <a:ext cx="3474300" cy="3079286"/>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14" name="TextBox 13"/>
          <p:cNvSpPr txBox="1"/>
          <p:nvPr/>
        </p:nvSpPr>
        <p:spPr>
          <a:xfrm>
            <a:off x="898526" y="2055903"/>
            <a:ext cx="2655348" cy="1477328"/>
          </a:xfrm>
          <a:prstGeom prst="rect">
            <a:avLst/>
          </a:prstGeom>
          <a:noFill/>
        </p:spPr>
        <p:txBody>
          <a:bodyPr wrap="square" rtlCol="0">
            <a:spAutoFit/>
          </a:bodyPr>
          <a:lstStyle/>
          <a:p>
            <a:r>
              <a:rPr lang="en-US" dirty="0" smtClean="0">
                <a:latin typeface="Courier"/>
                <a:cs typeface="Courier"/>
              </a:rPr>
              <a:t>class Gene {</a:t>
            </a:r>
          </a:p>
          <a:p>
            <a:r>
              <a:rPr lang="en-US" dirty="0">
                <a:latin typeface="Courier"/>
                <a:cs typeface="Courier"/>
              </a:rPr>
              <a:t> </a:t>
            </a:r>
            <a:r>
              <a:rPr lang="en-US" dirty="0" smtClean="0">
                <a:latin typeface="Courier"/>
                <a:cs typeface="Courier"/>
              </a:rPr>
              <a:t> Function </a:t>
            </a:r>
            <a:r>
              <a:rPr lang="en-US" dirty="0" err="1" smtClean="0">
                <a:latin typeface="Courier"/>
                <a:cs typeface="Courier"/>
              </a:rPr>
              <a:t>func</a:t>
            </a:r>
            <a:r>
              <a:rPr lang="en-US" dirty="0" smtClean="0">
                <a:latin typeface="Courier"/>
                <a:cs typeface="Courier"/>
              </a:rPr>
              <a:t>;</a:t>
            </a:r>
          </a:p>
          <a:p>
            <a:r>
              <a:rPr lang="en-US" dirty="0">
                <a:latin typeface="Courier"/>
                <a:cs typeface="Courier"/>
              </a:rPr>
              <a:t> </a:t>
            </a:r>
            <a:r>
              <a:rPr lang="en-US" dirty="0" smtClean="0">
                <a:latin typeface="Courier"/>
                <a:cs typeface="Courier"/>
              </a:rPr>
              <a:t> Pathway p;</a:t>
            </a:r>
          </a:p>
          <a:p>
            <a:r>
              <a:rPr lang="en-US" dirty="0">
                <a:latin typeface="Courier"/>
                <a:cs typeface="Courier"/>
              </a:rPr>
              <a:t> </a:t>
            </a:r>
            <a:r>
              <a:rPr lang="en-US" dirty="0" smtClean="0">
                <a:latin typeface="Courier"/>
                <a:cs typeface="Courier"/>
              </a:rPr>
              <a:t> Sequence </a:t>
            </a:r>
            <a:r>
              <a:rPr lang="en-US" dirty="0" err="1" smtClean="0">
                <a:latin typeface="Courier"/>
                <a:cs typeface="Courier"/>
              </a:rPr>
              <a:t>seq</a:t>
            </a:r>
            <a:r>
              <a:rPr lang="en-US" dirty="0" smtClean="0">
                <a:latin typeface="Courier"/>
                <a:cs typeface="Courier"/>
              </a:rPr>
              <a:t>;</a:t>
            </a:r>
          </a:p>
          <a:p>
            <a:r>
              <a:rPr lang="en-US" dirty="0">
                <a:latin typeface="Courier"/>
                <a:cs typeface="Courier"/>
              </a:rPr>
              <a:t>}</a:t>
            </a:r>
          </a:p>
        </p:txBody>
      </p:sp>
      <p:grpSp>
        <p:nvGrpSpPr>
          <p:cNvPr id="3" name="Group 2"/>
          <p:cNvGrpSpPr/>
          <p:nvPr/>
        </p:nvGrpSpPr>
        <p:grpSpPr>
          <a:xfrm>
            <a:off x="6804836" y="1522725"/>
            <a:ext cx="1628278" cy="1473744"/>
            <a:chOff x="5570861" y="2396330"/>
            <a:chExt cx="1628278" cy="1473744"/>
          </a:xfrm>
        </p:grpSpPr>
        <p:sp>
          <p:nvSpPr>
            <p:cNvPr id="13" name="Regular Pentagon 12"/>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 name="TextBox 1"/>
            <p:cNvSpPr txBox="1"/>
            <p:nvPr/>
          </p:nvSpPr>
          <p:spPr>
            <a:xfrm>
              <a:off x="5798488" y="2774914"/>
              <a:ext cx="1292842" cy="830997"/>
            </a:xfrm>
            <a:prstGeom prst="rect">
              <a:avLst/>
            </a:prstGeom>
            <a:noFill/>
          </p:spPr>
          <p:txBody>
            <a:bodyPr wrap="none" rtlCol="0">
              <a:spAutoFit/>
            </a:bodyPr>
            <a:lstStyle/>
            <a:p>
              <a:r>
                <a:rPr lang="en-US" sz="1600" dirty="0">
                  <a:latin typeface="Courier"/>
                  <a:cs typeface="Courier"/>
                </a:rPr>
                <a:t>c</a:t>
              </a:r>
              <a:r>
                <a:rPr lang="en-US" sz="1600" dirty="0" smtClean="0">
                  <a:latin typeface="Courier"/>
                  <a:cs typeface="Courier"/>
                </a:rPr>
                <a:t>lass</a:t>
              </a:r>
            </a:p>
            <a:p>
              <a:r>
                <a:rPr lang="en-US" sz="1600" dirty="0" smtClean="0">
                  <a:latin typeface="Courier"/>
                  <a:cs typeface="Courier"/>
                </a:rPr>
                <a:t>Function</a:t>
              </a:r>
            </a:p>
            <a:p>
              <a:r>
                <a:rPr lang="en-US" sz="1600" dirty="0" smtClean="0">
                  <a:latin typeface="Courier"/>
                  <a:cs typeface="Courier"/>
                </a:rPr>
                <a:t>{ . . . } </a:t>
              </a:r>
              <a:endParaRPr lang="en-US" sz="1600" dirty="0"/>
            </a:p>
          </p:txBody>
        </p:sp>
      </p:grpSp>
      <p:grpSp>
        <p:nvGrpSpPr>
          <p:cNvPr id="11" name="Group 10"/>
          <p:cNvGrpSpPr/>
          <p:nvPr/>
        </p:nvGrpSpPr>
        <p:grpSpPr>
          <a:xfrm>
            <a:off x="5795143" y="4454869"/>
            <a:ext cx="1628278" cy="1473744"/>
            <a:chOff x="5570861" y="2396330"/>
            <a:chExt cx="1628278" cy="1473744"/>
          </a:xfrm>
        </p:grpSpPr>
        <p:sp>
          <p:nvSpPr>
            <p:cNvPr id="12" name="Regular Pentagon 11"/>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16" name="TextBox 15"/>
            <p:cNvSpPr txBox="1"/>
            <p:nvPr/>
          </p:nvSpPr>
          <p:spPr>
            <a:xfrm>
              <a:off x="5798488" y="2774914"/>
              <a:ext cx="1292842" cy="830997"/>
            </a:xfrm>
            <a:prstGeom prst="rect">
              <a:avLst/>
            </a:prstGeom>
            <a:noFill/>
          </p:spPr>
          <p:txBody>
            <a:bodyPr wrap="none" rtlCol="0">
              <a:spAutoFit/>
            </a:bodyPr>
            <a:lstStyle/>
            <a:p>
              <a:r>
                <a:rPr lang="en-US" sz="1600" dirty="0">
                  <a:latin typeface="Courier"/>
                  <a:cs typeface="Courier"/>
                </a:rPr>
                <a:t>c</a:t>
              </a:r>
              <a:r>
                <a:rPr lang="en-US" sz="1600" dirty="0" smtClean="0">
                  <a:latin typeface="Courier"/>
                  <a:cs typeface="Courier"/>
                </a:rPr>
                <a:t>lass</a:t>
              </a:r>
            </a:p>
            <a:p>
              <a:r>
                <a:rPr lang="en-US" sz="1600" dirty="0" smtClean="0">
                  <a:latin typeface="Courier"/>
                  <a:cs typeface="Courier"/>
                </a:rPr>
                <a:t>Pathway</a:t>
              </a:r>
            </a:p>
            <a:p>
              <a:r>
                <a:rPr lang="en-US" sz="1600" dirty="0" smtClean="0">
                  <a:latin typeface="Courier"/>
                  <a:cs typeface="Courier"/>
                </a:rPr>
                <a:t>{ . . . } </a:t>
              </a:r>
              <a:endParaRPr lang="en-US" sz="1600" dirty="0"/>
            </a:p>
          </p:txBody>
        </p:sp>
      </p:grpSp>
      <p:grpSp>
        <p:nvGrpSpPr>
          <p:cNvPr id="17" name="Group 16"/>
          <p:cNvGrpSpPr/>
          <p:nvPr/>
        </p:nvGrpSpPr>
        <p:grpSpPr>
          <a:xfrm>
            <a:off x="3435014" y="4454869"/>
            <a:ext cx="1628278" cy="1473744"/>
            <a:chOff x="5570861" y="2396330"/>
            <a:chExt cx="1628278" cy="1473744"/>
          </a:xfrm>
        </p:grpSpPr>
        <p:sp>
          <p:nvSpPr>
            <p:cNvPr id="18" name="Regular Pentagon 1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19" name="TextBox 18"/>
            <p:cNvSpPr txBox="1"/>
            <p:nvPr/>
          </p:nvSpPr>
          <p:spPr>
            <a:xfrm>
              <a:off x="5798488" y="2774914"/>
              <a:ext cx="1292842" cy="830997"/>
            </a:xfrm>
            <a:prstGeom prst="rect">
              <a:avLst/>
            </a:prstGeom>
            <a:noFill/>
          </p:spPr>
          <p:txBody>
            <a:bodyPr wrap="none" rtlCol="0">
              <a:spAutoFit/>
            </a:bodyPr>
            <a:lstStyle/>
            <a:p>
              <a:r>
                <a:rPr lang="en-US" sz="1600" dirty="0">
                  <a:latin typeface="Courier"/>
                  <a:cs typeface="Courier"/>
                </a:rPr>
                <a:t>c</a:t>
              </a:r>
              <a:r>
                <a:rPr lang="en-US" sz="1600" dirty="0" smtClean="0">
                  <a:latin typeface="Courier"/>
                  <a:cs typeface="Courier"/>
                </a:rPr>
                <a:t>lass</a:t>
              </a:r>
            </a:p>
            <a:p>
              <a:r>
                <a:rPr lang="en-US" sz="1600" dirty="0" smtClean="0">
                  <a:latin typeface="Courier"/>
                  <a:cs typeface="Courier"/>
                </a:rPr>
                <a:t>Sequence</a:t>
              </a:r>
            </a:p>
            <a:p>
              <a:r>
                <a:rPr lang="en-US" sz="1600" dirty="0" smtClean="0">
                  <a:latin typeface="Courier"/>
                  <a:cs typeface="Courier"/>
                </a:rPr>
                <a:t>{ . . . } </a:t>
              </a:r>
              <a:endParaRPr lang="en-US" sz="1600" dirty="0"/>
            </a:p>
          </p:txBody>
        </p:sp>
      </p:grpSp>
      <p:cxnSp>
        <p:nvCxnSpPr>
          <p:cNvPr id="20" name="Straight Arrow Connector 19"/>
          <p:cNvCxnSpPr/>
          <p:nvPr/>
        </p:nvCxnSpPr>
        <p:spPr>
          <a:xfrm>
            <a:off x="3662641" y="2996470"/>
            <a:ext cx="2531199" cy="1700339"/>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1742441" y="4133671"/>
            <a:ext cx="1920200" cy="699782"/>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9949130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840397" y="3155894"/>
            <a:ext cx="2184335" cy="2157077"/>
            <a:chOff x="1774173" y="3155894"/>
            <a:chExt cx="2184335" cy="2157077"/>
          </a:xfrm>
        </p:grpSpPr>
        <p:sp>
          <p:nvSpPr>
            <p:cNvPr id="4" name="Oval 3"/>
            <p:cNvSpPr/>
            <p:nvPr/>
          </p:nvSpPr>
          <p:spPr>
            <a:xfrm>
              <a:off x="1774173" y="3155894"/>
              <a:ext cx="2184335" cy="2157077"/>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2082950" y="3508100"/>
              <a:ext cx="1566780" cy="1384995"/>
            </a:xfrm>
            <a:prstGeom prst="rect">
              <a:avLst/>
            </a:prstGeom>
            <a:noFill/>
          </p:spPr>
          <p:txBody>
            <a:bodyPr wrap="none" rtlCol="0">
              <a:spAutoFit/>
            </a:bodyPr>
            <a:lstStyle/>
            <a:p>
              <a:pPr algn="ctr"/>
              <a:r>
                <a:rPr lang="en-US" sz="2800" dirty="0">
                  <a:solidFill>
                    <a:srgbClr val="AC13FF"/>
                  </a:solidFill>
                </a:rPr>
                <a:t>f</a:t>
              </a:r>
              <a:r>
                <a:rPr lang="en-US" sz="2800" dirty="0" smtClean="0">
                  <a:solidFill>
                    <a:srgbClr val="AC13FF"/>
                  </a:solidFill>
                </a:rPr>
                <a:t>ly()</a:t>
              </a:r>
            </a:p>
            <a:p>
              <a:pPr algn="ctr"/>
              <a:r>
                <a:rPr lang="en-US" sz="2800" dirty="0" err="1" smtClean="0">
                  <a:solidFill>
                    <a:srgbClr val="AC13FF"/>
                  </a:solidFill>
                </a:rPr>
                <a:t>layEggs</a:t>
              </a:r>
              <a:r>
                <a:rPr lang="en-US" sz="2800" dirty="0" smtClean="0">
                  <a:solidFill>
                    <a:srgbClr val="AC13FF"/>
                  </a:solidFill>
                </a:rPr>
                <a:t>()</a:t>
              </a:r>
            </a:p>
            <a:p>
              <a:pPr algn="ctr"/>
              <a:r>
                <a:rPr lang="en-US" sz="2800" dirty="0" err="1" smtClean="0">
                  <a:solidFill>
                    <a:srgbClr val="AC13FF"/>
                  </a:solidFill>
                </a:rPr>
                <a:t>eatBugs</a:t>
              </a:r>
              <a:r>
                <a:rPr lang="en-US" sz="2800" dirty="0" smtClean="0">
                  <a:solidFill>
                    <a:srgbClr val="AC13FF"/>
                  </a:solidFill>
                </a:rPr>
                <a:t>()</a:t>
              </a:r>
              <a:endParaRPr lang="en-US" sz="2800" dirty="0">
                <a:solidFill>
                  <a:srgbClr val="AC13FF"/>
                </a:solidFill>
              </a:endParaRPr>
            </a:p>
          </p:txBody>
        </p:sp>
      </p:grpSp>
      <p:sp>
        <p:nvSpPr>
          <p:cNvPr id="10" name="TextBox 9"/>
          <p:cNvSpPr txBox="1"/>
          <p:nvPr/>
        </p:nvSpPr>
        <p:spPr>
          <a:xfrm>
            <a:off x="1149174" y="5714222"/>
            <a:ext cx="1544513" cy="523220"/>
          </a:xfrm>
          <a:prstGeom prst="rect">
            <a:avLst/>
          </a:prstGeom>
          <a:noFill/>
        </p:spPr>
        <p:txBody>
          <a:bodyPr wrap="none" rtlCol="0">
            <a:spAutoFit/>
          </a:bodyPr>
          <a:lstStyle/>
          <a:p>
            <a:r>
              <a:rPr lang="en-US" sz="2800" dirty="0">
                <a:solidFill>
                  <a:srgbClr val="AC13FF"/>
                </a:solidFill>
              </a:rPr>
              <a:t>c</a:t>
            </a:r>
            <a:r>
              <a:rPr lang="en-US" sz="2800" dirty="0" smtClean="0">
                <a:solidFill>
                  <a:srgbClr val="AC13FF"/>
                </a:solidFill>
              </a:rPr>
              <a:t>lass Bird</a:t>
            </a:r>
            <a:endParaRPr lang="en-US" sz="2800" dirty="0">
              <a:solidFill>
                <a:srgbClr val="AC13FF"/>
              </a:solidFill>
            </a:endParaRPr>
          </a:p>
        </p:txBody>
      </p:sp>
      <p:grpSp>
        <p:nvGrpSpPr>
          <p:cNvPr id="11" name="Group 10"/>
          <p:cNvGrpSpPr/>
          <p:nvPr/>
        </p:nvGrpSpPr>
        <p:grpSpPr>
          <a:xfrm>
            <a:off x="4821278" y="3352670"/>
            <a:ext cx="2184335" cy="2157077"/>
            <a:chOff x="1774173" y="3155894"/>
            <a:chExt cx="2184335" cy="2157077"/>
          </a:xfrm>
        </p:grpSpPr>
        <p:sp>
          <p:nvSpPr>
            <p:cNvPr id="12" name="Oval 11"/>
            <p:cNvSpPr/>
            <p:nvPr/>
          </p:nvSpPr>
          <p:spPr>
            <a:xfrm>
              <a:off x="1774173" y="3155894"/>
              <a:ext cx="2184335" cy="2157077"/>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2082950" y="3508100"/>
              <a:ext cx="1566780" cy="1384995"/>
            </a:xfrm>
            <a:prstGeom prst="rect">
              <a:avLst/>
            </a:prstGeom>
            <a:noFill/>
          </p:spPr>
          <p:txBody>
            <a:bodyPr wrap="none" rtlCol="0">
              <a:spAutoFit/>
            </a:bodyPr>
            <a:lstStyle/>
            <a:p>
              <a:pPr algn="ctr"/>
              <a:r>
                <a:rPr lang="en-US" sz="2800" dirty="0">
                  <a:solidFill>
                    <a:srgbClr val="AC13FF"/>
                  </a:solidFill>
                </a:rPr>
                <a:t>f</a:t>
              </a:r>
              <a:r>
                <a:rPr lang="en-US" sz="2800" dirty="0" smtClean="0">
                  <a:solidFill>
                    <a:srgbClr val="AC13FF"/>
                  </a:solidFill>
                </a:rPr>
                <a:t>ly()</a:t>
              </a:r>
            </a:p>
            <a:p>
              <a:pPr algn="ctr"/>
              <a:r>
                <a:rPr lang="en-US" sz="2800" dirty="0" err="1" smtClean="0">
                  <a:solidFill>
                    <a:srgbClr val="AC13FF"/>
                  </a:solidFill>
                </a:rPr>
                <a:t>layEggs</a:t>
              </a:r>
              <a:r>
                <a:rPr lang="en-US" sz="2800" dirty="0" smtClean="0">
                  <a:solidFill>
                    <a:srgbClr val="AC13FF"/>
                  </a:solidFill>
                </a:rPr>
                <a:t>()</a:t>
              </a:r>
            </a:p>
            <a:p>
              <a:pPr algn="ctr"/>
              <a:r>
                <a:rPr lang="en-US" sz="2800" dirty="0" err="1" smtClean="0">
                  <a:solidFill>
                    <a:srgbClr val="AC13FF"/>
                  </a:solidFill>
                </a:rPr>
                <a:t>eatBugs</a:t>
              </a:r>
              <a:r>
                <a:rPr lang="en-US" sz="2800" dirty="0" smtClean="0">
                  <a:solidFill>
                    <a:srgbClr val="AC13FF"/>
                  </a:solidFill>
                </a:rPr>
                <a:t>()</a:t>
              </a:r>
              <a:endParaRPr lang="en-US" sz="2800" dirty="0">
                <a:solidFill>
                  <a:srgbClr val="AC13FF"/>
                </a:solidFill>
              </a:endParaRPr>
            </a:p>
          </p:txBody>
        </p:sp>
      </p:grpSp>
      <p:sp>
        <p:nvSpPr>
          <p:cNvPr id="15" name="Oval 14"/>
          <p:cNvSpPr/>
          <p:nvPr/>
        </p:nvSpPr>
        <p:spPr>
          <a:xfrm>
            <a:off x="4188988" y="1417637"/>
            <a:ext cx="3411941" cy="4595367"/>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5223435" y="1632929"/>
            <a:ext cx="1469473" cy="954107"/>
          </a:xfrm>
          <a:prstGeom prst="rect">
            <a:avLst/>
          </a:prstGeom>
          <a:noFill/>
        </p:spPr>
        <p:txBody>
          <a:bodyPr wrap="none" rtlCol="0">
            <a:spAutoFit/>
          </a:bodyPr>
          <a:lstStyle/>
          <a:p>
            <a:r>
              <a:rPr lang="en-US" sz="2800" dirty="0">
                <a:solidFill>
                  <a:srgbClr val="0000FF"/>
                </a:solidFill>
              </a:rPr>
              <a:t>w</a:t>
            </a:r>
            <a:r>
              <a:rPr lang="en-US" sz="2800" dirty="0" smtClean="0">
                <a:solidFill>
                  <a:srgbClr val="0000FF"/>
                </a:solidFill>
              </a:rPr>
              <a:t>addle()</a:t>
            </a:r>
          </a:p>
          <a:p>
            <a:r>
              <a:rPr lang="en-US" sz="2800" dirty="0">
                <a:solidFill>
                  <a:srgbClr val="0000FF"/>
                </a:solidFill>
              </a:rPr>
              <a:t>q</a:t>
            </a:r>
            <a:r>
              <a:rPr lang="en-US" sz="2800" dirty="0" smtClean="0">
                <a:solidFill>
                  <a:srgbClr val="0000FF"/>
                </a:solidFill>
              </a:rPr>
              <a:t>uack()</a:t>
            </a:r>
            <a:endParaRPr lang="en-US" sz="2800" dirty="0">
              <a:solidFill>
                <a:srgbClr val="0000FF"/>
              </a:solidFill>
            </a:endParaRPr>
          </a:p>
        </p:txBody>
      </p:sp>
      <p:sp>
        <p:nvSpPr>
          <p:cNvPr id="18" name="TextBox 17"/>
          <p:cNvSpPr txBox="1"/>
          <p:nvPr/>
        </p:nvSpPr>
        <p:spPr>
          <a:xfrm>
            <a:off x="5434575" y="6367809"/>
            <a:ext cx="184666" cy="369332"/>
          </a:xfrm>
          <a:prstGeom prst="rect">
            <a:avLst/>
          </a:prstGeom>
          <a:noFill/>
        </p:spPr>
        <p:txBody>
          <a:bodyPr wrap="none" rtlCol="0">
            <a:spAutoFit/>
          </a:bodyPr>
          <a:lstStyle/>
          <a:p>
            <a:endParaRPr lang="en-US" dirty="0"/>
          </a:p>
        </p:txBody>
      </p:sp>
      <p:sp>
        <p:nvSpPr>
          <p:cNvPr id="19" name="TextBox 18"/>
          <p:cNvSpPr txBox="1"/>
          <p:nvPr/>
        </p:nvSpPr>
        <p:spPr>
          <a:xfrm>
            <a:off x="4420049" y="6213921"/>
            <a:ext cx="3582356" cy="523220"/>
          </a:xfrm>
          <a:prstGeom prst="rect">
            <a:avLst/>
          </a:prstGeom>
          <a:noFill/>
        </p:spPr>
        <p:txBody>
          <a:bodyPr wrap="none" rtlCol="0">
            <a:spAutoFit/>
          </a:bodyPr>
          <a:lstStyle/>
          <a:p>
            <a:r>
              <a:rPr lang="en-US" sz="2800" dirty="0">
                <a:solidFill>
                  <a:srgbClr val="0000FF"/>
                </a:solidFill>
              </a:rPr>
              <a:t>c</a:t>
            </a:r>
            <a:r>
              <a:rPr lang="en-US" sz="2800" dirty="0" smtClean="0">
                <a:solidFill>
                  <a:srgbClr val="0000FF"/>
                </a:solidFill>
              </a:rPr>
              <a:t>lass Duck extends Bird</a:t>
            </a:r>
            <a:endParaRPr lang="en-US" sz="2800" dirty="0">
              <a:solidFill>
                <a:srgbClr val="0000FF"/>
              </a:solidFill>
            </a:endParaRPr>
          </a:p>
        </p:txBody>
      </p:sp>
      <p:sp>
        <p:nvSpPr>
          <p:cNvPr id="3" name="TextBox 2"/>
          <p:cNvSpPr txBox="1"/>
          <p:nvPr/>
        </p:nvSpPr>
        <p:spPr>
          <a:xfrm>
            <a:off x="140985" y="256408"/>
            <a:ext cx="5140675" cy="1815882"/>
          </a:xfrm>
          <a:prstGeom prst="rect">
            <a:avLst/>
          </a:prstGeom>
          <a:noFill/>
        </p:spPr>
        <p:txBody>
          <a:bodyPr wrap="none" rtlCol="0">
            <a:spAutoFit/>
          </a:bodyPr>
          <a:lstStyle/>
          <a:p>
            <a:r>
              <a:rPr lang="en-US" sz="2800" dirty="0" smtClean="0">
                <a:latin typeface="Courier"/>
                <a:cs typeface="Courier"/>
              </a:rPr>
              <a:t>Bird b = /* whatever */</a:t>
            </a:r>
          </a:p>
          <a:p>
            <a:r>
              <a:rPr lang="en-US" sz="2800" dirty="0" smtClean="0">
                <a:latin typeface="Courier"/>
                <a:cs typeface="Courier"/>
              </a:rPr>
              <a:t>Duck </a:t>
            </a:r>
            <a:r>
              <a:rPr lang="en-US" sz="2800" dirty="0" err="1" smtClean="0">
                <a:latin typeface="Courier"/>
                <a:cs typeface="Courier"/>
              </a:rPr>
              <a:t>donald</a:t>
            </a:r>
            <a:r>
              <a:rPr lang="en-US" sz="2800" dirty="0" smtClean="0">
                <a:latin typeface="Courier"/>
                <a:cs typeface="Courier"/>
              </a:rPr>
              <a:t> = b;</a:t>
            </a:r>
          </a:p>
          <a:p>
            <a:r>
              <a:rPr lang="en-US" sz="2800" dirty="0" err="1" smtClean="0">
                <a:latin typeface="Courier"/>
                <a:cs typeface="Courier"/>
              </a:rPr>
              <a:t>b.fly</a:t>
            </a:r>
            <a:r>
              <a:rPr lang="en-US" sz="2800" dirty="0" smtClean="0">
                <a:latin typeface="Courier"/>
                <a:cs typeface="Courier"/>
              </a:rPr>
              <a:t>();</a:t>
            </a:r>
          </a:p>
          <a:p>
            <a:r>
              <a:rPr lang="en-US" sz="2800" dirty="0" err="1" smtClean="0">
                <a:latin typeface="Courier"/>
                <a:cs typeface="Courier"/>
              </a:rPr>
              <a:t>b.quack</a:t>
            </a:r>
            <a:r>
              <a:rPr lang="en-US" sz="2800" dirty="0" smtClean="0">
                <a:latin typeface="Courier"/>
                <a:cs typeface="Courier"/>
              </a:rPr>
              <a:t>();</a:t>
            </a:r>
            <a:endParaRPr lang="en-US" sz="2800" dirty="0">
              <a:latin typeface="Courier"/>
              <a:cs typeface="Courier"/>
            </a:endParaRPr>
          </a:p>
        </p:txBody>
      </p:sp>
      <p:cxnSp>
        <p:nvCxnSpPr>
          <p:cNvPr id="5" name="Straight Arrow Connector 4"/>
          <p:cNvCxnSpPr/>
          <p:nvPr/>
        </p:nvCxnSpPr>
        <p:spPr>
          <a:xfrm flipH="1" flipV="1">
            <a:off x="2390467" y="3846829"/>
            <a:ext cx="2891193" cy="13071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flipH="1">
            <a:off x="2390467" y="2374598"/>
            <a:ext cx="2816490" cy="37046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1142966" y="2299902"/>
            <a:ext cx="1135447" cy="707886"/>
          </a:xfrm>
          <a:prstGeom prst="rect">
            <a:avLst/>
          </a:prstGeom>
          <a:noFill/>
        </p:spPr>
        <p:txBody>
          <a:bodyPr wrap="none" rtlCol="0">
            <a:spAutoFit/>
          </a:bodyPr>
          <a:lstStyle/>
          <a:p>
            <a:r>
              <a:rPr lang="en-US" sz="4000" dirty="0" smtClean="0"/>
              <a:t>????</a:t>
            </a:r>
            <a:endParaRPr lang="en-US" sz="4000" dirty="0"/>
          </a:p>
        </p:txBody>
      </p:sp>
    </p:spTree>
    <p:extLst>
      <p:ext uri="{BB962C8B-B14F-4D97-AF65-F5344CB8AC3E}">
        <p14:creationId xmlns:p14="http://schemas.microsoft.com/office/powerpoint/2010/main" val="6438314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right)">
                                      <p:cBhvr>
                                        <p:cTn id="12" dur="500"/>
                                        <p:tgtEl>
                                          <p:spTgt spid="23"/>
                                        </p:tgtEl>
                                      </p:cBhvr>
                                    </p:animEffect>
                                  </p:childTnLst>
                                </p:cTn>
                              </p:par>
                            </p:childTnLst>
                          </p:cTn>
                        </p:par>
                        <p:par>
                          <p:cTn id="13" fill="hold">
                            <p:stCondLst>
                              <p:cond delay="500"/>
                            </p:stCondLst>
                            <p:childTnLst>
                              <p:par>
                                <p:cTn id="14" presetID="1" presetClass="entr" presetSubtype="0"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Deep equality, hash codes, and comparison</a:t>
            </a:r>
            <a:endParaRPr lang="en-US" dirty="0"/>
          </a:p>
        </p:txBody>
      </p:sp>
      <p:sp>
        <p:nvSpPr>
          <p:cNvPr id="3" name="Content Placeholder 2"/>
          <p:cNvSpPr>
            <a:spLocks noGrp="1"/>
          </p:cNvSpPr>
          <p:nvPr>
            <p:ph idx="1"/>
          </p:nvPr>
        </p:nvSpPr>
        <p:spPr/>
        <p:txBody>
          <a:bodyPr/>
          <a:lstStyle/>
          <a:p>
            <a:r>
              <a:rPr lang="en-US" dirty="0" smtClean="0"/>
              <a:t>Functionality you add to classes to give them superpowers</a:t>
            </a:r>
          </a:p>
          <a:p>
            <a:pPr lvl="1"/>
            <a:r>
              <a:rPr lang="en-US" dirty="0"/>
              <a:t>D</a:t>
            </a:r>
            <a:r>
              <a:rPr lang="en-US" dirty="0" smtClean="0"/>
              <a:t>eep equality + hash codes </a:t>
            </a:r>
            <a:r>
              <a:rPr lang="en-US" dirty="0" smtClean="0">
                <a:sym typeface="Wingdings"/>
              </a:rPr>
              <a:t> </a:t>
            </a:r>
            <a:r>
              <a:rPr lang="en-US" dirty="0" smtClean="0"/>
              <a:t>Ability to be managed by </a:t>
            </a:r>
            <a:r>
              <a:rPr lang="en-US" dirty="0" err="1" smtClean="0"/>
              <a:t>blackbelt</a:t>
            </a:r>
            <a:r>
              <a:rPr lang="en-US" dirty="0" smtClean="0"/>
              <a:t> collections (sets &amp; maps)</a:t>
            </a:r>
          </a:p>
          <a:p>
            <a:pPr lvl="1"/>
            <a:r>
              <a:rPr lang="en-US" dirty="0"/>
              <a:t>Deep equality + hash codes </a:t>
            </a:r>
            <a:r>
              <a:rPr lang="en-US" dirty="0" smtClean="0"/>
              <a:t>+ comparison </a:t>
            </a:r>
            <a:r>
              <a:rPr lang="en-US" dirty="0" smtClean="0">
                <a:sym typeface="Wingdings"/>
              </a:rPr>
              <a:t> </a:t>
            </a:r>
            <a:r>
              <a:rPr lang="en-US" dirty="0" smtClean="0"/>
              <a:t>Ability to be sorted by Jedi collections (tree sets and tree maps)</a:t>
            </a:r>
            <a:endParaRPr lang="en-US" dirty="0"/>
          </a:p>
        </p:txBody>
      </p:sp>
    </p:spTree>
    <p:extLst>
      <p:ext uri="{BB962C8B-B14F-4D97-AF65-F5344CB8AC3E}">
        <p14:creationId xmlns:p14="http://schemas.microsoft.com/office/powerpoint/2010/main" val="2086912561"/>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84842"/>
            <a:ext cx="8229600" cy="597644"/>
          </a:xfrm>
        </p:spPr>
        <p:txBody>
          <a:bodyPr>
            <a:normAutofit fontScale="90000"/>
          </a:bodyPr>
          <a:lstStyle/>
          <a:p>
            <a:r>
              <a:rPr lang="en-US" dirty="0" smtClean="0"/>
              <a:t>Shallow Equality</a:t>
            </a:r>
            <a:endParaRPr lang="en-US" dirty="0"/>
          </a:p>
        </p:txBody>
      </p:sp>
      <p:sp>
        <p:nvSpPr>
          <p:cNvPr id="2" name="Content Placeholder 1"/>
          <p:cNvSpPr>
            <a:spLocks noGrp="1"/>
          </p:cNvSpPr>
          <p:nvPr>
            <p:ph idx="1"/>
          </p:nvPr>
        </p:nvSpPr>
        <p:spPr>
          <a:xfrm>
            <a:off x="457200" y="817705"/>
            <a:ext cx="8528038" cy="3530873"/>
          </a:xfrm>
        </p:spPr>
        <p:txBody>
          <a:bodyPr>
            <a:normAutofit/>
          </a:bodyPr>
          <a:lstStyle/>
          <a:p>
            <a:r>
              <a:rPr lang="en-US" dirty="0" smtClean="0"/>
              <a:t>The == operator</a:t>
            </a:r>
          </a:p>
          <a:p>
            <a:r>
              <a:rPr lang="en-US" dirty="0" smtClean="0"/>
              <a:t>Compares 2 variables (primitives or references)</a:t>
            </a:r>
          </a:p>
          <a:p>
            <a:r>
              <a:rPr lang="en-US" dirty="0" smtClean="0"/>
              <a:t>True </a:t>
            </a:r>
            <a:r>
              <a:rPr lang="en-US" dirty="0" err="1" smtClean="0"/>
              <a:t>iff</a:t>
            </a:r>
            <a:r>
              <a:rPr lang="en-US" dirty="0" smtClean="0"/>
              <a:t> the variables are identical (same bit pattern)</a:t>
            </a:r>
          </a:p>
        </p:txBody>
      </p:sp>
      <p:sp>
        <p:nvSpPr>
          <p:cNvPr id="5" name="TextBox 4"/>
          <p:cNvSpPr txBox="1"/>
          <p:nvPr/>
        </p:nvSpPr>
        <p:spPr>
          <a:xfrm>
            <a:off x="1109004" y="4110675"/>
            <a:ext cx="5758107" cy="584776"/>
          </a:xfrm>
          <a:prstGeom prst="rect">
            <a:avLst/>
          </a:prstGeom>
          <a:noFill/>
        </p:spPr>
        <p:txBody>
          <a:bodyPr wrap="none" rtlCol="0">
            <a:spAutoFit/>
          </a:bodyPr>
          <a:lstStyle/>
          <a:p>
            <a:r>
              <a:rPr lang="en-US" sz="3200" dirty="0" smtClean="0"/>
              <a:t>Stack                                   Heap</a:t>
            </a:r>
          </a:p>
        </p:txBody>
      </p:sp>
      <p:cxnSp>
        <p:nvCxnSpPr>
          <p:cNvPr id="6" name="Straight Arrow Connector 5"/>
          <p:cNvCxnSpPr/>
          <p:nvPr/>
        </p:nvCxnSpPr>
        <p:spPr bwMode="auto">
          <a:xfrm flipV="1">
            <a:off x="3962400" y="4220556"/>
            <a:ext cx="0" cy="2476564"/>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cxnSp>
        <p:nvCxnSpPr>
          <p:cNvPr id="7" name="Straight Arrow Connector 6"/>
          <p:cNvCxnSpPr/>
          <p:nvPr/>
        </p:nvCxnSpPr>
        <p:spPr bwMode="auto">
          <a:xfrm>
            <a:off x="685800" y="4733418"/>
            <a:ext cx="7010400" cy="0"/>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sp>
        <p:nvSpPr>
          <p:cNvPr id="8" name="TextBox 7"/>
          <p:cNvSpPr txBox="1"/>
          <p:nvPr/>
        </p:nvSpPr>
        <p:spPr>
          <a:xfrm>
            <a:off x="1128971" y="4902846"/>
            <a:ext cx="2401018" cy="923330"/>
          </a:xfrm>
          <a:prstGeom prst="rect">
            <a:avLst/>
          </a:prstGeom>
          <a:noFill/>
        </p:spPr>
        <p:txBody>
          <a:bodyPr wrap="none" rtlCol="0">
            <a:spAutoFit/>
          </a:bodyPr>
          <a:lstStyle/>
          <a:p>
            <a:r>
              <a:rPr lang="en-US" dirty="0" smtClean="0">
                <a:solidFill>
                  <a:srgbClr val="0000FF"/>
                </a:solidFill>
                <a:latin typeface="Courier"/>
                <a:cs typeface="Courier"/>
              </a:rPr>
              <a:t>0000000001000000</a:t>
            </a:r>
          </a:p>
          <a:p>
            <a:r>
              <a:rPr lang="en-US" dirty="0" smtClean="0">
                <a:solidFill>
                  <a:srgbClr val="0000FF"/>
                </a:solidFill>
                <a:latin typeface="Courier"/>
                <a:cs typeface="Courier"/>
              </a:rPr>
              <a:t>0000000001000000</a:t>
            </a:r>
          </a:p>
          <a:p>
            <a:r>
              <a:rPr lang="en-US" dirty="0" smtClean="0">
                <a:solidFill>
                  <a:srgbClr val="0000FF"/>
                </a:solidFill>
                <a:latin typeface="Courier"/>
                <a:cs typeface="Courier"/>
              </a:rPr>
              <a:t>0000000001000001</a:t>
            </a:r>
            <a:endParaRPr lang="en-US" dirty="0">
              <a:solidFill>
                <a:srgbClr val="0000FF"/>
              </a:solidFill>
              <a:latin typeface="Courier"/>
              <a:cs typeface="Courier"/>
            </a:endParaRPr>
          </a:p>
        </p:txBody>
      </p:sp>
      <p:sp>
        <p:nvSpPr>
          <p:cNvPr id="9" name="TextBox 8"/>
          <p:cNvSpPr txBox="1"/>
          <p:nvPr/>
        </p:nvSpPr>
        <p:spPr>
          <a:xfrm>
            <a:off x="588459" y="4902846"/>
            <a:ext cx="520545" cy="923330"/>
          </a:xfrm>
          <a:prstGeom prst="rect">
            <a:avLst/>
          </a:prstGeom>
          <a:noFill/>
        </p:spPr>
        <p:txBody>
          <a:bodyPr wrap="none" rtlCol="0">
            <a:spAutoFit/>
          </a:bodyPr>
          <a:lstStyle/>
          <a:p>
            <a:r>
              <a:rPr lang="en-US" dirty="0"/>
              <a:t>c</a:t>
            </a:r>
            <a:r>
              <a:rPr lang="en-US" dirty="0" smtClean="0"/>
              <a:t>h1</a:t>
            </a:r>
          </a:p>
          <a:p>
            <a:r>
              <a:rPr lang="en-US" dirty="0"/>
              <a:t>c</a:t>
            </a:r>
            <a:r>
              <a:rPr lang="en-US" dirty="0" smtClean="0"/>
              <a:t>h2</a:t>
            </a:r>
          </a:p>
          <a:p>
            <a:r>
              <a:rPr lang="en-US" dirty="0" smtClean="0"/>
              <a:t>ch3</a:t>
            </a:r>
            <a:endParaRPr lang="en-US" dirty="0"/>
          </a:p>
        </p:txBody>
      </p:sp>
      <p:sp>
        <p:nvSpPr>
          <p:cNvPr id="10" name="TextBox 9"/>
          <p:cNvSpPr txBox="1"/>
          <p:nvPr/>
        </p:nvSpPr>
        <p:spPr>
          <a:xfrm>
            <a:off x="1128971" y="5962399"/>
            <a:ext cx="1980605" cy="646331"/>
          </a:xfrm>
          <a:prstGeom prst="rect">
            <a:avLst/>
          </a:prstGeom>
          <a:noFill/>
          <a:ln>
            <a:solidFill>
              <a:srgbClr val="AC13FF"/>
            </a:solidFill>
          </a:ln>
        </p:spPr>
        <p:txBody>
          <a:bodyPr wrap="none" rtlCol="0">
            <a:spAutoFit/>
          </a:bodyPr>
          <a:lstStyle/>
          <a:p>
            <a:r>
              <a:rPr lang="en-US" dirty="0">
                <a:solidFill>
                  <a:srgbClr val="AC13FF"/>
                </a:solidFill>
              </a:rPr>
              <a:t>c</a:t>
            </a:r>
            <a:r>
              <a:rPr lang="en-US" dirty="0" smtClean="0">
                <a:solidFill>
                  <a:srgbClr val="AC13FF"/>
                </a:solidFill>
              </a:rPr>
              <a:t>h1==ch2  </a:t>
            </a:r>
            <a:r>
              <a:rPr lang="en-US" dirty="0" smtClean="0">
                <a:solidFill>
                  <a:srgbClr val="AC13FF"/>
                </a:solidFill>
                <a:sym typeface="Wingdings"/>
              </a:rPr>
              <a:t> true</a:t>
            </a:r>
          </a:p>
          <a:p>
            <a:r>
              <a:rPr lang="en-US" dirty="0" smtClean="0">
                <a:solidFill>
                  <a:srgbClr val="AC13FF"/>
                </a:solidFill>
                <a:sym typeface="Wingdings"/>
              </a:rPr>
              <a:t>ch2 == ch3  false</a:t>
            </a:r>
            <a:endParaRPr lang="en-US" dirty="0">
              <a:solidFill>
                <a:srgbClr val="AC13FF"/>
              </a:solidFill>
            </a:endParaRPr>
          </a:p>
        </p:txBody>
      </p:sp>
    </p:spTree>
    <p:extLst>
      <p:ext uri="{BB962C8B-B14F-4D97-AF65-F5344CB8AC3E}">
        <p14:creationId xmlns:p14="http://schemas.microsoft.com/office/powerpoint/2010/main" val="3090801935"/>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rmAutofit/>
          </a:bodyPr>
          <a:lstStyle/>
          <a:p>
            <a:r>
              <a:rPr lang="en-US" dirty="0" smtClean="0"/>
              <a:t>Shallow Equality: </a:t>
            </a:r>
            <a:r>
              <a:rPr lang="en-US" dirty="0" err="1" smtClean="0"/>
              <a:t>ints</a:t>
            </a:r>
            <a:endParaRPr lang="en-US" dirty="0"/>
          </a:p>
        </p:txBody>
      </p:sp>
      <p:sp>
        <p:nvSpPr>
          <p:cNvPr id="5" name="TextBox 4"/>
          <p:cNvSpPr txBox="1"/>
          <p:nvPr/>
        </p:nvSpPr>
        <p:spPr>
          <a:xfrm>
            <a:off x="1391246" y="1352723"/>
            <a:ext cx="5758107" cy="584776"/>
          </a:xfrm>
          <a:prstGeom prst="rect">
            <a:avLst/>
          </a:prstGeom>
          <a:noFill/>
        </p:spPr>
        <p:txBody>
          <a:bodyPr wrap="none" rtlCol="0">
            <a:spAutoFit/>
          </a:bodyPr>
          <a:lstStyle/>
          <a:p>
            <a:r>
              <a:rPr lang="en-US" sz="3200" dirty="0" smtClean="0"/>
              <a:t>Stack                                   Heap</a:t>
            </a:r>
          </a:p>
        </p:txBody>
      </p:sp>
      <p:cxnSp>
        <p:nvCxnSpPr>
          <p:cNvPr id="6" name="Straight Arrow Connector 5"/>
          <p:cNvCxnSpPr/>
          <p:nvPr/>
        </p:nvCxnSpPr>
        <p:spPr bwMode="auto">
          <a:xfrm flipV="1">
            <a:off x="4244642" y="1462604"/>
            <a:ext cx="0" cy="3267613"/>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cxnSp>
        <p:nvCxnSpPr>
          <p:cNvPr id="7" name="Straight Arrow Connector 6"/>
          <p:cNvCxnSpPr/>
          <p:nvPr/>
        </p:nvCxnSpPr>
        <p:spPr bwMode="auto">
          <a:xfrm>
            <a:off x="968042" y="1975466"/>
            <a:ext cx="7010400" cy="0"/>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sp>
        <p:nvSpPr>
          <p:cNvPr id="8" name="TextBox 7"/>
          <p:cNvSpPr txBox="1"/>
          <p:nvPr/>
        </p:nvSpPr>
        <p:spPr>
          <a:xfrm>
            <a:off x="1411213" y="2144894"/>
            <a:ext cx="2401018" cy="2585323"/>
          </a:xfrm>
          <a:prstGeom prst="rect">
            <a:avLst/>
          </a:prstGeom>
          <a:noFill/>
        </p:spPr>
        <p:txBody>
          <a:bodyPr wrap="none" rtlCol="0">
            <a:spAutoFit/>
          </a:bodyPr>
          <a:lstStyle/>
          <a:p>
            <a:r>
              <a:rPr lang="en-US" dirty="0" smtClean="0">
                <a:solidFill>
                  <a:srgbClr val="0000FF"/>
                </a:solidFill>
                <a:latin typeface="Courier"/>
                <a:cs typeface="Courier"/>
              </a:rPr>
              <a:t>1111111111111111</a:t>
            </a:r>
          </a:p>
          <a:p>
            <a:r>
              <a:rPr lang="en-US" dirty="0" smtClean="0">
                <a:solidFill>
                  <a:srgbClr val="0000FF"/>
                </a:solidFill>
                <a:latin typeface="Courier"/>
                <a:cs typeface="Courier"/>
              </a:rPr>
              <a:t>1111111111111100</a:t>
            </a:r>
          </a:p>
          <a:p>
            <a:endParaRPr lang="en-US" dirty="0">
              <a:solidFill>
                <a:srgbClr val="0000FF"/>
              </a:solidFill>
              <a:latin typeface="Courier"/>
              <a:cs typeface="Courier"/>
            </a:endParaRPr>
          </a:p>
          <a:p>
            <a:r>
              <a:rPr lang="en-US" dirty="0">
                <a:solidFill>
                  <a:srgbClr val="0000FF"/>
                </a:solidFill>
                <a:latin typeface="Courier"/>
                <a:cs typeface="Courier"/>
              </a:rPr>
              <a:t>1111111111111111</a:t>
            </a:r>
          </a:p>
          <a:p>
            <a:r>
              <a:rPr lang="en-US" dirty="0">
                <a:solidFill>
                  <a:srgbClr val="0000FF"/>
                </a:solidFill>
                <a:latin typeface="Courier"/>
                <a:cs typeface="Courier"/>
              </a:rPr>
              <a:t>1111111111111100</a:t>
            </a:r>
          </a:p>
          <a:p>
            <a:endParaRPr lang="en-US" dirty="0">
              <a:solidFill>
                <a:srgbClr val="0000FF"/>
              </a:solidFill>
              <a:latin typeface="Courier"/>
              <a:cs typeface="Courier"/>
            </a:endParaRPr>
          </a:p>
          <a:p>
            <a:r>
              <a:rPr lang="en-US" dirty="0">
                <a:solidFill>
                  <a:srgbClr val="0000FF"/>
                </a:solidFill>
                <a:latin typeface="Courier"/>
                <a:cs typeface="Courier"/>
              </a:rPr>
              <a:t>0000000000000000</a:t>
            </a:r>
          </a:p>
          <a:p>
            <a:r>
              <a:rPr lang="en-US" dirty="0">
                <a:solidFill>
                  <a:srgbClr val="0000FF"/>
                </a:solidFill>
                <a:latin typeface="Courier"/>
                <a:cs typeface="Courier"/>
              </a:rPr>
              <a:t>0000000000000100</a:t>
            </a:r>
          </a:p>
          <a:p>
            <a:endParaRPr lang="en-US" dirty="0">
              <a:solidFill>
                <a:srgbClr val="0000FF"/>
              </a:solidFill>
              <a:latin typeface="Courier"/>
              <a:cs typeface="Courier"/>
            </a:endParaRPr>
          </a:p>
        </p:txBody>
      </p:sp>
      <p:sp>
        <p:nvSpPr>
          <p:cNvPr id="9" name="TextBox 8"/>
          <p:cNvSpPr txBox="1"/>
          <p:nvPr/>
        </p:nvSpPr>
        <p:spPr>
          <a:xfrm>
            <a:off x="870701" y="2144894"/>
            <a:ext cx="289600" cy="2031325"/>
          </a:xfrm>
          <a:prstGeom prst="rect">
            <a:avLst/>
          </a:prstGeom>
          <a:noFill/>
        </p:spPr>
        <p:txBody>
          <a:bodyPr wrap="none" rtlCol="0">
            <a:spAutoFit/>
          </a:bodyPr>
          <a:lstStyle/>
          <a:p>
            <a:r>
              <a:rPr lang="en-US" dirty="0" err="1" smtClean="0"/>
              <a:t>i</a:t>
            </a:r>
            <a:endParaRPr lang="en-US" dirty="0" smtClean="0"/>
          </a:p>
          <a:p>
            <a:endParaRPr lang="en-US" dirty="0" smtClean="0"/>
          </a:p>
          <a:p>
            <a:endParaRPr lang="en-US" dirty="0" smtClean="0"/>
          </a:p>
          <a:p>
            <a:r>
              <a:rPr lang="en-US" dirty="0"/>
              <a:t>j</a:t>
            </a:r>
            <a:endParaRPr lang="en-US" dirty="0" smtClean="0"/>
          </a:p>
          <a:p>
            <a:endParaRPr lang="en-US" dirty="0" smtClean="0"/>
          </a:p>
          <a:p>
            <a:endParaRPr lang="en-US" dirty="0" smtClean="0"/>
          </a:p>
          <a:p>
            <a:r>
              <a:rPr lang="en-US" dirty="0" smtClean="0"/>
              <a:t>k</a:t>
            </a:r>
            <a:endParaRPr lang="en-US" dirty="0"/>
          </a:p>
        </p:txBody>
      </p:sp>
      <p:sp>
        <p:nvSpPr>
          <p:cNvPr id="10" name="TextBox 9"/>
          <p:cNvSpPr txBox="1"/>
          <p:nvPr/>
        </p:nvSpPr>
        <p:spPr>
          <a:xfrm>
            <a:off x="1654967" y="4949012"/>
            <a:ext cx="2211112" cy="954107"/>
          </a:xfrm>
          <a:prstGeom prst="rect">
            <a:avLst/>
          </a:prstGeom>
          <a:noFill/>
          <a:ln>
            <a:solidFill>
              <a:srgbClr val="AC13FF"/>
            </a:solidFill>
          </a:ln>
        </p:spPr>
        <p:txBody>
          <a:bodyPr wrap="none" rtlCol="0">
            <a:spAutoFit/>
          </a:bodyPr>
          <a:lstStyle/>
          <a:p>
            <a:r>
              <a:rPr lang="en-US" sz="2800" dirty="0" err="1" smtClean="0">
                <a:solidFill>
                  <a:srgbClr val="AC13FF"/>
                </a:solidFill>
              </a:rPr>
              <a:t>i</a:t>
            </a:r>
            <a:r>
              <a:rPr lang="en-US" sz="2800" dirty="0" smtClean="0">
                <a:solidFill>
                  <a:srgbClr val="AC13FF"/>
                </a:solidFill>
              </a:rPr>
              <a:t> == j  </a:t>
            </a:r>
            <a:r>
              <a:rPr lang="en-US" sz="2800" dirty="0" smtClean="0">
                <a:solidFill>
                  <a:srgbClr val="AC13FF"/>
                </a:solidFill>
                <a:sym typeface="Wingdings"/>
              </a:rPr>
              <a:t> true</a:t>
            </a:r>
          </a:p>
          <a:p>
            <a:r>
              <a:rPr lang="en-US" sz="2800" dirty="0" smtClean="0">
                <a:solidFill>
                  <a:srgbClr val="AC13FF"/>
                </a:solidFill>
                <a:sym typeface="Wingdings"/>
              </a:rPr>
              <a:t>J == k  false</a:t>
            </a:r>
            <a:endParaRPr lang="en-US" sz="2800" dirty="0">
              <a:solidFill>
                <a:srgbClr val="AC13FF"/>
              </a:solidFill>
            </a:endParaRPr>
          </a:p>
        </p:txBody>
      </p:sp>
    </p:spTree>
    <p:extLst>
      <p:ext uri="{BB962C8B-B14F-4D97-AF65-F5344CB8AC3E}">
        <p14:creationId xmlns:p14="http://schemas.microsoft.com/office/powerpoint/2010/main" val="1121383463"/>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749819"/>
          </a:xfrm>
        </p:spPr>
        <p:txBody>
          <a:bodyPr>
            <a:normAutofit fontScale="90000"/>
          </a:bodyPr>
          <a:lstStyle/>
          <a:p>
            <a:r>
              <a:rPr lang="en-US" dirty="0" smtClean="0"/>
              <a:t>Shallow Equality: objects</a:t>
            </a:r>
            <a:endParaRPr lang="en-US" dirty="0"/>
          </a:p>
        </p:txBody>
      </p:sp>
      <p:sp>
        <p:nvSpPr>
          <p:cNvPr id="5" name="TextBox 4"/>
          <p:cNvSpPr txBox="1"/>
          <p:nvPr/>
        </p:nvSpPr>
        <p:spPr>
          <a:xfrm>
            <a:off x="1365588" y="749819"/>
            <a:ext cx="5758107" cy="584776"/>
          </a:xfrm>
          <a:prstGeom prst="rect">
            <a:avLst/>
          </a:prstGeom>
          <a:noFill/>
        </p:spPr>
        <p:txBody>
          <a:bodyPr wrap="none" rtlCol="0">
            <a:spAutoFit/>
          </a:bodyPr>
          <a:lstStyle/>
          <a:p>
            <a:r>
              <a:rPr lang="en-US" sz="3200" dirty="0" smtClean="0"/>
              <a:t>Stack                                   Heap</a:t>
            </a:r>
          </a:p>
        </p:txBody>
      </p:sp>
      <p:cxnSp>
        <p:nvCxnSpPr>
          <p:cNvPr id="6" name="Straight Arrow Connector 5"/>
          <p:cNvCxnSpPr>
            <a:endCxn id="5" idx="0"/>
          </p:cNvCxnSpPr>
          <p:nvPr/>
        </p:nvCxnSpPr>
        <p:spPr bwMode="auto">
          <a:xfrm flipV="1">
            <a:off x="4244642" y="749819"/>
            <a:ext cx="0" cy="5715333"/>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cxnSp>
        <p:nvCxnSpPr>
          <p:cNvPr id="7" name="Straight Arrow Connector 6"/>
          <p:cNvCxnSpPr/>
          <p:nvPr/>
        </p:nvCxnSpPr>
        <p:spPr bwMode="auto">
          <a:xfrm>
            <a:off x="968042" y="1436690"/>
            <a:ext cx="7010400" cy="0"/>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sp>
        <p:nvSpPr>
          <p:cNvPr id="8" name="TextBox 7"/>
          <p:cNvSpPr txBox="1"/>
          <p:nvPr/>
        </p:nvSpPr>
        <p:spPr>
          <a:xfrm>
            <a:off x="1411213" y="2144894"/>
            <a:ext cx="2401018" cy="2585323"/>
          </a:xfrm>
          <a:prstGeom prst="rect">
            <a:avLst/>
          </a:prstGeom>
          <a:noFill/>
        </p:spPr>
        <p:txBody>
          <a:bodyPr wrap="none" rtlCol="0">
            <a:spAutoFit/>
          </a:bodyPr>
          <a:lstStyle/>
          <a:p>
            <a:r>
              <a:rPr lang="en-US" dirty="0" smtClean="0">
                <a:solidFill>
                  <a:srgbClr val="0000FF"/>
                </a:solidFill>
                <a:latin typeface="Courier"/>
                <a:cs typeface="Courier"/>
              </a:rPr>
              <a:t>0000000010101010</a:t>
            </a:r>
          </a:p>
          <a:p>
            <a:r>
              <a:rPr lang="en-US" dirty="0" smtClean="0">
                <a:solidFill>
                  <a:srgbClr val="0000FF"/>
                </a:solidFill>
                <a:latin typeface="Courier"/>
                <a:cs typeface="Courier"/>
              </a:rPr>
              <a:t>1010101011110011</a:t>
            </a:r>
          </a:p>
          <a:p>
            <a:endParaRPr lang="en-US" dirty="0">
              <a:solidFill>
                <a:srgbClr val="0000FF"/>
              </a:solidFill>
              <a:latin typeface="Courier"/>
              <a:cs typeface="Courier"/>
            </a:endParaRPr>
          </a:p>
          <a:p>
            <a:r>
              <a:rPr lang="en-US" dirty="0">
                <a:solidFill>
                  <a:srgbClr val="0000FF"/>
                </a:solidFill>
                <a:latin typeface="Courier"/>
                <a:cs typeface="Courier"/>
              </a:rPr>
              <a:t>0000000010101010</a:t>
            </a:r>
          </a:p>
          <a:p>
            <a:r>
              <a:rPr lang="en-US" dirty="0">
                <a:solidFill>
                  <a:srgbClr val="0000FF"/>
                </a:solidFill>
                <a:latin typeface="Courier"/>
                <a:cs typeface="Courier"/>
              </a:rPr>
              <a:t>1010101011110011</a:t>
            </a:r>
          </a:p>
          <a:p>
            <a:endParaRPr lang="en-US" dirty="0">
              <a:solidFill>
                <a:srgbClr val="0000FF"/>
              </a:solidFill>
              <a:latin typeface="Courier"/>
              <a:cs typeface="Courier"/>
            </a:endParaRPr>
          </a:p>
          <a:p>
            <a:r>
              <a:rPr lang="en-US" dirty="0" smtClean="0">
                <a:solidFill>
                  <a:srgbClr val="0000FF"/>
                </a:solidFill>
                <a:latin typeface="Courier"/>
                <a:cs typeface="Courier"/>
              </a:rPr>
              <a:t>1111000011110000</a:t>
            </a:r>
          </a:p>
          <a:p>
            <a:r>
              <a:rPr lang="en-US" dirty="0" smtClean="0">
                <a:solidFill>
                  <a:srgbClr val="0000FF"/>
                </a:solidFill>
                <a:latin typeface="Courier"/>
                <a:cs typeface="Courier"/>
              </a:rPr>
              <a:t>1111000011110000</a:t>
            </a:r>
            <a:endParaRPr lang="en-US" dirty="0">
              <a:solidFill>
                <a:srgbClr val="0000FF"/>
              </a:solidFill>
              <a:latin typeface="Courier"/>
              <a:cs typeface="Courier"/>
            </a:endParaRPr>
          </a:p>
          <a:p>
            <a:endParaRPr lang="en-US" dirty="0">
              <a:solidFill>
                <a:srgbClr val="0000FF"/>
              </a:solidFill>
              <a:latin typeface="Courier"/>
              <a:cs typeface="Courier"/>
            </a:endParaRPr>
          </a:p>
        </p:txBody>
      </p:sp>
      <p:sp>
        <p:nvSpPr>
          <p:cNvPr id="9" name="TextBox 8"/>
          <p:cNvSpPr txBox="1"/>
          <p:nvPr/>
        </p:nvSpPr>
        <p:spPr>
          <a:xfrm>
            <a:off x="845043" y="2144894"/>
            <a:ext cx="677664" cy="2031325"/>
          </a:xfrm>
          <a:prstGeom prst="rect">
            <a:avLst/>
          </a:prstGeom>
          <a:noFill/>
        </p:spPr>
        <p:txBody>
          <a:bodyPr wrap="none" rtlCol="0">
            <a:spAutoFit/>
          </a:bodyPr>
          <a:lstStyle/>
          <a:p>
            <a:r>
              <a:rPr lang="en-US" dirty="0" smtClean="0"/>
              <a:t>bird1</a:t>
            </a:r>
          </a:p>
          <a:p>
            <a:endParaRPr lang="en-US" dirty="0" smtClean="0"/>
          </a:p>
          <a:p>
            <a:endParaRPr lang="en-US" dirty="0" smtClean="0"/>
          </a:p>
          <a:p>
            <a:r>
              <a:rPr lang="en-US" dirty="0" smtClean="0"/>
              <a:t>bird2</a:t>
            </a:r>
          </a:p>
          <a:p>
            <a:endParaRPr lang="en-US" dirty="0" smtClean="0"/>
          </a:p>
          <a:p>
            <a:endParaRPr lang="en-US" dirty="0" smtClean="0"/>
          </a:p>
          <a:p>
            <a:r>
              <a:rPr lang="en-US" dirty="0" err="1" smtClean="0"/>
              <a:t>clara</a:t>
            </a:r>
            <a:endParaRPr lang="en-US" dirty="0"/>
          </a:p>
        </p:txBody>
      </p:sp>
      <p:sp>
        <p:nvSpPr>
          <p:cNvPr id="10" name="TextBox 9"/>
          <p:cNvSpPr txBox="1"/>
          <p:nvPr/>
        </p:nvSpPr>
        <p:spPr>
          <a:xfrm>
            <a:off x="243757" y="5426065"/>
            <a:ext cx="3478035" cy="954107"/>
          </a:xfrm>
          <a:prstGeom prst="rect">
            <a:avLst/>
          </a:prstGeom>
          <a:noFill/>
          <a:ln>
            <a:solidFill>
              <a:srgbClr val="AC13FF"/>
            </a:solidFill>
          </a:ln>
        </p:spPr>
        <p:txBody>
          <a:bodyPr wrap="none" rtlCol="0">
            <a:spAutoFit/>
          </a:bodyPr>
          <a:lstStyle/>
          <a:p>
            <a:r>
              <a:rPr lang="en-US" sz="2800" dirty="0" smtClean="0">
                <a:solidFill>
                  <a:srgbClr val="AC13FF"/>
                </a:solidFill>
              </a:rPr>
              <a:t>bird1 == bird2  </a:t>
            </a:r>
            <a:r>
              <a:rPr lang="en-US" sz="2800" dirty="0" smtClean="0">
                <a:solidFill>
                  <a:srgbClr val="AC13FF"/>
                </a:solidFill>
                <a:sym typeface="Wingdings"/>
              </a:rPr>
              <a:t> true</a:t>
            </a:r>
          </a:p>
          <a:p>
            <a:r>
              <a:rPr lang="en-US" sz="2800" dirty="0" smtClean="0">
                <a:solidFill>
                  <a:srgbClr val="AC13FF"/>
                </a:solidFill>
                <a:sym typeface="Wingdings"/>
              </a:rPr>
              <a:t>bird2 == </a:t>
            </a:r>
            <a:r>
              <a:rPr lang="en-US" sz="2800" dirty="0" err="1" smtClean="0">
                <a:solidFill>
                  <a:srgbClr val="AC13FF"/>
                </a:solidFill>
                <a:sym typeface="Wingdings"/>
              </a:rPr>
              <a:t>clara</a:t>
            </a:r>
            <a:r>
              <a:rPr lang="en-US" sz="2800" dirty="0" smtClean="0">
                <a:solidFill>
                  <a:srgbClr val="AC13FF"/>
                </a:solidFill>
                <a:sym typeface="Wingdings"/>
              </a:rPr>
              <a:t>  false</a:t>
            </a:r>
            <a:endParaRPr lang="en-US" sz="2800" dirty="0">
              <a:solidFill>
                <a:srgbClr val="AC13FF"/>
              </a:solidFill>
            </a:endParaRPr>
          </a:p>
        </p:txBody>
      </p:sp>
      <p:pic>
        <p:nvPicPr>
          <p:cNvPr id="2" name="Picture 1" descr="toucan-on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4258" y="2013946"/>
            <a:ext cx="2484961" cy="1651369"/>
          </a:xfrm>
          <a:prstGeom prst="rect">
            <a:avLst/>
          </a:prstGeom>
          <a:ln>
            <a:solidFill>
              <a:schemeClr val="tx1"/>
            </a:solidFill>
          </a:ln>
        </p:spPr>
      </p:pic>
      <p:pic>
        <p:nvPicPr>
          <p:cNvPr id="11" name="Picture 10" descr="ClaraTheFalcon.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4258" y="3792081"/>
            <a:ext cx="2814407" cy="1876271"/>
          </a:xfrm>
          <a:prstGeom prst="rect">
            <a:avLst/>
          </a:prstGeom>
          <a:ln>
            <a:solidFill>
              <a:srgbClr val="000000"/>
            </a:solidFill>
          </a:ln>
        </p:spPr>
      </p:pic>
      <p:sp>
        <p:nvSpPr>
          <p:cNvPr id="13" name="TextBox 12"/>
          <p:cNvSpPr txBox="1"/>
          <p:nvPr/>
        </p:nvSpPr>
        <p:spPr>
          <a:xfrm>
            <a:off x="4682652" y="6477980"/>
            <a:ext cx="4255692" cy="338554"/>
          </a:xfrm>
          <a:prstGeom prst="rect">
            <a:avLst/>
          </a:prstGeom>
          <a:noFill/>
        </p:spPr>
        <p:txBody>
          <a:bodyPr wrap="none" rtlCol="0">
            <a:spAutoFit/>
          </a:bodyPr>
          <a:lstStyle/>
          <a:p>
            <a:r>
              <a:rPr lang="en-US" sz="1600" dirty="0"/>
              <a:t>https://</a:t>
            </a:r>
            <a:r>
              <a:rPr lang="en-US" sz="1600" dirty="0" err="1"/>
              <a:t>www.sanjoseca.gov</a:t>
            </a:r>
            <a:r>
              <a:rPr lang="en-US" sz="1600" dirty="0"/>
              <a:t>/</a:t>
            </a:r>
            <a:r>
              <a:rPr lang="en-US" sz="1600" dirty="0" err="1"/>
              <a:t>index.aspx?NID</a:t>
            </a:r>
            <a:r>
              <a:rPr lang="en-US" sz="1600" dirty="0"/>
              <a:t>=246</a:t>
            </a:r>
          </a:p>
        </p:txBody>
      </p:sp>
      <p:sp>
        <p:nvSpPr>
          <p:cNvPr id="14" name="TextBox 13"/>
          <p:cNvSpPr txBox="1"/>
          <p:nvPr/>
        </p:nvSpPr>
        <p:spPr>
          <a:xfrm>
            <a:off x="6372088" y="1644614"/>
            <a:ext cx="1292842" cy="369332"/>
          </a:xfrm>
          <a:prstGeom prst="rect">
            <a:avLst/>
          </a:prstGeom>
          <a:noFill/>
        </p:spPr>
        <p:txBody>
          <a:bodyPr wrap="none" rtlCol="0">
            <a:spAutoFit/>
          </a:bodyPr>
          <a:lstStyle/>
          <a:p>
            <a:r>
              <a:rPr lang="en-US" dirty="0" smtClean="0">
                <a:solidFill>
                  <a:srgbClr val="0000FF"/>
                </a:solidFill>
                <a:latin typeface="Courier"/>
                <a:cs typeface="Courier"/>
              </a:rPr>
              <a:t>00aaaaf3</a:t>
            </a:r>
            <a:endParaRPr lang="en-US" dirty="0">
              <a:solidFill>
                <a:srgbClr val="0000FF"/>
              </a:solidFill>
              <a:latin typeface="Courier"/>
              <a:cs typeface="Courier"/>
            </a:endParaRPr>
          </a:p>
        </p:txBody>
      </p:sp>
      <p:sp>
        <p:nvSpPr>
          <p:cNvPr id="18" name="TextBox 17"/>
          <p:cNvSpPr txBox="1"/>
          <p:nvPr/>
        </p:nvSpPr>
        <p:spPr>
          <a:xfrm>
            <a:off x="6705248" y="5599138"/>
            <a:ext cx="1292842" cy="369332"/>
          </a:xfrm>
          <a:prstGeom prst="rect">
            <a:avLst/>
          </a:prstGeom>
          <a:noFill/>
        </p:spPr>
        <p:txBody>
          <a:bodyPr wrap="none" rtlCol="0">
            <a:spAutoFit/>
          </a:bodyPr>
          <a:lstStyle/>
          <a:p>
            <a:r>
              <a:rPr lang="en-US" dirty="0" smtClean="0">
                <a:solidFill>
                  <a:srgbClr val="0000FF"/>
                </a:solidFill>
                <a:latin typeface="Courier"/>
                <a:cs typeface="Courier"/>
              </a:rPr>
              <a:t>f0f0f0f0</a:t>
            </a:r>
            <a:endParaRPr lang="en-US" dirty="0">
              <a:solidFill>
                <a:srgbClr val="0000FF"/>
              </a:solidFill>
              <a:latin typeface="Courier"/>
              <a:cs typeface="Courier"/>
            </a:endParaRPr>
          </a:p>
        </p:txBody>
      </p:sp>
      <p:cxnSp>
        <p:nvCxnSpPr>
          <p:cNvPr id="19" name="Straight Arrow Connector 18"/>
          <p:cNvCxnSpPr/>
          <p:nvPr/>
        </p:nvCxnSpPr>
        <p:spPr>
          <a:xfrm>
            <a:off x="3812231" y="2462918"/>
            <a:ext cx="1152663" cy="0"/>
          </a:xfrm>
          <a:prstGeom prst="straightConnector1">
            <a:avLst/>
          </a:prstGeom>
          <a:ln w="38100" cmpd="sng">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flipV="1">
            <a:off x="3812231" y="3296717"/>
            <a:ext cx="1152663" cy="1"/>
          </a:xfrm>
          <a:prstGeom prst="straightConnector1">
            <a:avLst/>
          </a:prstGeom>
          <a:ln w="38100" cmpd="sng">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flipV="1">
            <a:off x="3812231" y="4150562"/>
            <a:ext cx="1152663" cy="1"/>
          </a:xfrm>
          <a:prstGeom prst="straightConnector1">
            <a:avLst/>
          </a:prstGeom>
          <a:ln w="38100" cmpd="sng">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820940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left)">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3030"/>
            <a:ext cx="8229600" cy="943992"/>
          </a:xfrm>
        </p:spPr>
        <p:txBody>
          <a:bodyPr/>
          <a:lstStyle/>
          <a:p>
            <a:r>
              <a:rPr lang="en-US" dirty="0" smtClean="0"/>
              <a:t>Deep Equality: the intention</a:t>
            </a:r>
            <a:endParaRPr lang="en-US" dirty="0"/>
          </a:p>
        </p:txBody>
      </p:sp>
      <p:sp>
        <p:nvSpPr>
          <p:cNvPr id="6" name="TextBox 5"/>
          <p:cNvSpPr txBox="1"/>
          <p:nvPr/>
        </p:nvSpPr>
        <p:spPr>
          <a:xfrm>
            <a:off x="3399736" y="928935"/>
            <a:ext cx="2031626" cy="1323439"/>
          </a:xfrm>
          <a:prstGeom prst="rect">
            <a:avLst/>
          </a:prstGeom>
          <a:noFill/>
          <a:ln w="28575" cmpd="sng">
            <a:solidFill>
              <a:srgbClr val="0000FF"/>
            </a:solidFill>
          </a:ln>
        </p:spPr>
        <p:txBody>
          <a:bodyPr wrap="none" rtlCol="0">
            <a:spAutoFit/>
          </a:bodyPr>
          <a:lstStyle/>
          <a:p>
            <a:r>
              <a:rPr lang="en-US" sz="2000" dirty="0" smtClean="0">
                <a:solidFill>
                  <a:srgbClr val="0000FF"/>
                </a:solidFill>
                <a:latin typeface="Courier"/>
                <a:cs typeface="Courier"/>
              </a:rPr>
              <a:t>class Star {</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int</a:t>
            </a:r>
            <a:r>
              <a:rPr lang="en-US" sz="2000" dirty="0" smtClean="0">
                <a:solidFill>
                  <a:srgbClr val="0000FF"/>
                </a:solidFill>
                <a:latin typeface="Courier"/>
                <a:cs typeface="Courier"/>
              </a:rPr>
              <a:t> mass;</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int</a:t>
            </a:r>
            <a:r>
              <a:rPr lang="en-US" sz="2000" dirty="0" smtClean="0">
                <a:solidFill>
                  <a:srgbClr val="0000FF"/>
                </a:solidFill>
                <a:latin typeface="Courier"/>
                <a:cs typeface="Courier"/>
              </a:rPr>
              <a:t> age;</a:t>
            </a:r>
          </a:p>
          <a:p>
            <a:r>
              <a:rPr lang="en-US" sz="2000" dirty="0">
                <a:solidFill>
                  <a:srgbClr val="0000FF"/>
                </a:solidFill>
                <a:latin typeface="Courier"/>
                <a:cs typeface="Courier"/>
              </a:rPr>
              <a:t>}</a:t>
            </a:r>
          </a:p>
        </p:txBody>
      </p:sp>
      <p:grpSp>
        <p:nvGrpSpPr>
          <p:cNvPr id="8" name="Group 7"/>
          <p:cNvGrpSpPr/>
          <p:nvPr/>
        </p:nvGrpSpPr>
        <p:grpSpPr>
          <a:xfrm>
            <a:off x="3524867" y="2993038"/>
            <a:ext cx="2323166" cy="2228590"/>
            <a:chOff x="872384" y="3784167"/>
            <a:chExt cx="2323166" cy="2228590"/>
          </a:xfrm>
        </p:grpSpPr>
        <p:sp>
          <p:nvSpPr>
            <p:cNvPr id="4" name="Oval 3"/>
            <p:cNvSpPr/>
            <p:nvPr/>
          </p:nvSpPr>
          <p:spPr>
            <a:xfrm>
              <a:off x="872384" y="3784167"/>
              <a:ext cx="2224463" cy="2228590"/>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1093638" y="4575297"/>
              <a:ext cx="2101912" cy="646331"/>
            </a:xfrm>
            <a:prstGeom prst="rect">
              <a:avLst/>
            </a:prstGeom>
            <a:noFill/>
          </p:spPr>
          <p:txBody>
            <a:bodyPr wrap="square" rtlCol="0">
              <a:spAutoFit/>
            </a:bodyPr>
            <a:lstStyle/>
            <a:p>
              <a:r>
                <a:rPr lang="en-US" dirty="0" smtClean="0"/>
                <a:t>mass: 12</a:t>
              </a:r>
            </a:p>
            <a:p>
              <a:r>
                <a:rPr lang="en-US" dirty="0"/>
                <a:t>a</a:t>
              </a:r>
              <a:r>
                <a:rPr lang="en-US" dirty="0" smtClean="0"/>
                <a:t>ge: 5000000000</a:t>
              </a:r>
              <a:endParaRPr lang="en-US" dirty="0"/>
            </a:p>
          </p:txBody>
        </p:sp>
      </p:grpSp>
      <p:grpSp>
        <p:nvGrpSpPr>
          <p:cNvPr id="9" name="Group 8"/>
          <p:cNvGrpSpPr/>
          <p:nvPr/>
        </p:nvGrpSpPr>
        <p:grpSpPr>
          <a:xfrm>
            <a:off x="528713" y="2993038"/>
            <a:ext cx="2224463" cy="2228590"/>
            <a:chOff x="872384" y="3784167"/>
            <a:chExt cx="2224463" cy="2228590"/>
          </a:xfrm>
        </p:grpSpPr>
        <p:sp>
          <p:nvSpPr>
            <p:cNvPr id="10" name="Oval 9"/>
            <p:cNvSpPr/>
            <p:nvPr/>
          </p:nvSpPr>
          <p:spPr>
            <a:xfrm>
              <a:off x="872384" y="3784167"/>
              <a:ext cx="2224463" cy="2228590"/>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1110678" y="4575297"/>
              <a:ext cx="1802634" cy="646331"/>
            </a:xfrm>
            <a:prstGeom prst="rect">
              <a:avLst/>
            </a:prstGeom>
            <a:noFill/>
          </p:spPr>
          <p:txBody>
            <a:bodyPr wrap="none" rtlCol="0">
              <a:spAutoFit/>
            </a:bodyPr>
            <a:lstStyle/>
            <a:p>
              <a:r>
                <a:rPr lang="en-US" dirty="0" smtClean="0"/>
                <a:t>mass: 12</a:t>
              </a:r>
            </a:p>
            <a:p>
              <a:r>
                <a:rPr lang="en-US" dirty="0"/>
                <a:t>a</a:t>
              </a:r>
              <a:r>
                <a:rPr lang="en-US" dirty="0" smtClean="0"/>
                <a:t>ge: 5000000000</a:t>
              </a:r>
              <a:endParaRPr lang="en-US" dirty="0"/>
            </a:p>
          </p:txBody>
        </p:sp>
      </p:grpSp>
      <p:grpSp>
        <p:nvGrpSpPr>
          <p:cNvPr id="12" name="Group 11"/>
          <p:cNvGrpSpPr/>
          <p:nvPr/>
        </p:nvGrpSpPr>
        <p:grpSpPr>
          <a:xfrm>
            <a:off x="6521021" y="2993038"/>
            <a:ext cx="2323166" cy="2228590"/>
            <a:chOff x="872384" y="3784167"/>
            <a:chExt cx="2323166" cy="2228590"/>
          </a:xfrm>
        </p:grpSpPr>
        <p:sp>
          <p:nvSpPr>
            <p:cNvPr id="13" name="Oval 12"/>
            <p:cNvSpPr/>
            <p:nvPr/>
          </p:nvSpPr>
          <p:spPr>
            <a:xfrm>
              <a:off x="872384" y="3784167"/>
              <a:ext cx="2224463" cy="2228590"/>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1392916" y="4575297"/>
              <a:ext cx="1802634" cy="646331"/>
            </a:xfrm>
            <a:prstGeom prst="rect">
              <a:avLst/>
            </a:prstGeom>
            <a:noFill/>
          </p:spPr>
          <p:txBody>
            <a:bodyPr wrap="none" rtlCol="0">
              <a:spAutoFit/>
            </a:bodyPr>
            <a:lstStyle/>
            <a:p>
              <a:r>
                <a:rPr lang="en-US" dirty="0" smtClean="0"/>
                <a:t>mass: 23</a:t>
              </a:r>
            </a:p>
            <a:p>
              <a:r>
                <a:rPr lang="en-US" dirty="0"/>
                <a:t>a</a:t>
              </a:r>
              <a:r>
                <a:rPr lang="en-US" dirty="0" smtClean="0"/>
                <a:t>ge: 3333333333</a:t>
              </a:r>
              <a:endParaRPr lang="en-US" dirty="0"/>
            </a:p>
          </p:txBody>
        </p:sp>
      </p:grpSp>
      <p:sp>
        <p:nvSpPr>
          <p:cNvPr id="15" name="TextBox 14"/>
          <p:cNvSpPr txBox="1"/>
          <p:nvPr/>
        </p:nvSpPr>
        <p:spPr>
          <a:xfrm>
            <a:off x="1308577" y="2388226"/>
            <a:ext cx="736099" cy="400110"/>
          </a:xfrm>
          <a:prstGeom prst="rect">
            <a:avLst/>
          </a:prstGeom>
          <a:noFill/>
        </p:spPr>
        <p:txBody>
          <a:bodyPr wrap="none" rtlCol="0">
            <a:spAutoFit/>
          </a:bodyPr>
          <a:lstStyle/>
          <a:p>
            <a:r>
              <a:rPr lang="en-US" sz="2000" dirty="0" err="1" smtClean="0"/>
              <a:t>starA</a:t>
            </a:r>
            <a:endParaRPr lang="en-US" sz="2000" dirty="0"/>
          </a:p>
        </p:txBody>
      </p:sp>
      <p:sp>
        <p:nvSpPr>
          <p:cNvPr id="16" name="TextBox 15"/>
          <p:cNvSpPr txBox="1"/>
          <p:nvPr/>
        </p:nvSpPr>
        <p:spPr>
          <a:xfrm>
            <a:off x="4180763" y="2388226"/>
            <a:ext cx="722674" cy="400110"/>
          </a:xfrm>
          <a:prstGeom prst="rect">
            <a:avLst/>
          </a:prstGeom>
          <a:noFill/>
        </p:spPr>
        <p:txBody>
          <a:bodyPr wrap="none" rtlCol="0">
            <a:spAutoFit/>
          </a:bodyPr>
          <a:lstStyle/>
          <a:p>
            <a:r>
              <a:rPr lang="en-US" sz="2000" dirty="0" err="1" smtClean="0"/>
              <a:t>starB</a:t>
            </a:r>
            <a:endParaRPr lang="en-US" sz="2000" dirty="0"/>
          </a:p>
        </p:txBody>
      </p:sp>
      <p:sp>
        <p:nvSpPr>
          <p:cNvPr id="17" name="TextBox 16"/>
          <p:cNvSpPr txBox="1"/>
          <p:nvPr/>
        </p:nvSpPr>
        <p:spPr>
          <a:xfrm>
            <a:off x="7283876" y="2388226"/>
            <a:ext cx="719919" cy="400110"/>
          </a:xfrm>
          <a:prstGeom prst="rect">
            <a:avLst/>
          </a:prstGeom>
          <a:noFill/>
        </p:spPr>
        <p:txBody>
          <a:bodyPr wrap="none" rtlCol="0">
            <a:spAutoFit/>
          </a:bodyPr>
          <a:lstStyle/>
          <a:p>
            <a:r>
              <a:rPr lang="en-US" sz="2000" dirty="0" err="1" smtClean="0"/>
              <a:t>starC</a:t>
            </a:r>
            <a:endParaRPr lang="en-US" sz="2000" dirty="0"/>
          </a:p>
        </p:txBody>
      </p:sp>
      <p:sp>
        <p:nvSpPr>
          <p:cNvPr id="18" name="Oval 17"/>
          <p:cNvSpPr/>
          <p:nvPr/>
        </p:nvSpPr>
        <p:spPr>
          <a:xfrm>
            <a:off x="1077651" y="3732855"/>
            <a:ext cx="1491989" cy="795315"/>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p:cNvSpPr/>
          <p:nvPr/>
        </p:nvSpPr>
        <p:spPr>
          <a:xfrm>
            <a:off x="4028363" y="3732855"/>
            <a:ext cx="1720967" cy="795315"/>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TextBox 19"/>
          <p:cNvSpPr txBox="1"/>
          <p:nvPr/>
        </p:nvSpPr>
        <p:spPr>
          <a:xfrm>
            <a:off x="1310843" y="5464584"/>
            <a:ext cx="3763921" cy="1200328"/>
          </a:xfrm>
          <a:prstGeom prst="rect">
            <a:avLst/>
          </a:prstGeom>
          <a:noFill/>
        </p:spPr>
        <p:txBody>
          <a:bodyPr wrap="none" rtlCol="0">
            <a:spAutoFit/>
          </a:bodyPr>
          <a:lstStyle/>
          <a:p>
            <a:pPr algn="ctr"/>
            <a:r>
              <a:rPr lang="en-US" sz="2400" dirty="0" smtClean="0">
                <a:solidFill>
                  <a:srgbClr val="FF0000"/>
                </a:solidFill>
              </a:rPr>
              <a:t>Identical variables </a:t>
            </a:r>
            <a:r>
              <a:rPr lang="en-US" sz="2400" dirty="0" smtClean="0">
                <a:solidFill>
                  <a:srgbClr val="FF0000"/>
                </a:solidFill>
                <a:sym typeface="Wingdings"/>
              </a:rPr>
              <a:t></a:t>
            </a:r>
          </a:p>
          <a:p>
            <a:pPr algn="ctr"/>
            <a:r>
              <a:rPr lang="en-US" sz="2400" dirty="0" err="1" smtClean="0">
                <a:solidFill>
                  <a:srgbClr val="FF0000"/>
                </a:solidFill>
                <a:sym typeface="Wingdings"/>
              </a:rPr>
              <a:t>starA</a:t>
            </a:r>
            <a:r>
              <a:rPr lang="en-US" sz="2400" dirty="0" smtClean="0">
                <a:solidFill>
                  <a:srgbClr val="FF0000"/>
                </a:solidFill>
                <a:sym typeface="Wingdings"/>
              </a:rPr>
              <a:t> and </a:t>
            </a:r>
            <a:r>
              <a:rPr lang="en-US" sz="2400" dirty="0" err="1" smtClean="0">
                <a:solidFill>
                  <a:srgbClr val="FF0000"/>
                </a:solidFill>
                <a:sym typeface="Wingdings"/>
              </a:rPr>
              <a:t>starB</a:t>
            </a:r>
            <a:r>
              <a:rPr lang="en-US" sz="2400" dirty="0" smtClean="0">
                <a:solidFill>
                  <a:srgbClr val="FF0000"/>
                </a:solidFill>
                <a:sym typeface="Wingdings"/>
              </a:rPr>
              <a:t> look alike </a:t>
            </a:r>
          </a:p>
          <a:p>
            <a:pPr algn="ctr"/>
            <a:r>
              <a:rPr lang="en-US" sz="2400" dirty="0" err="1" smtClean="0">
                <a:solidFill>
                  <a:srgbClr val="FF0000"/>
                </a:solidFill>
                <a:sym typeface="Wingdings"/>
              </a:rPr>
              <a:t>starA.equals</a:t>
            </a:r>
            <a:r>
              <a:rPr lang="en-US" sz="2400" dirty="0" smtClean="0">
                <a:solidFill>
                  <a:srgbClr val="FF0000"/>
                </a:solidFill>
                <a:sym typeface="Wingdings"/>
              </a:rPr>
              <a:t>(</a:t>
            </a:r>
            <a:r>
              <a:rPr lang="en-US" sz="2400" dirty="0" err="1" smtClean="0">
                <a:solidFill>
                  <a:srgbClr val="FF0000"/>
                </a:solidFill>
                <a:sym typeface="Wingdings"/>
              </a:rPr>
              <a:t>starB</a:t>
            </a:r>
            <a:r>
              <a:rPr lang="en-US" sz="2400" dirty="0" smtClean="0">
                <a:solidFill>
                  <a:srgbClr val="FF0000"/>
                </a:solidFill>
                <a:sym typeface="Wingdings"/>
              </a:rPr>
              <a:t>) is true</a:t>
            </a:r>
            <a:endParaRPr lang="en-US" sz="2400" dirty="0">
              <a:solidFill>
                <a:srgbClr val="FF0000"/>
              </a:solidFill>
            </a:endParaRPr>
          </a:p>
        </p:txBody>
      </p:sp>
    </p:spTree>
    <p:extLst>
      <p:ext uri="{BB962C8B-B14F-4D97-AF65-F5344CB8AC3E}">
        <p14:creationId xmlns:p14="http://schemas.microsoft.com/office/powerpoint/2010/main" val="27243993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heel(1)">
                                      <p:cBhvr>
                                        <p:cTn id="7" dur="1300"/>
                                        <p:tgtEl>
                                          <p:spTgt spid="18"/>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heel(1)">
                                      <p:cBhvr>
                                        <p:cTn id="10" dur="13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3030"/>
            <a:ext cx="8229600" cy="943992"/>
          </a:xfrm>
        </p:spPr>
        <p:txBody>
          <a:bodyPr/>
          <a:lstStyle/>
          <a:p>
            <a:r>
              <a:rPr lang="en-US" dirty="0" smtClean="0"/>
              <a:t>Deep Equality: the intention</a:t>
            </a:r>
            <a:endParaRPr lang="en-US" dirty="0"/>
          </a:p>
        </p:txBody>
      </p:sp>
      <p:sp>
        <p:nvSpPr>
          <p:cNvPr id="6" name="TextBox 5"/>
          <p:cNvSpPr txBox="1"/>
          <p:nvPr/>
        </p:nvSpPr>
        <p:spPr>
          <a:xfrm>
            <a:off x="3399736" y="928935"/>
            <a:ext cx="2031626" cy="1323439"/>
          </a:xfrm>
          <a:prstGeom prst="rect">
            <a:avLst/>
          </a:prstGeom>
          <a:noFill/>
          <a:ln w="28575" cmpd="sng">
            <a:solidFill>
              <a:srgbClr val="0000FF"/>
            </a:solidFill>
          </a:ln>
        </p:spPr>
        <p:txBody>
          <a:bodyPr wrap="none" rtlCol="0">
            <a:spAutoFit/>
          </a:bodyPr>
          <a:lstStyle/>
          <a:p>
            <a:r>
              <a:rPr lang="en-US" sz="2000" dirty="0" smtClean="0">
                <a:solidFill>
                  <a:srgbClr val="0000FF"/>
                </a:solidFill>
                <a:latin typeface="Courier"/>
                <a:cs typeface="Courier"/>
              </a:rPr>
              <a:t>class Star {</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int</a:t>
            </a:r>
            <a:r>
              <a:rPr lang="en-US" sz="2000" dirty="0" smtClean="0">
                <a:solidFill>
                  <a:srgbClr val="0000FF"/>
                </a:solidFill>
                <a:latin typeface="Courier"/>
                <a:cs typeface="Courier"/>
              </a:rPr>
              <a:t> mass;</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int</a:t>
            </a:r>
            <a:r>
              <a:rPr lang="en-US" sz="2000" dirty="0" smtClean="0">
                <a:solidFill>
                  <a:srgbClr val="0000FF"/>
                </a:solidFill>
                <a:latin typeface="Courier"/>
                <a:cs typeface="Courier"/>
              </a:rPr>
              <a:t> age;</a:t>
            </a:r>
          </a:p>
          <a:p>
            <a:r>
              <a:rPr lang="en-US" sz="2000" dirty="0">
                <a:solidFill>
                  <a:srgbClr val="0000FF"/>
                </a:solidFill>
                <a:latin typeface="Courier"/>
                <a:cs typeface="Courier"/>
              </a:rPr>
              <a:t>}</a:t>
            </a:r>
          </a:p>
        </p:txBody>
      </p:sp>
      <p:grpSp>
        <p:nvGrpSpPr>
          <p:cNvPr id="8" name="Group 7"/>
          <p:cNvGrpSpPr/>
          <p:nvPr/>
        </p:nvGrpSpPr>
        <p:grpSpPr>
          <a:xfrm>
            <a:off x="3524867" y="2993038"/>
            <a:ext cx="2323166" cy="2228590"/>
            <a:chOff x="872384" y="3784167"/>
            <a:chExt cx="2323166" cy="2228590"/>
          </a:xfrm>
        </p:grpSpPr>
        <p:sp>
          <p:nvSpPr>
            <p:cNvPr id="4" name="Oval 3"/>
            <p:cNvSpPr/>
            <p:nvPr/>
          </p:nvSpPr>
          <p:spPr>
            <a:xfrm>
              <a:off x="872384" y="3784167"/>
              <a:ext cx="2224463" cy="2228590"/>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1093638" y="4575297"/>
              <a:ext cx="2101912" cy="646331"/>
            </a:xfrm>
            <a:prstGeom prst="rect">
              <a:avLst/>
            </a:prstGeom>
            <a:noFill/>
          </p:spPr>
          <p:txBody>
            <a:bodyPr wrap="square" rtlCol="0">
              <a:spAutoFit/>
            </a:bodyPr>
            <a:lstStyle/>
            <a:p>
              <a:r>
                <a:rPr lang="en-US" dirty="0" smtClean="0"/>
                <a:t>mass: 12</a:t>
              </a:r>
            </a:p>
            <a:p>
              <a:r>
                <a:rPr lang="en-US" dirty="0"/>
                <a:t>a</a:t>
              </a:r>
              <a:r>
                <a:rPr lang="en-US" dirty="0" smtClean="0"/>
                <a:t>ge: 5000000000</a:t>
              </a:r>
              <a:endParaRPr lang="en-US" dirty="0"/>
            </a:p>
          </p:txBody>
        </p:sp>
      </p:grpSp>
      <p:grpSp>
        <p:nvGrpSpPr>
          <p:cNvPr id="9" name="Group 8"/>
          <p:cNvGrpSpPr/>
          <p:nvPr/>
        </p:nvGrpSpPr>
        <p:grpSpPr>
          <a:xfrm>
            <a:off x="528713" y="2993038"/>
            <a:ext cx="2224463" cy="2228590"/>
            <a:chOff x="872384" y="3784167"/>
            <a:chExt cx="2224463" cy="2228590"/>
          </a:xfrm>
        </p:grpSpPr>
        <p:sp>
          <p:nvSpPr>
            <p:cNvPr id="10" name="Oval 9"/>
            <p:cNvSpPr/>
            <p:nvPr/>
          </p:nvSpPr>
          <p:spPr>
            <a:xfrm>
              <a:off x="872384" y="3784167"/>
              <a:ext cx="2224463" cy="2228590"/>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1110678" y="4575297"/>
              <a:ext cx="1802634" cy="646331"/>
            </a:xfrm>
            <a:prstGeom prst="rect">
              <a:avLst/>
            </a:prstGeom>
            <a:noFill/>
          </p:spPr>
          <p:txBody>
            <a:bodyPr wrap="none" rtlCol="0">
              <a:spAutoFit/>
            </a:bodyPr>
            <a:lstStyle/>
            <a:p>
              <a:r>
                <a:rPr lang="en-US" dirty="0" smtClean="0"/>
                <a:t>mass: 12</a:t>
              </a:r>
            </a:p>
            <a:p>
              <a:r>
                <a:rPr lang="en-US" dirty="0"/>
                <a:t>a</a:t>
              </a:r>
              <a:r>
                <a:rPr lang="en-US" dirty="0" smtClean="0"/>
                <a:t>ge: 5000000000</a:t>
              </a:r>
              <a:endParaRPr lang="en-US" dirty="0"/>
            </a:p>
          </p:txBody>
        </p:sp>
      </p:grpSp>
      <p:grpSp>
        <p:nvGrpSpPr>
          <p:cNvPr id="12" name="Group 11"/>
          <p:cNvGrpSpPr/>
          <p:nvPr/>
        </p:nvGrpSpPr>
        <p:grpSpPr>
          <a:xfrm>
            <a:off x="6521021" y="2993038"/>
            <a:ext cx="2323166" cy="2228590"/>
            <a:chOff x="872384" y="3784167"/>
            <a:chExt cx="2323166" cy="2228590"/>
          </a:xfrm>
        </p:grpSpPr>
        <p:sp>
          <p:nvSpPr>
            <p:cNvPr id="13" name="Oval 12"/>
            <p:cNvSpPr/>
            <p:nvPr/>
          </p:nvSpPr>
          <p:spPr>
            <a:xfrm>
              <a:off x="872384" y="3784167"/>
              <a:ext cx="2224463" cy="2228590"/>
            </a:xfrm>
            <a:prstGeom prst="ellipse">
              <a:avLst/>
            </a:prstGeom>
            <a:noFill/>
            <a:ln w="28575" cmpd="sng">
              <a:solidFill>
                <a:schemeClr val="bg1">
                  <a:lumMod val="6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1392916" y="4575297"/>
              <a:ext cx="1802634" cy="646331"/>
            </a:xfrm>
            <a:prstGeom prst="rect">
              <a:avLst/>
            </a:prstGeom>
            <a:noFill/>
          </p:spPr>
          <p:txBody>
            <a:bodyPr wrap="none" rtlCol="0">
              <a:spAutoFit/>
            </a:bodyPr>
            <a:lstStyle/>
            <a:p>
              <a:r>
                <a:rPr lang="en-US" dirty="0" smtClean="0"/>
                <a:t>mass: 23</a:t>
              </a:r>
            </a:p>
            <a:p>
              <a:r>
                <a:rPr lang="en-US" dirty="0"/>
                <a:t>a</a:t>
              </a:r>
              <a:r>
                <a:rPr lang="en-US" dirty="0" smtClean="0"/>
                <a:t>ge: 3333333333</a:t>
              </a:r>
              <a:endParaRPr lang="en-US" dirty="0"/>
            </a:p>
          </p:txBody>
        </p:sp>
      </p:grpSp>
      <p:sp>
        <p:nvSpPr>
          <p:cNvPr id="15" name="TextBox 14"/>
          <p:cNvSpPr txBox="1"/>
          <p:nvPr/>
        </p:nvSpPr>
        <p:spPr>
          <a:xfrm>
            <a:off x="1308577" y="2388226"/>
            <a:ext cx="736099" cy="400110"/>
          </a:xfrm>
          <a:prstGeom prst="rect">
            <a:avLst/>
          </a:prstGeom>
          <a:noFill/>
        </p:spPr>
        <p:txBody>
          <a:bodyPr wrap="none" rtlCol="0">
            <a:spAutoFit/>
          </a:bodyPr>
          <a:lstStyle/>
          <a:p>
            <a:r>
              <a:rPr lang="en-US" sz="2000" dirty="0" err="1" smtClean="0"/>
              <a:t>starA</a:t>
            </a:r>
            <a:endParaRPr lang="en-US" sz="2000" dirty="0"/>
          </a:p>
        </p:txBody>
      </p:sp>
      <p:sp>
        <p:nvSpPr>
          <p:cNvPr id="16" name="TextBox 15"/>
          <p:cNvSpPr txBox="1"/>
          <p:nvPr/>
        </p:nvSpPr>
        <p:spPr>
          <a:xfrm>
            <a:off x="4180763" y="2388226"/>
            <a:ext cx="722674" cy="400110"/>
          </a:xfrm>
          <a:prstGeom prst="rect">
            <a:avLst/>
          </a:prstGeom>
          <a:noFill/>
        </p:spPr>
        <p:txBody>
          <a:bodyPr wrap="none" rtlCol="0">
            <a:spAutoFit/>
          </a:bodyPr>
          <a:lstStyle/>
          <a:p>
            <a:r>
              <a:rPr lang="en-US" sz="2000" dirty="0" err="1" smtClean="0"/>
              <a:t>starB</a:t>
            </a:r>
            <a:endParaRPr lang="en-US" sz="2000" dirty="0"/>
          </a:p>
        </p:txBody>
      </p:sp>
      <p:sp>
        <p:nvSpPr>
          <p:cNvPr id="17" name="TextBox 16"/>
          <p:cNvSpPr txBox="1"/>
          <p:nvPr/>
        </p:nvSpPr>
        <p:spPr>
          <a:xfrm>
            <a:off x="7283876" y="2388226"/>
            <a:ext cx="719919" cy="400110"/>
          </a:xfrm>
          <a:prstGeom prst="rect">
            <a:avLst/>
          </a:prstGeom>
          <a:noFill/>
        </p:spPr>
        <p:txBody>
          <a:bodyPr wrap="none" rtlCol="0">
            <a:spAutoFit/>
          </a:bodyPr>
          <a:lstStyle/>
          <a:p>
            <a:r>
              <a:rPr lang="en-US" sz="2000" dirty="0" err="1" smtClean="0"/>
              <a:t>starC</a:t>
            </a:r>
            <a:endParaRPr lang="en-US" sz="2000" dirty="0"/>
          </a:p>
        </p:txBody>
      </p:sp>
      <p:sp>
        <p:nvSpPr>
          <p:cNvPr id="18" name="Oval 17"/>
          <p:cNvSpPr/>
          <p:nvPr/>
        </p:nvSpPr>
        <p:spPr>
          <a:xfrm>
            <a:off x="7283876" y="3784168"/>
            <a:ext cx="1696552" cy="795315"/>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p:cNvSpPr/>
          <p:nvPr/>
        </p:nvSpPr>
        <p:spPr>
          <a:xfrm>
            <a:off x="4028363" y="3732855"/>
            <a:ext cx="1720967" cy="795315"/>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TextBox 20"/>
          <p:cNvSpPr txBox="1"/>
          <p:nvPr/>
        </p:nvSpPr>
        <p:spPr>
          <a:xfrm>
            <a:off x="3761104" y="5464575"/>
            <a:ext cx="4603243" cy="1200328"/>
          </a:xfrm>
          <a:prstGeom prst="rect">
            <a:avLst/>
          </a:prstGeom>
          <a:noFill/>
        </p:spPr>
        <p:txBody>
          <a:bodyPr wrap="none" rtlCol="0">
            <a:spAutoFit/>
          </a:bodyPr>
          <a:lstStyle/>
          <a:p>
            <a:pPr algn="ctr"/>
            <a:r>
              <a:rPr lang="en-US" sz="2400" dirty="0" smtClean="0">
                <a:solidFill>
                  <a:srgbClr val="FF0000"/>
                </a:solidFill>
              </a:rPr>
              <a:t>Different variables </a:t>
            </a:r>
            <a:r>
              <a:rPr lang="en-US" sz="2400" dirty="0" smtClean="0">
                <a:solidFill>
                  <a:srgbClr val="FF0000"/>
                </a:solidFill>
                <a:sym typeface="Wingdings"/>
              </a:rPr>
              <a:t></a:t>
            </a:r>
          </a:p>
          <a:p>
            <a:pPr algn="ctr"/>
            <a:r>
              <a:rPr lang="en-US" sz="2400" dirty="0" err="1" smtClean="0">
                <a:solidFill>
                  <a:srgbClr val="FF0000"/>
                </a:solidFill>
                <a:sym typeface="Wingdings"/>
              </a:rPr>
              <a:t>starB</a:t>
            </a:r>
            <a:r>
              <a:rPr lang="en-US" sz="2400" dirty="0" smtClean="0">
                <a:solidFill>
                  <a:srgbClr val="FF0000"/>
                </a:solidFill>
                <a:sym typeface="Wingdings"/>
              </a:rPr>
              <a:t> and </a:t>
            </a:r>
            <a:r>
              <a:rPr lang="en-US" sz="2400" dirty="0" err="1" smtClean="0">
                <a:solidFill>
                  <a:srgbClr val="FF0000"/>
                </a:solidFill>
                <a:sym typeface="Wingdings"/>
              </a:rPr>
              <a:t>starC</a:t>
            </a:r>
            <a:r>
              <a:rPr lang="en-US" sz="2400" dirty="0" smtClean="0">
                <a:solidFill>
                  <a:srgbClr val="FF0000"/>
                </a:solidFill>
                <a:sym typeface="Wingdings"/>
              </a:rPr>
              <a:t> do not look alike </a:t>
            </a:r>
          </a:p>
          <a:p>
            <a:pPr algn="ctr"/>
            <a:r>
              <a:rPr lang="en-US" sz="2400" dirty="0" err="1" smtClean="0">
                <a:solidFill>
                  <a:srgbClr val="FF0000"/>
                </a:solidFill>
                <a:sym typeface="Wingdings"/>
              </a:rPr>
              <a:t>starB.equals</a:t>
            </a:r>
            <a:r>
              <a:rPr lang="en-US" sz="2400" dirty="0" smtClean="0">
                <a:solidFill>
                  <a:srgbClr val="FF0000"/>
                </a:solidFill>
                <a:sym typeface="Wingdings"/>
              </a:rPr>
              <a:t>(</a:t>
            </a:r>
            <a:r>
              <a:rPr lang="en-US" sz="2400" dirty="0" err="1" smtClean="0">
                <a:solidFill>
                  <a:srgbClr val="FF0000"/>
                </a:solidFill>
                <a:sym typeface="Wingdings"/>
              </a:rPr>
              <a:t>starC</a:t>
            </a:r>
            <a:r>
              <a:rPr lang="en-US" sz="2400" dirty="0" smtClean="0">
                <a:solidFill>
                  <a:srgbClr val="FF0000"/>
                </a:solidFill>
                <a:sym typeface="Wingdings"/>
              </a:rPr>
              <a:t>) is false</a:t>
            </a:r>
            <a:endParaRPr lang="en-US" sz="2400" dirty="0">
              <a:solidFill>
                <a:srgbClr val="FF0000"/>
              </a:solidFill>
            </a:endParaRPr>
          </a:p>
        </p:txBody>
      </p:sp>
    </p:spTree>
    <p:extLst>
      <p:ext uri="{BB962C8B-B14F-4D97-AF65-F5344CB8AC3E}">
        <p14:creationId xmlns:p14="http://schemas.microsoft.com/office/powerpoint/2010/main" val="120630242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heel(1)">
                                      <p:cBhvr>
                                        <p:cTn id="7" dur="1300"/>
                                        <p:tgtEl>
                                          <p:spTgt spid="18"/>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heel(1)">
                                      <p:cBhvr>
                                        <p:cTn id="10" dur="13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1"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9998"/>
            <a:ext cx="8229600" cy="1143000"/>
          </a:xfrm>
        </p:spPr>
        <p:txBody>
          <a:bodyPr/>
          <a:lstStyle/>
          <a:p>
            <a:r>
              <a:rPr lang="en-US" dirty="0" smtClean="0"/>
              <a:t>But you have to do it yourself</a:t>
            </a:r>
            <a:endParaRPr lang="en-US" dirty="0"/>
          </a:p>
        </p:txBody>
      </p:sp>
      <p:sp>
        <p:nvSpPr>
          <p:cNvPr id="3" name="TextBox 2"/>
          <p:cNvSpPr txBox="1"/>
          <p:nvPr/>
        </p:nvSpPr>
        <p:spPr>
          <a:xfrm>
            <a:off x="1308580" y="943002"/>
            <a:ext cx="6649026" cy="4401205"/>
          </a:xfrm>
          <a:prstGeom prst="rect">
            <a:avLst/>
          </a:prstGeom>
          <a:noFill/>
          <a:ln w="28575" cmpd="sng">
            <a:solidFill>
              <a:srgbClr val="0000FF"/>
            </a:solidFill>
          </a:ln>
        </p:spPr>
        <p:txBody>
          <a:bodyPr wrap="none" rtlCol="0">
            <a:spAutoFit/>
          </a:bodyPr>
          <a:lstStyle/>
          <a:p>
            <a:r>
              <a:rPr lang="en-US" sz="2000" dirty="0" smtClean="0">
                <a:solidFill>
                  <a:srgbClr val="0000FF"/>
                </a:solidFill>
                <a:latin typeface="Courier"/>
                <a:cs typeface="Courier"/>
              </a:rPr>
              <a:t>class Star {</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int</a:t>
            </a:r>
            <a:r>
              <a:rPr lang="en-US" sz="2000" dirty="0" smtClean="0">
                <a:solidFill>
                  <a:srgbClr val="0000FF"/>
                </a:solidFill>
                <a:latin typeface="Courier"/>
                <a:cs typeface="Courier"/>
              </a:rPr>
              <a:t> mass;</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int</a:t>
            </a:r>
            <a:r>
              <a:rPr lang="en-US" sz="2000" dirty="0" smtClean="0">
                <a:solidFill>
                  <a:srgbClr val="0000FF"/>
                </a:solidFill>
                <a:latin typeface="Courier"/>
                <a:cs typeface="Courier"/>
              </a:rPr>
              <a:t> age;</a:t>
            </a:r>
          </a:p>
          <a:p>
            <a:endParaRPr lang="en-US" sz="2000" dirty="0">
              <a:solidFill>
                <a:srgbClr val="0000FF"/>
              </a:solidFill>
              <a:latin typeface="Courier"/>
              <a:cs typeface="Courier"/>
            </a:endParaRPr>
          </a:p>
          <a:p>
            <a:r>
              <a:rPr lang="en-US" sz="2000" dirty="0" smtClean="0">
                <a:solidFill>
                  <a:srgbClr val="0000FF"/>
                </a:solidFill>
                <a:latin typeface="Courier"/>
                <a:cs typeface="Courier"/>
              </a:rPr>
              <a:t>  Star (</a:t>
            </a:r>
            <a:r>
              <a:rPr lang="en-US" sz="2000" dirty="0" err="1" smtClean="0">
                <a:solidFill>
                  <a:srgbClr val="0000FF"/>
                </a:solidFill>
                <a:latin typeface="Courier"/>
                <a:cs typeface="Courier"/>
              </a:rPr>
              <a:t>int</a:t>
            </a:r>
            <a:r>
              <a:rPr lang="en-US" sz="2000" dirty="0" smtClean="0">
                <a:solidFill>
                  <a:srgbClr val="0000FF"/>
                </a:solidFill>
                <a:latin typeface="Courier"/>
                <a:cs typeface="Courier"/>
              </a:rPr>
              <a:t> mass, </a:t>
            </a:r>
            <a:r>
              <a:rPr lang="en-US" sz="2000" dirty="0" err="1" smtClean="0">
                <a:solidFill>
                  <a:srgbClr val="0000FF"/>
                </a:solidFill>
                <a:latin typeface="Courier"/>
                <a:cs typeface="Courier"/>
              </a:rPr>
              <a:t>int</a:t>
            </a:r>
            <a:r>
              <a:rPr lang="en-US" sz="2000" dirty="0" smtClean="0">
                <a:solidFill>
                  <a:srgbClr val="0000FF"/>
                </a:solidFill>
                <a:latin typeface="Courier"/>
                <a:cs typeface="Courier"/>
              </a:rPr>
              <a:t> age) {</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this.mass</a:t>
            </a:r>
            <a:r>
              <a:rPr lang="en-US" sz="2000" dirty="0" smtClean="0">
                <a:solidFill>
                  <a:srgbClr val="0000FF"/>
                </a:solidFill>
                <a:latin typeface="Courier"/>
                <a:cs typeface="Courier"/>
              </a:rPr>
              <a:t> = mass;</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this.age</a:t>
            </a:r>
            <a:r>
              <a:rPr lang="en-US" sz="2000" dirty="0" smtClean="0">
                <a:solidFill>
                  <a:srgbClr val="0000FF"/>
                </a:solidFill>
                <a:latin typeface="Courier"/>
                <a:cs typeface="Courier"/>
              </a:rPr>
              <a:t> = age;</a:t>
            </a:r>
          </a:p>
          <a:p>
            <a:endParaRPr lang="en-US" sz="2000" dirty="0">
              <a:solidFill>
                <a:srgbClr val="0000FF"/>
              </a:solidFill>
              <a:latin typeface="Courier"/>
              <a:cs typeface="Courier"/>
            </a:endParaRPr>
          </a:p>
          <a:p>
            <a:r>
              <a:rPr lang="en-US" sz="2000" dirty="0" smtClean="0">
                <a:solidFill>
                  <a:srgbClr val="0000FF"/>
                </a:solidFill>
                <a:latin typeface="Courier"/>
                <a:cs typeface="Courier"/>
              </a:rPr>
              <a:t>  public static void main(String[] </a:t>
            </a:r>
            <a:r>
              <a:rPr lang="en-US" sz="2000" dirty="0" err="1" smtClean="0">
                <a:solidFill>
                  <a:srgbClr val="0000FF"/>
                </a:solidFill>
                <a:latin typeface="Courier"/>
                <a:cs typeface="Courier"/>
              </a:rPr>
              <a:t>args</a:t>
            </a:r>
            <a:r>
              <a:rPr lang="en-US" sz="2000" dirty="0" smtClean="0">
                <a:solidFill>
                  <a:srgbClr val="0000FF"/>
                </a:solidFill>
                <a:latin typeface="Courier"/>
                <a:cs typeface="Courier"/>
              </a:rPr>
              <a:t>) {</a:t>
            </a:r>
            <a:endParaRPr lang="en-US" sz="2000" dirty="0">
              <a:solidFill>
                <a:srgbClr val="0000FF"/>
              </a:solidFill>
              <a:latin typeface="Courier"/>
              <a:cs typeface="Courier"/>
            </a:endParaRPr>
          </a:p>
          <a:p>
            <a:r>
              <a:rPr lang="en-US" sz="2000" dirty="0">
                <a:solidFill>
                  <a:srgbClr val="0000FF"/>
                </a:solidFill>
                <a:latin typeface="Courier"/>
                <a:cs typeface="Courier"/>
              </a:rPr>
              <a:t>    Star s1 = new Star(1, 1000000000)</a:t>
            </a:r>
            <a:r>
              <a:rPr lang="en-US" sz="2000" dirty="0" smtClean="0">
                <a:solidFill>
                  <a:srgbClr val="0000FF"/>
                </a:solidFill>
                <a:latin typeface="Courier"/>
                <a:cs typeface="Courier"/>
              </a:rPr>
              <a:t>;</a:t>
            </a:r>
            <a:endParaRPr lang="en-US" sz="2000" dirty="0">
              <a:solidFill>
                <a:srgbClr val="0000FF"/>
              </a:solidFill>
              <a:latin typeface="Courier"/>
              <a:cs typeface="Courier"/>
            </a:endParaRPr>
          </a:p>
          <a:p>
            <a:r>
              <a:rPr lang="en-US" sz="2000" dirty="0">
                <a:solidFill>
                  <a:srgbClr val="0000FF"/>
                </a:solidFill>
                <a:latin typeface="Courier"/>
                <a:cs typeface="Courier"/>
              </a:rPr>
              <a:t>    Star </a:t>
            </a:r>
            <a:r>
              <a:rPr lang="en-US" sz="2000" dirty="0" smtClean="0">
                <a:solidFill>
                  <a:srgbClr val="0000FF"/>
                </a:solidFill>
                <a:latin typeface="Courier"/>
                <a:cs typeface="Courier"/>
              </a:rPr>
              <a:t>s2 </a:t>
            </a:r>
            <a:r>
              <a:rPr lang="en-US" sz="2000" dirty="0">
                <a:solidFill>
                  <a:srgbClr val="0000FF"/>
                </a:solidFill>
                <a:latin typeface="Courier"/>
                <a:cs typeface="Courier"/>
              </a:rPr>
              <a:t>= new Star(1, 1000000000)</a:t>
            </a:r>
            <a:r>
              <a:rPr lang="en-US" sz="2000" dirty="0" smtClean="0">
                <a:solidFill>
                  <a:srgbClr val="0000FF"/>
                </a:solidFill>
                <a:latin typeface="Courier"/>
                <a:cs typeface="Courier"/>
              </a:rPr>
              <a:t>;</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System.out.println</a:t>
            </a:r>
            <a:r>
              <a:rPr lang="en-US" sz="2000" dirty="0" smtClean="0">
                <a:solidFill>
                  <a:srgbClr val="0000FF"/>
                </a:solidFill>
                <a:latin typeface="Courier"/>
                <a:cs typeface="Courier"/>
              </a:rPr>
              <a:t>(s1.equals(s2));</a:t>
            </a:r>
            <a:endParaRPr lang="en-US" sz="2000" dirty="0">
              <a:solidFill>
                <a:srgbClr val="0000FF"/>
              </a:solidFill>
              <a:latin typeface="Courier"/>
              <a:cs typeface="Courier"/>
            </a:endParaRPr>
          </a:p>
          <a:p>
            <a:r>
              <a:rPr lang="en-US" sz="2000" dirty="0" smtClean="0">
                <a:solidFill>
                  <a:srgbClr val="0000FF"/>
                </a:solidFill>
                <a:latin typeface="Courier"/>
                <a:cs typeface="Courier"/>
              </a:rPr>
              <a:t>  }</a:t>
            </a:r>
          </a:p>
          <a:p>
            <a:r>
              <a:rPr lang="en-US" sz="2000" dirty="0">
                <a:solidFill>
                  <a:srgbClr val="0000FF"/>
                </a:solidFill>
                <a:latin typeface="Courier"/>
                <a:cs typeface="Courier"/>
              </a:rPr>
              <a:t>}</a:t>
            </a:r>
          </a:p>
        </p:txBody>
      </p:sp>
      <p:sp>
        <p:nvSpPr>
          <p:cNvPr id="4" name="TextBox 3"/>
          <p:cNvSpPr txBox="1"/>
          <p:nvPr/>
        </p:nvSpPr>
        <p:spPr>
          <a:xfrm>
            <a:off x="3318888" y="5669836"/>
            <a:ext cx="1660055" cy="646331"/>
          </a:xfrm>
          <a:prstGeom prst="rect">
            <a:avLst/>
          </a:prstGeom>
          <a:noFill/>
        </p:spPr>
        <p:txBody>
          <a:bodyPr wrap="none" rtlCol="0">
            <a:spAutoFit/>
          </a:bodyPr>
          <a:lstStyle/>
          <a:p>
            <a:r>
              <a:rPr lang="en-US" sz="3600" dirty="0" smtClean="0">
                <a:sym typeface="Wingdings"/>
              </a:rPr>
              <a:t> false</a:t>
            </a:r>
            <a:endParaRPr lang="en-US" sz="3600" dirty="0"/>
          </a:p>
        </p:txBody>
      </p:sp>
      <p:sp>
        <p:nvSpPr>
          <p:cNvPr id="5" name="TextBox 4"/>
          <p:cNvSpPr txBox="1"/>
          <p:nvPr/>
        </p:nvSpPr>
        <p:spPr>
          <a:xfrm>
            <a:off x="5299535" y="5739316"/>
            <a:ext cx="3387265" cy="584776"/>
          </a:xfrm>
          <a:prstGeom prst="rect">
            <a:avLst/>
          </a:prstGeom>
          <a:noFill/>
        </p:spPr>
        <p:txBody>
          <a:bodyPr wrap="none" rtlCol="0">
            <a:spAutoFit/>
          </a:bodyPr>
          <a:lstStyle/>
          <a:p>
            <a:r>
              <a:rPr lang="en-US" sz="3200" dirty="0" smtClean="0"/>
              <a:t>What went wrong?</a:t>
            </a:r>
            <a:endParaRPr lang="en-US" sz="3200" dirty="0"/>
          </a:p>
        </p:txBody>
      </p:sp>
    </p:spTree>
    <p:extLst>
      <p:ext uri="{BB962C8B-B14F-4D97-AF65-F5344CB8AC3E}">
        <p14:creationId xmlns:p14="http://schemas.microsoft.com/office/powerpoint/2010/main" val="13743886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a:t>
            </a:r>
            <a:r>
              <a:rPr lang="en-US" dirty="0" smtClean="0"/>
              <a:t>quals() is a method inherited from Object</a:t>
            </a:r>
            <a:endParaRPr lang="en-US" dirty="0"/>
          </a:p>
        </p:txBody>
      </p:sp>
      <p:sp>
        <p:nvSpPr>
          <p:cNvPr id="4" name="Content Placeholder 3"/>
          <p:cNvSpPr>
            <a:spLocks noGrp="1"/>
          </p:cNvSpPr>
          <p:nvPr>
            <p:ph idx="1"/>
          </p:nvPr>
        </p:nvSpPr>
        <p:spPr>
          <a:xfrm>
            <a:off x="457200" y="1600201"/>
            <a:ext cx="8229600" cy="1119268"/>
          </a:xfrm>
        </p:spPr>
        <p:txBody>
          <a:bodyPr/>
          <a:lstStyle/>
          <a:p>
            <a:r>
              <a:rPr lang="en-US" dirty="0" smtClean="0"/>
              <a:t>If you don</a:t>
            </a:r>
            <a:r>
              <a:rPr lang="fr-FR" dirty="0" smtClean="0"/>
              <a:t>’</a:t>
            </a:r>
            <a:r>
              <a:rPr lang="en-US" dirty="0" smtClean="0"/>
              <a:t>t override it, you get the behavior defined in Object</a:t>
            </a:r>
            <a:endParaRPr lang="en-US" dirty="0"/>
          </a:p>
        </p:txBody>
      </p:sp>
      <p:sp>
        <p:nvSpPr>
          <p:cNvPr id="5" name="TextBox 4"/>
          <p:cNvSpPr txBox="1"/>
          <p:nvPr/>
        </p:nvSpPr>
        <p:spPr>
          <a:xfrm>
            <a:off x="1860232" y="4079203"/>
            <a:ext cx="4894414" cy="923330"/>
          </a:xfrm>
          <a:prstGeom prst="rect">
            <a:avLst/>
          </a:prstGeom>
          <a:noFill/>
        </p:spPr>
        <p:txBody>
          <a:bodyPr wrap="none" rtlCol="0">
            <a:spAutoFit/>
          </a:bodyPr>
          <a:lstStyle/>
          <a:p>
            <a:r>
              <a:rPr lang="en-US" dirty="0">
                <a:latin typeface="Courier"/>
                <a:cs typeface="Courier"/>
              </a:rPr>
              <a:t>p</a:t>
            </a:r>
            <a:r>
              <a:rPr lang="en-US" dirty="0" smtClean="0">
                <a:latin typeface="Courier"/>
                <a:cs typeface="Courier"/>
              </a:rPr>
              <a:t>ublic </a:t>
            </a:r>
            <a:r>
              <a:rPr lang="en-US" dirty="0" err="1" smtClean="0">
                <a:latin typeface="Courier"/>
                <a:cs typeface="Courier"/>
              </a:rPr>
              <a:t>boolean</a:t>
            </a:r>
            <a:r>
              <a:rPr lang="en-US" dirty="0" smtClean="0">
                <a:latin typeface="Courier"/>
                <a:cs typeface="Courier"/>
              </a:rPr>
              <a:t> equals (Object x) {</a:t>
            </a:r>
          </a:p>
          <a:p>
            <a:r>
              <a:rPr lang="en-US" dirty="0">
                <a:latin typeface="Courier"/>
                <a:cs typeface="Courier"/>
              </a:rPr>
              <a:t> </a:t>
            </a:r>
            <a:r>
              <a:rPr lang="en-US" dirty="0" smtClean="0">
                <a:latin typeface="Courier"/>
                <a:cs typeface="Courier"/>
              </a:rPr>
              <a:t> return this == x;</a:t>
            </a:r>
          </a:p>
          <a:p>
            <a:r>
              <a:rPr lang="en-US" dirty="0">
                <a:latin typeface="Courier"/>
                <a:cs typeface="Courier"/>
              </a:rPr>
              <a:t>}</a:t>
            </a:r>
          </a:p>
        </p:txBody>
      </p:sp>
      <p:sp>
        <p:nvSpPr>
          <p:cNvPr id="6" name="Folded Corner 5"/>
          <p:cNvSpPr/>
          <p:nvPr/>
        </p:nvSpPr>
        <p:spPr>
          <a:xfrm rot="10800000">
            <a:off x="1231601" y="3335196"/>
            <a:ext cx="6119521" cy="2283328"/>
          </a:xfrm>
          <a:prstGeom prst="foldedCorner">
            <a:avLst/>
          </a:prstGeom>
          <a:no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7" name="TextBox 6"/>
          <p:cNvSpPr txBox="1"/>
          <p:nvPr/>
        </p:nvSpPr>
        <p:spPr>
          <a:xfrm>
            <a:off x="6108437" y="2965864"/>
            <a:ext cx="1242685" cy="369332"/>
          </a:xfrm>
          <a:prstGeom prst="rect">
            <a:avLst/>
          </a:prstGeom>
          <a:noFill/>
        </p:spPr>
        <p:txBody>
          <a:bodyPr wrap="none" rtlCol="0">
            <a:spAutoFit/>
          </a:bodyPr>
          <a:lstStyle/>
          <a:p>
            <a:r>
              <a:rPr lang="en-US" dirty="0" err="1" smtClean="0"/>
              <a:t>Object.java</a:t>
            </a:r>
            <a:endParaRPr lang="en-US" dirty="0"/>
          </a:p>
        </p:txBody>
      </p:sp>
    </p:spTree>
    <p:extLst>
      <p:ext uri="{BB962C8B-B14F-4D97-AF65-F5344CB8AC3E}">
        <p14:creationId xmlns:p14="http://schemas.microsoft.com/office/powerpoint/2010/main" val="2699713789"/>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365588" y="749819"/>
            <a:ext cx="5758107" cy="584776"/>
          </a:xfrm>
          <a:prstGeom prst="rect">
            <a:avLst/>
          </a:prstGeom>
          <a:noFill/>
        </p:spPr>
        <p:txBody>
          <a:bodyPr wrap="none" rtlCol="0">
            <a:spAutoFit/>
          </a:bodyPr>
          <a:lstStyle/>
          <a:p>
            <a:r>
              <a:rPr lang="en-US" sz="3200" dirty="0" smtClean="0"/>
              <a:t>Stack                                   Heap</a:t>
            </a:r>
          </a:p>
        </p:txBody>
      </p:sp>
      <p:cxnSp>
        <p:nvCxnSpPr>
          <p:cNvPr id="6" name="Straight Arrow Connector 5"/>
          <p:cNvCxnSpPr>
            <a:endCxn id="5" idx="0"/>
          </p:cNvCxnSpPr>
          <p:nvPr/>
        </p:nvCxnSpPr>
        <p:spPr bwMode="auto">
          <a:xfrm flipV="1">
            <a:off x="4244642" y="749819"/>
            <a:ext cx="0" cy="5715333"/>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cxnSp>
        <p:nvCxnSpPr>
          <p:cNvPr id="7" name="Straight Arrow Connector 6"/>
          <p:cNvCxnSpPr/>
          <p:nvPr/>
        </p:nvCxnSpPr>
        <p:spPr bwMode="auto">
          <a:xfrm>
            <a:off x="968042" y="1436690"/>
            <a:ext cx="7010400" cy="0"/>
          </a:xfrm>
          <a:prstGeom prst="straightConnector1">
            <a:avLst/>
          </a:prstGeom>
          <a:solidFill>
            <a:schemeClr val="accent1"/>
          </a:solidFill>
          <a:ln w="28575" cap="flat" cmpd="sng" algn="ctr">
            <a:solidFill>
              <a:srgbClr val="F27C14"/>
            </a:solidFill>
            <a:prstDash val="solid"/>
            <a:round/>
            <a:headEnd type="none" w="med" len="med"/>
            <a:tailEnd type="none" w="lg" len="lg"/>
          </a:ln>
          <a:effectLst/>
        </p:spPr>
      </p:cxnSp>
      <p:sp>
        <p:nvSpPr>
          <p:cNvPr id="8" name="TextBox 7"/>
          <p:cNvSpPr txBox="1"/>
          <p:nvPr/>
        </p:nvSpPr>
        <p:spPr>
          <a:xfrm>
            <a:off x="1411213" y="2144894"/>
            <a:ext cx="2401018" cy="2585323"/>
          </a:xfrm>
          <a:prstGeom prst="rect">
            <a:avLst/>
          </a:prstGeom>
          <a:noFill/>
        </p:spPr>
        <p:txBody>
          <a:bodyPr wrap="none" rtlCol="0">
            <a:spAutoFit/>
          </a:bodyPr>
          <a:lstStyle/>
          <a:p>
            <a:r>
              <a:rPr lang="en-US" dirty="0" smtClean="0">
                <a:solidFill>
                  <a:srgbClr val="0000FF"/>
                </a:solidFill>
                <a:latin typeface="Courier"/>
                <a:cs typeface="Courier"/>
              </a:rPr>
              <a:t>0000000010101010</a:t>
            </a:r>
          </a:p>
          <a:p>
            <a:r>
              <a:rPr lang="en-US" dirty="0" smtClean="0">
                <a:solidFill>
                  <a:srgbClr val="0000FF"/>
                </a:solidFill>
                <a:latin typeface="Courier"/>
                <a:cs typeface="Courier"/>
              </a:rPr>
              <a:t>1010101011110011</a:t>
            </a:r>
          </a:p>
          <a:p>
            <a:endParaRPr lang="en-US" dirty="0">
              <a:solidFill>
                <a:srgbClr val="0000FF"/>
              </a:solidFill>
              <a:latin typeface="Courier"/>
              <a:cs typeface="Courier"/>
            </a:endParaRPr>
          </a:p>
          <a:p>
            <a:endParaRPr lang="en-US" dirty="0" smtClean="0">
              <a:solidFill>
                <a:srgbClr val="0000FF"/>
              </a:solidFill>
              <a:latin typeface="Courier"/>
              <a:cs typeface="Courier"/>
            </a:endParaRPr>
          </a:p>
          <a:p>
            <a:endParaRPr lang="en-US" dirty="0">
              <a:solidFill>
                <a:srgbClr val="0000FF"/>
              </a:solidFill>
              <a:latin typeface="Courier"/>
              <a:cs typeface="Courier"/>
            </a:endParaRPr>
          </a:p>
          <a:p>
            <a:endParaRPr lang="en-US" dirty="0">
              <a:solidFill>
                <a:srgbClr val="0000FF"/>
              </a:solidFill>
              <a:latin typeface="Courier"/>
              <a:cs typeface="Courier"/>
            </a:endParaRPr>
          </a:p>
          <a:p>
            <a:r>
              <a:rPr lang="en-US" dirty="0" smtClean="0">
                <a:solidFill>
                  <a:srgbClr val="0000FF"/>
                </a:solidFill>
                <a:latin typeface="Courier"/>
                <a:cs typeface="Courier"/>
              </a:rPr>
              <a:t>1111000011110000</a:t>
            </a:r>
          </a:p>
          <a:p>
            <a:r>
              <a:rPr lang="en-US" dirty="0" smtClean="0">
                <a:solidFill>
                  <a:srgbClr val="0000FF"/>
                </a:solidFill>
                <a:latin typeface="Courier"/>
                <a:cs typeface="Courier"/>
              </a:rPr>
              <a:t>1111000011110000</a:t>
            </a:r>
            <a:endParaRPr lang="en-US" dirty="0">
              <a:solidFill>
                <a:srgbClr val="0000FF"/>
              </a:solidFill>
              <a:latin typeface="Courier"/>
              <a:cs typeface="Courier"/>
            </a:endParaRPr>
          </a:p>
          <a:p>
            <a:endParaRPr lang="en-US" dirty="0">
              <a:solidFill>
                <a:srgbClr val="0000FF"/>
              </a:solidFill>
              <a:latin typeface="Courier"/>
              <a:cs typeface="Courier"/>
            </a:endParaRPr>
          </a:p>
        </p:txBody>
      </p:sp>
      <p:sp>
        <p:nvSpPr>
          <p:cNvPr id="9" name="TextBox 8"/>
          <p:cNvSpPr txBox="1"/>
          <p:nvPr/>
        </p:nvSpPr>
        <p:spPr>
          <a:xfrm>
            <a:off x="845043" y="2144894"/>
            <a:ext cx="391942" cy="2031325"/>
          </a:xfrm>
          <a:prstGeom prst="rect">
            <a:avLst/>
          </a:prstGeom>
          <a:noFill/>
        </p:spPr>
        <p:txBody>
          <a:bodyPr wrap="none" rtlCol="0">
            <a:spAutoFit/>
          </a:bodyPr>
          <a:lstStyle/>
          <a:p>
            <a:r>
              <a:rPr lang="en-US" dirty="0"/>
              <a:t>s</a:t>
            </a:r>
            <a:r>
              <a:rPr lang="en-US" dirty="0" smtClean="0"/>
              <a:t>1</a:t>
            </a:r>
          </a:p>
          <a:p>
            <a:endParaRPr lang="en-US" dirty="0" smtClean="0"/>
          </a:p>
          <a:p>
            <a:endParaRPr lang="en-US" dirty="0" smtClean="0"/>
          </a:p>
          <a:p>
            <a:r>
              <a:rPr lang="en-US" dirty="0" smtClean="0"/>
              <a:t> </a:t>
            </a:r>
          </a:p>
          <a:p>
            <a:endParaRPr lang="en-US" dirty="0" smtClean="0"/>
          </a:p>
          <a:p>
            <a:endParaRPr lang="en-US" dirty="0" smtClean="0"/>
          </a:p>
          <a:p>
            <a:r>
              <a:rPr lang="en-US" dirty="0" smtClean="0"/>
              <a:t>s2</a:t>
            </a:r>
            <a:endParaRPr lang="en-US" dirty="0"/>
          </a:p>
        </p:txBody>
      </p:sp>
      <p:sp>
        <p:nvSpPr>
          <p:cNvPr id="10" name="TextBox 9"/>
          <p:cNvSpPr txBox="1"/>
          <p:nvPr/>
        </p:nvSpPr>
        <p:spPr>
          <a:xfrm>
            <a:off x="493245" y="5080157"/>
            <a:ext cx="3317435" cy="1384995"/>
          </a:xfrm>
          <a:prstGeom prst="rect">
            <a:avLst/>
          </a:prstGeom>
          <a:noFill/>
          <a:ln>
            <a:solidFill>
              <a:srgbClr val="AC13FF"/>
            </a:solidFill>
          </a:ln>
        </p:spPr>
        <p:txBody>
          <a:bodyPr wrap="none" rtlCol="0">
            <a:spAutoFit/>
          </a:bodyPr>
          <a:lstStyle/>
          <a:p>
            <a:r>
              <a:rPr lang="en-US" sz="2800" dirty="0">
                <a:solidFill>
                  <a:srgbClr val="AC13FF"/>
                </a:solidFill>
              </a:rPr>
              <a:t>s</a:t>
            </a:r>
            <a:r>
              <a:rPr lang="en-US" sz="2800" dirty="0" smtClean="0">
                <a:solidFill>
                  <a:srgbClr val="AC13FF"/>
                </a:solidFill>
              </a:rPr>
              <a:t>1 == </a:t>
            </a:r>
            <a:r>
              <a:rPr lang="en-US" sz="2800" dirty="0">
                <a:solidFill>
                  <a:srgbClr val="AC13FF"/>
                </a:solidFill>
              </a:rPr>
              <a:t>s</a:t>
            </a:r>
            <a:r>
              <a:rPr lang="en-US" sz="2800" dirty="0" smtClean="0">
                <a:solidFill>
                  <a:srgbClr val="AC13FF"/>
                </a:solidFill>
              </a:rPr>
              <a:t>2  </a:t>
            </a:r>
            <a:r>
              <a:rPr lang="en-US" sz="2800" dirty="0" smtClean="0">
                <a:solidFill>
                  <a:srgbClr val="AC13FF"/>
                </a:solidFill>
                <a:sym typeface="Wingdings"/>
              </a:rPr>
              <a:t> false</a:t>
            </a:r>
          </a:p>
          <a:p>
            <a:r>
              <a:rPr lang="en-US" sz="2800" dirty="0" smtClean="0">
                <a:solidFill>
                  <a:srgbClr val="AC13FF"/>
                </a:solidFill>
                <a:sym typeface="Wingdings"/>
              </a:rPr>
              <a:t>         Therefore</a:t>
            </a:r>
          </a:p>
          <a:p>
            <a:r>
              <a:rPr lang="en-US" sz="2800" dirty="0">
                <a:solidFill>
                  <a:srgbClr val="AC13FF"/>
                </a:solidFill>
                <a:sym typeface="Wingdings"/>
              </a:rPr>
              <a:t>s</a:t>
            </a:r>
            <a:r>
              <a:rPr lang="en-US" sz="2800" dirty="0" smtClean="0">
                <a:solidFill>
                  <a:srgbClr val="AC13FF"/>
                </a:solidFill>
                <a:sym typeface="Wingdings"/>
              </a:rPr>
              <a:t>1.equals(s2)  false</a:t>
            </a:r>
            <a:endParaRPr lang="en-US" sz="2800" dirty="0">
              <a:solidFill>
                <a:srgbClr val="AC13FF"/>
              </a:solidFill>
            </a:endParaRPr>
          </a:p>
        </p:txBody>
      </p:sp>
      <p:sp>
        <p:nvSpPr>
          <p:cNvPr id="14" name="TextBox 13"/>
          <p:cNvSpPr txBox="1"/>
          <p:nvPr/>
        </p:nvSpPr>
        <p:spPr>
          <a:xfrm>
            <a:off x="6278020" y="1456454"/>
            <a:ext cx="1292842" cy="369332"/>
          </a:xfrm>
          <a:prstGeom prst="rect">
            <a:avLst/>
          </a:prstGeom>
          <a:noFill/>
        </p:spPr>
        <p:txBody>
          <a:bodyPr wrap="none" rtlCol="0">
            <a:spAutoFit/>
          </a:bodyPr>
          <a:lstStyle/>
          <a:p>
            <a:r>
              <a:rPr lang="en-US" dirty="0" smtClean="0">
                <a:solidFill>
                  <a:srgbClr val="0000FF"/>
                </a:solidFill>
                <a:latin typeface="Courier"/>
                <a:cs typeface="Courier"/>
              </a:rPr>
              <a:t>00aaaaf3</a:t>
            </a:r>
            <a:endParaRPr lang="en-US" dirty="0">
              <a:solidFill>
                <a:srgbClr val="0000FF"/>
              </a:solidFill>
              <a:latin typeface="Courier"/>
              <a:cs typeface="Courier"/>
            </a:endParaRPr>
          </a:p>
        </p:txBody>
      </p:sp>
      <p:sp>
        <p:nvSpPr>
          <p:cNvPr id="18" name="TextBox 17"/>
          <p:cNvSpPr txBox="1"/>
          <p:nvPr/>
        </p:nvSpPr>
        <p:spPr>
          <a:xfrm>
            <a:off x="6344654" y="5802978"/>
            <a:ext cx="1292842" cy="369332"/>
          </a:xfrm>
          <a:prstGeom prst="rect">
            <a:avLst/>
          </a:prstGeom>
          <a:noFill/>
        </p:spPr>
        <p:txBody>
          <a:bodyPr wrap="none" rtlCol="0">
            <a:spAutoFit/>
          </a:bodyPr>
          <a:lstStyle/>
          <a:p>
            <a:r>
              <a:rPr lang="en-US" dirty="0" smtClean="0">
                <a:solidFill>
                  <a:srgbClr val="0000FF"/>
                </a:solidFill>
                <a:latin typeface="Courier"/>
                <a:cs typeface="Courier"/>
              </a:rPr>
              <a:t>f0f0f0f0</a:t>
            </a:r>
            <a:endParaRPr lang="en-US" dirty="0">
              <a:solidFill>
                <a:srgbClr val="0000FF"/>
              </a:solidFill>
              <a:latin typeface="Courier"/>
              <a:cs typeface="Courier"/>
            </a:endParaRPr>
          </a:p>
        </p:txBody>
      </p:sp>
      <p:cxnSp>
        <p:nvCxnSpPr>
          <p:cNvPr id="19" name="Straight Arrow Connector 18"/>
          <p:cNvCxnSpPr/>
          <p:nvPr/>
        </p:nvCxnSpPr>
        <p:spPr>
          <a:xfrm>
            <a:off x="3812231" y="2462918"/>
            <a:ext cx="1152663" cy="0"/>
          </a:xfrm>
          <a:prstGeom prst="straightConnector1">
            <a:avLst/>
          </a:prstGeom>
          <a:ln w="38100" cmpd="sng">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flipV="1">
            <a:off x="3812231" y="4150562"/>
            <a:ext cx="1152663" cy="1"/>
          </a:xfrm>
          <a:prstGeom prst="straightConnector1">
            <a:avLst/>
          </a:prstGeom>
          <a:ln w="38100" cmpd="sng">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pic>
        <p:nvPicPr>
          <p:cNvPr id="3" name="Picture 2" descr="RedGian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5056" y="1801737"/>
            <a:ext cx="1814959" cy="1702950"/>
          </a:xfrm>
          <a:prstGeom prst="rect">
            <a:avLst/>
          </a:prstGeom>
        </p:spPr>
      </p:pic>
      <p:pic>
        <p:nvPicPr>
          <p:cNvPr id="20" name="Picture 19" descr="RedGian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5056" y="4150562"/>
            <a:ext cx="1814959" cy="1702950"/>
          </a:xfrm>
          <a:prstGeom prst="rect">
            <a:avLst/>
          </a:prstGeom>
        </p:spPr>
      </p:pic>
      <p:sp>
        <p:nvSpPr>
          <p:cNvPr id="12" name="Title 11"/>
          <p:cNvSpPr>
            <a:spLocks noGrp="1"/>
          </p:cNvSpPr>
          <p:nvPr>
            <p:ph type="title"/>
          </p:nvPr>
        </p:nvSpPr>
        <p:spPr>
          <a:xfrm>
            <a:off x="457200" y="23758"/>
            <a:ext cx="8229600" cy="619117"/>
          </a:xfrm>
        </p:spPr>
        <p:txBody>
          <a:bodyPr>
            <a:normAutofit fontScale="90000"/>
          </a:bodyPr>
          <a:lstStyle/>
          <a:p>
            <a:r>
              <a:rPr lang="en-US" dirty="0" smtClean="0"/>
              <a:t>If Star </a:t>
            </a:r>
            <a:r>
              <a:rPr lang="en-US" dirty="0" err="1" smtClean="0"/>
              <a:t>doesn</a:t>
            </a:r>
            <a:r>
              <a:rPr lang="fr-FR" dirty="0" smtClean="0"/>
              <a:t>’</a:t>
            </a:r>
            <a:r>
              <a:rPr lang="en-US" dirty="0" smtClean="0"/>
              <a:t>t override equals()</a:t>
            </a:r>
            <a:endParaRPr lang="en-US" dirty="0"/>
          </a:p>
        </p:txBody>
      </p:sp>
    </p:spTree>
    <p:extLst>
      <p:ext uri="{BB962C8B-B14F-4D97-AF65-F5344CB8AC3E}">
        <p14:creationId xmlns:p14="http://schemas.microsoft.com/office/powerpoint/2010/main" val="32143916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3" name="Straight Arrow Connector 62"/>
          <p:cNvCxnSpPr/>
          <p:nvPr/>
        </p:nvCxnSpPr>
        <p:spPr>
          <a:xfrm flipH="1">
            <a:off x="2404288" y="3882142"/>
            <a:ext cx="165560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4" name="Title 3"/>
          <p:cNvSpPr>
            <a:spLocks noGrp="1"/>
          </p:cNvSpPr>
          <p:nvPr>
            <p:ph type="title"/>
          </p:nvPr>
        </p:nvSpPr>
        <p:spPr>
          <a:xfrm>
            <a:off x="457200" y="0"/>
            <a:ext cx="8229600" cy="886642"/>
          </a:xfrm>
        </p:spPr>
        <p:txBody>
          <a:bodyPr/>
          <a:lstStyle/>
          <a:p>
            <a:r>
              <a:rPr lang="en-US" dirty="0" smtClean="0"/>
              <a:t>Why there are packages</a:t>
            </a:r>
            <a:endParaRPr lang="en-US" dirty="0"/>
          </a:p>
        </p:txBody>
      </p:sp>
      <p:cxnSp>
        <p:nvCxnSpPr>
          <p:cNvPr id="10" name="Straight Arrow Connector 9"/>
          <p:cNvCxnSpPr/>
          <p:nvPr/>
        </p:nvCxnSpPr>
        <p:spPr>
          <a:xfrm>
            <a:off x="4722268" y="3882142"/>
            <a:ext cx="182831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240428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V="1">
            <a:off x="4474785" y="2608542"/>
            <a:ext cx="0" cy="484025"/>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6427011" y="1560882"/>
            <a:ext cx="1269569" cy="4111029"/>
            <a:chOff x="6427011" y="1596145"/>
            <a:chExt cx="1269569" cy="4111029"/>
          </a:xfrm>
        </p:grpSpPr>
        <p:grpSp>
          <p:nvGrpSpPr>
            <p:cNvPr id="22" name="Group 21"/>
            <p:cNvGrpSpPr/>
            <p:nvPr/>
          </p:nvGrpSpPr>
          <p:grpSpPr>
            <a:xfrm>
              <a:off x="6427011" y="1596145"/>
              <a:ext cx="1269569" cy="1047660"/>
              <a:chOff x="5570861" y="2396330"/>
              <a:chExt cx="1628278" cy="1473744"/>
            </a:xfrm>
          </p:grpSpPr>
          <p:sp>
            <p:nvSpPr>
              <p:cNvPr id="23" name="Regular Pentagon 22"/>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4" name="TextBox 23"/>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5" name="Group 24"/>
            <p:cNvGrpSpPr/>
            <p:nvPr/>
          </p:nvGrpSpPr>
          <p:grpSpPr>
            <a:xfrm>
              <a:off x="6427011" y="3127830"/>
              <a:ext cx="1269569" cy="1047660"/>
              <a:chOff x="5570861" y="2396330"/>
              <a:chExt cx="1628278" cy="1473744"/>
            </a:xfrm>
          </p:grpSpPr>
          <p:sp>
            <p:nvSpPr>
              <p:cNvPr id="26" name="Regular Pentagon 25"/>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7" name="TextBox 26"/>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8" name="Group 27"/>
            <p:cNvGrpSpPr/>
            <p:nvPr/>
          </p:nvGrpSpPr>
          <p:grpSpPr>
            <a:xfrm>
              <a:off x="6427011" y="4659514"/>
              <a:ext cx="1269569" cy="1047660"/>
              <a:chOff x="5570861" y="2396330"/>
              <a:chExt cx="1628278" cy="1473744"/>
            </a:xfrm>
          </p:grpSpPr>
          <p:sp>
            <p:nvSpPr>
              <p:cNvPr id="29" name="Regular Pentagon 28"/>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30" name="TextBox 29"/>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40" name="Group 39"/>
          <p:cNvGrpSpPr/>
          <p:nvPr/>
        </p:nvGrpSpPr>
        <p:grpSpPr>
          <a:xfrm>
            <a:off x="1252989" y="1560882"/>
            <a:ext cx="1269569" cy="4111029"/>
            <a:chOff x="6427011" y="1596145"/>
            <a:chExt cx="1269569" cy="4111029"/>
          </a:xfrm>
        </p:grpSpPr>
        <p:grpSp>
          <p:nvGrpSpPr>
            <p:cNvPr id="41" name="Group 40"/>
            <p:cNvGrpSpPr/>
            <p:nvPr/>
          </p:nvGrpSpPr>
          <p:grpSpPr>
            <a:xfrm>
              <a:off x="6427011" y="1596145"/>
              <a:ext cx="1269569" cy="1047660"/>
              <a:chOff x="5570861" y="2396330"/>
              <a:chExt cx="1628278" cy="1473744"/>
            </a:xfrm>
          </p:grpSpPr>
          <p:sp>
            <p:nvSpPr>
              <p:cNvPr id="48" name="Regular Pentagon 4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9" name="TextBox 4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42" name="Group 41"/>
            <p:cNvGrpSpPr/>
            <p:nvPr/>
          </p:nvGrpSpPr>
          <p:grpSpPr>
            <a:xfrm>
              <a:off x="6427011" y="3127830"/>
              <a:ext cx="1269569" cy="1047660"/>
              <a:chOff x="5570861" y="2396330"/>
              <a:chExt cx="1628278" cy="1473744"/>
            </a:xfrm>
          </p:grpSpPr>
          <p:sp>
            <p:nvSpPr>
              <p:cNvPr id="46" name="Regular Pentagon 45"/>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7" name="TextBox 46"/>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43" name="Group 42"/>
            <p:cNvGrpSpPr/>
            <p:nvPr/>
          </p:nvGrpSpPr>
          <p:grpSpPr>
            <a:xfrm>
              <a:off x="6427011" y="4659514"/>
              <a:ext cx="1269569" cy="1047660"/>
              <a:chOff x="5570861" y="2396330"/>
              <a:chExt cx="1628278" cy="1473744"/>
            </a:xfrm>
          </p:grpSpPr>
          <p:sp>
            <p:nvSpPr>
              <p:cNvPr id="44" name="Regular Pentagon 4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5" name="TextBox 4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50" name="Group 49"/>
          <p:cNvGrpSpPr/>
          <p:nvPr/>
        </p:nvGrpSpPr>
        <p:grpSpPr>
          <a:xfrm>
            <a:off x="3840000" y="1560882"/>
            <a:ext cx="1269569" cy="4111029"/>
            <a:chOff x="6427011" y="1596145"/>
            <a:chExt cx="1269569" cy="4111029"/>
          </a:xfrm>
        </p:grpSpPr>
        <p:grpSp>
          <p:nvGrpSpPr>
            <p:cNvPr id="51" name="Group 50"/>
            <p:cNvGrpSpPr/>
            <p:nvPr/>
          </p:nvGrpSpPr>
          <p:grpSpPr>
            <a:xfrm>
              <a:off x="6427011" y="1596145"/>
              <a:ext cx="1269569" cy="1047660"/>
              <a:chOff x="5570861" y="2396330"/>
              <a:chExt cx="1628278" cy="1473744"/>
            </a:xfrm>
          </p:grpSpPr>
          <p:sp>
            <p:nvSpPr>
              <p:cNvPr id="58" name="Regular Pentagon 5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9" name="TextBox 5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52" name="Group 51"/>
            <p:cNvGrpSpPr/>
            <p:nvPr/>
          </p:nvGrpSpPr>
          <p:grpSpPr>
            <a:xfrm>
              <a:off x="6427011" y="3127830"/>
              <a:ext cx="1269569" cy="1047660"/>
              <a:chOff x="5570861" y="2396330"/>
              <a:chExt cx="1628278" cy="1473744"/>
            </a:xfrm>
          </p:grpSpPr>
          <p:sp>
            <p:nvSpPr>
              <p:cNvPr id="56" name="Regular Pentagon 55"/>
              <p:cNvSpPr/>
              <p:nvPr/>
            </p:nvSpPr>
            <p:spPr>
              <a:xfrm>
                <a:off x="5570861" y="2396330"/>
                <a:ext cx="1628278" cy="1473744"/>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7" name="TextBox 56"/>
              <p:cNvSpPr txBox="1"/>
              <p:nvPr/>
            </p:nvSpPr>
            <p:spPr>
              <a:xfrm>
                <a:off x="5916132" y="2944191"/>
                <a:ext cx="944529" cy="562835"/>
              </a:xfrm>
              <a:prstGeom prst="rect">
                <a:avLst/>
              </a:prstGeom>
              <a:noFill/>
            </p:spPr>
            <p:txBody>
              <a:bodyPr wrap="none" rtlCol="0">
                <a:spAutoFit/>
              </a:bodyPr>
              <a:lstStyle/>
              <a:p>
                <a:r>
                  <a:rPr lang="en-US" sz="2000" dirty="0" smtClean="0">
                    <a:solidFill>
                      <a:srgbClr val="0000FF"/>
                    </a:solidFill>
                  </a:rPr>
                  <a:t>Gene</a:t>
                </a:r>
                <a:endParaRPr lang="en-US" sz="2000" dirty="0">
                  <a:solidFill>
                    <a:srgbClr val="0000FF"/>
                  </a:solidFill>
                </a:endParaRPr>
              </a:p>
            </p:txBody>
          </p:sp>
        </p:grpSp>
        <p:grpSp>
          <p:nvGrpSpPr>
            <p:cNvPr id="53" name="Group 52"/>
            <p:cNvGrpSpPr/>
            <p:nvPr/>
          </p:nvGrpSpPr>
          <p:grpSpPr>
            <a:xfrm>
              <a:off x="6427011" y="4659514"/>
              <a:ext cx="1269569" cy="1047660"/>
              <a:chOff x="5570861" y="2396330"/>
              <a:chExt cx="1628278" cy="1473744"/>
            </a:xfrm>
          </p:grpSpPr>
          <p:sp>
            <p:nvSpPr>
              <p:cNvPr id="54" name="Regular Pentagon 5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5" name="TextBox 5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cxnSp>
        <p:nvCxnSpPr>
          <p:cNvPr id="61" name="Straight Arrow Connector 60"/>
          <p:cNvCxnSpPr/>
          <p:nvPr/>
        </p:nvCxnSpPr>
        <p:spPr>
          <a:xfrm flipV="1">
            <a:off x="484565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2522557" y="4140224"/>
            <a:ext cx="1559910"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867102" y="4140224"/>
            <a:ext cx="1559910"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a:off x="4474785" y="4140227"/>
            <a:ext cx="0" cy="48402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7801691" y="1781070"/>
            <a:ext cx="995385" cy="338554"/>
          </a:xfrm>
          <a:prstGeom prst="rect">
            <a:avLst/>
          </a:prstGeom>
          <a:noFill/>
        </p:spPr>
        <p:txBody>
          <a:bodyPr wrap="none" rtlCol="0">
            <a:spAutoFit/>
          </a:bodyPr>
          <a:lstStyle/>
          <a:p>
            <a:r>
              <a:rPr lang="en-US" sz="1600" dirty="0" smtClean="0">
                <a:solidFill>
                  <a:srgbClr val="0000FF"/>
                </a:solidFill>
              </a:rPr>
              <a:t>Sequence</a:t>
            </a:r>
            <a:endParaRPr lang="en-US" sz="1600" dirty="0">
              <a:solidFill>
                <a:srgbClr val="0000FF"/>
              </a:solidFill>
            </a:endParaRPr>
          </a:p>
        </p:txBody>
      </p:sp>
      <p:sp>
        <p:nvSpPr>
          <p:cNvPr id="78" name="TextBox 77"/>
          <p:cNvSpPr txBox="1"/>
          <p:nvPr/>
        </p:nvSpPr>
        <p:spPr>
          <a:xfrm>
            <a:off x="7954091" y="3473193"/>
            <a:ext cx="903312" cy="338554"/>
          </a:xfrm>
          <a:prstGeom prst="rect">
            <a:avLst/>
          </a:prstGeom>
          <a:noFill/>
        </p:spPr>
        <p:txBody>
          <a:bodyPr wrap="none" rtlCol="0">
            <a:spAutoFit/>
          </a:bodyPr>
          <a:lstStyle/>
          <a:p>
            <a:r>
              <a:rPr lang="en-US" sz="1600" dirty="0" smtClean="0">
                <a:solidFill>
                  <a:srgbClr val="0000FF"/>
                </a:solidFill>
              </a:rPr>
              <a:t>Pathway</a:t>
            </a:r>
            <a:endParaRPr lang="en-US" sz="1600" dirty="0">
              <a:solidFill>
                <a:srgbClr val="0000FF"/>
              </a:solidFill>
            </a:endParaRPr>
          </a:p>
        </p:txBody>
      </p:sp>
      <p:sp>
        <p:nvSpPr>
          <p:cNvPr id="79" name="TextBox 78"/>
          <p:cNvSpPr txBox="1"/>
          <p:nvPr/>
        </p:nvSpPr>
        <p:spPr>
          <a:xfrm>
            <a:off x="7862018" y="4855143"/>
            <a:ext cx="911628" cy="338554"/>
          </a:xfrm>
          <a:prstGeom prst="rect">
            <a:avLst/>
          </a:prstGeom>
          <a:noFill/>
        </p:spPr>
        <p:txBody>
          <a:bodyPr wrap="none" rtlCol="0">
            <a:spAutoFit/>
          </a:bodyPr>
          <a:lstStyle/>
          <a:p>
            <a:r>
              <a:rPr lang="en-US" sz="1600" dirty="0" smtClean="0">
                <a:solidFill>
                  <a:srgbClr val="0000FF"/>
                </a:solidFill>
              </a:rPr>
              <a:t>Function</a:t>
            </a:r>
            <a:endParaRPr lang="en-US" sz="1600" dirty="0">
              <a:solidFill>
                <a:srgbClr val="0000FF"/>
              </a:solidFill>
            </a:endParaRPr>
          </a:p>
        </p:txBody>
      </p:sp>
      <p:sp>
        <p:nvSpPr>
          <p:cNvPr id="80" name="TextBox 79"/>
          <p:cNvSpPr txBox="1"/>
          <p:nvPr/>
        </p:nvSpPr>
        <p:spPr>
          <a:xfrm>
            <a:off x="4007583" y="1070441"/>
            <a:ext cx="890889" cy="338554"/>
          </a:xfrm>
          <a:prstGeom prst="rect">
            <a:avLst/>
          </a:prstGeom>
          <a:noFill/>
        </p:spPr>
        <p:txBody>
          <a:bodyPr wrap="none" rtlCol="0">
            <a:spAutoFit/>
          </a:bodyPr>
          <a:lstStyle/>
          <a:p>
            <a:r>
              <a:rPr lang="en-US" sz="1600" dirty="0" err="1" smtClean="0">
                <a:solidFill>
                  <a:srgbClr val="0000FF"/>
                </a:solidFill>
              </a:rPr>
              <a:t>Paralogs</a:t>
            </a:r>
            <a:endParaRPr lang="en-US" sz="1600" dirty="0">
              <a:solidFill>
                <a:srgbClr val="0000FF"/>
              </a:solidFill>
            </a:endParaRPr>
          </a:p>
        </p:txBody>
      </p:sp>
      <p:sp>
        <p:nvSpPr>
          <p:cNvPr id="81" name="TextBox 80"/>
          <p:cNvSpPr txBox="1"/>
          <p:nvPr/>
        </p:nvSpPr>
        <p:spPr>
          <a:xfrm>
            <a:off x="4007583" y="5878746"/>
            <a:ext cx="1008910" cy="338554"/>
          </a:xfrm>
          <a:prstGeom prst="rect">
            <a:avLst/>
          </a:prstGeom>
          <a:noFill/>
        </p:spPr>
        <p:txBody>
          <a:bodyPr wrap="none" rtlCol="0">
            <a:spAutoFit/>
          </a:bodyPr>
          <a:lstStyle/>
          <a:p>
            <a:r>
              <a:rPr lang="en-US" sz="1600" dirty="0" err="1" smtClean="0">
                <a:solidFill>
                  <a:srgbClr val="0000FF"/>
                </a:solidFill>
              </a:rPr>
              <a:t>Orthologs</a:t>
            </a:r>
            <a:endParaRPr lang="en-US" sz="1600" dirty="0">
              <a:solidFill>
                <a:srgbClr val="0000FF"/>
              </a:solidFill>
            </a:endParaRPr>
          </a:p>
        </p:txBody>
      </p:sp>
      <p:sp>
        <p:nvSpPr>
          <p:cNvPr id="82" name="TextBox 81"/>
          <p:cNvSpPr txBox="1"/>
          <p:nvPr/>
        </p:nvSpPr>
        <p:spPr>
          <a:xfrm>
            <a:off x="137073" y="1933470"/>
            <a:ext cx="817952" cy="338554"/>
          </a:xfrm>
          <a:prstGeom prst="rect">
            <a:avLst/>
          </a:prstGeom>
          <a:noFill/>
        </p:spPr>
        <p:txBody>
          <a:bodyPr wrap="none" rtlCol="0">
            <a:spAutoFit/>
          </a:bodyPr>
          <a:lstStyle/>
          <a:p>
            <a:r>
              <a:rPr lang="en-US" sz="1600" dirty="0" smtClean="0">
                <a:solidFill>
                  <a:srgbClr val="0000FF"/>
                </a:solidFill>
              </a:rPr>
              <a:t>Operon</a:t>
            </a:r>
            <a:endParaRPr lang="en-US" sz="1600" dirty="0">
              <a:solidFill>
                <a:srgbClr val="0000FF"/>
              </a:solidFill>
            </a:endParaRPr>
          </a:p>
        </p:txBody>
      </p:sp>
      <p:sp>
        <p:nvSpPr>
          <p:cNvPr id="83" name="TextBox 82"/>
          <p:cNvSpPr txBox="1"/>
          <p:nvPr/>
        </p:nvSpPr>
        <p:spPr>
          <a:xfrm>
            <a:off x="137073" y="3559407"/>
            <a:ext cx="653945" cy="338554"/>
          </a:xfrm>
          <a:prstGeom prst="rect">
            <a:avLst/>
          </a:prstGeom>
          <a:noFill/>
        </p:spPr>
        <p:txBody>
          <a:bodyPr wrap="none" rtlCol="0">
            <a:spAutoFit/>
          </a:bodyPr>
          <a:lstStyle/>
          <a:p>
            <a:r>
              <a:rPr lang="en-US" sz="1600" dirty="0" smtClean="0">
                <a:solidFill>
                  <a:srgbClr val="0000FF"/>
                </a:solidFill>
              </a:rPr>
              <a:t>Locus</a:t>
            </a:r>
            <a:endParaRPr lang="en-US" sz="1600" dirty="0">
              <a:solidFill>
                <a:srgbClr val="0000FF"/>
              </a:solidFill>
            </a:endParaRPr>
          </a:p>
        </p:txBody>
      </p:sp>
      <p:sp>
        <p:nvSpPr>
          <p:cNvPr id="84" name="TextBox 83"/>
          <p:cNvSpPr txBox="1"/>
          <p:nvPr/>
        </p:nvSpPr>
        <p:spPr>
          <a:xfrm>
            <a:off x="137073" y="5013716"/>
            <a:ext cx="1073130" cy="338554"/>
          </a:xfrm>
          <a:prstGeom prst="rect">
            <a:avLst/>
          </a:prstGeom>
          <a:noFill/>
        </p:spPr>
        <p:txBody>
          <a:bodyPr wrap="none" rtlCol="0">
            <a:spAutoFit/>
          </a:bodyPr>
          <a:lstStyle/>
          <a:p>
            <a:r>
              <a:rPr lang="en-US" sz="1600" dirty="0" smtClean="0">
                <a:solidFill>
                  <a:srgbClr val="0000FF"/>
                </a:solidFill>
              </a:rPr>
              <a:t>Discoverer</a:t>
            </a:r>
            <a:endParaRPr lang="en-US" sz="1600" dirty="0">
              <a:solidFill>
                <a:srgbClr val="0000FF"/>
              </a:solidFill>
            </a:endParaRPr>
          </a:p>
        </p:txBody>
      </p:sp>
    </p:spTree>
    <p:extLst>
      <p:ext uri="{BB962C8B-B14F-4D97-AF65-F5344CB8AC3E}">
        <p14:creationId xmlns:p14="http://schemas.microsoft.com/office/powerpoint/2010/main" val="1020101882"/>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47004" y="62803"/>
            <a:ext cx="8229600" cy="1143000"/>
          </a:xfrm>
        </p:spPr>
        <p:txBody>
          <a:bodyPr/>
          <a:lstStyle/>
          <a:p>
            <a:r>
              <a:rPr lang="en-US" dirty="0" smtClean="0"/>
              <a:t>So you need to add this to </a:t>
            </a:r>
            <a:r>
              <a:rPr lang="en-US" dirty="0" err="1" smtClean="0"/>
              <a:t>Star.java</a:t>
            </a:r>
            <a:endParaRPr lang="en-US" dirty="0"/>
          </a:p>
        </p:txBody>
      </p:sp>
      <p:sp>
        <p:nvSpPr>
          <p:cNvPr id="5" name="TextBox 4"/>
          <p:cNvSpPr txBox="1"/>
          <p:nvPr/>
        </p:nvSpPr>
        <p:spPr>
          <a:xfrm>
            <a:off x="547004" y="1218631"/>
            <a:ext cx="5263806" cy="2554545"/>
          </a:xfrm>
          <a:prstGeom prst="rect">
            <a:avLst/>
          </a:prstGeom>
          <a:noFill/>
          <a:ln w="28575" cmpd="sng">
            <a:solidFill>
              <a:srgbClr val="0000FF"/>
            </a:solidFill>
          </a:ln>
        </p:spPr>
        <p:txBody>
          <a:bodyPr wrap="none" rtlCol="0">
            <a:spAutoFit/>
          </a:bodyPr>
          <a:lstStyle/>
          <a:p>
            <a:r>
              <a:rPr lang="en-US" sz="2000" dirty="0">
                <a:solidFill>
                  <a:srgbClr val="0000FF"/>
                </a:solidFill>
                <a:latin typeface="Courier"/>
                <a:cs typeface="Courier"/>
              </a:rPr>
              <a:t>p</a:t>
            </a:r>
            <a:r>
              <a:rPr lang="en-US" sz="2000" dirty="0" smtClean="0">
                <a:solidFill>
                  <a:srgbClr val="0000FF"/>
                </a:solidFill>
                <a:latin typeface="Courier"/>
                <a:cs typeface="Courier"/>
              </a:rPr>
              <a:t>ublic </a:t>
            </a:r>
            <a:r>
              <a:rPr lang="en-US" sz="2000" dirty="0" err="1" smtClean="0">
                <a:solidFill>
                  <a:srgbClr val="0000FF"/>
                </a:solidFill>
                <a:latin typeface="Courier"/>
                <a:cs typeface="Courier"/>
              </a:rPr>
              <a:t>boolean</a:t>
            </a:r>
            <a:r>
              <a:rPr lang="en-US" sz="2000" dirty="0" smtClean="0">
                <a:solidFill>
                  <a:srgbClr val="0000FF"/>
                </a:solidFill>
                <a:latin typeface="Courier"/>
                <a:cs typeface="Courier"/>
              </a:rPr>
              <a:t> equals(Object x) {</a:t>
            </a:r>
          </a:p>
          <a:p>
            <a:r>
              <a:rPr lang="en-US" sz="2000" dirty="0">
                <a:solidFill>
                  <a:srgbClr val="0000FF"/>
                </a:solidFill>
                <a:latin typeface="Courier"/>
                <a:cs typeface="Courier"/>
              </a:rPr>
              <a:t> </a:t>
            </a:r>
            <a:r>
              <a:rPr lang="en-US" sz="2000" dirty="0" smtClean="0">
                <a:solidFill>
                  <a:srgbClr val="0000FF"/>
                </a:solidFill>
                <a:latin typeface="Courier"/>
                <a:cs typeface="Courier"/>
              </a:rPr>
              <a:t> Star that = (Star)x;</a:t>
            </a:r>
          </a:p>
          <a:p>
            <a:r>
              <a:rPr lang="en-US" sz="2000" dirty="0">
                <a:solidFill>
                  <a:srgbClr val="0000FF"/>
                </a:solidFill>
                <a:latin typeface="Courier"/>
                <a:cs typeface="Courier"/>
              </a:rPr>
              <a:t> </a:t>
            </a:r>
            <a:r>
              <a:rPr lang="en-US" sz="2000" dirty="0" smtClean="0">
                <a:solidFill>
                  <a:srgbClr val="0000FF"/>
                </a:solidFill>
                <a:latin typeface="Courier"/>
                <a:cs typeface="Courier"/>
              </a:rPr>
              <a:t> if (</a:t>
            </a:r>
            <a:r>
              <a:rPr lang="en-US" sz="2000" dirty="0" err="1" smtClean="0">
                <a:solidFill>
                  <a:srgbClr val="0000FF"/>
                </a:solidFill>
                <a:latin typeface="Courier"/>
                <a:cs typeface="Courier"/>
              </a:rPr>
              <a:t>this.mass</a:t>
            </a:r>
            <a:r>
              <a:rPr lang="en-US" sz="2000" dirty="0" smtClean="0">
                <a:solidFill>
                  <a:srgbClr val="0000FF"/>
                </a:solidFill>
                <a:latin typeface="Courier"/>
                <a:cs typeface="Courier"/>
              </a:rPr>
              <a:t> != </a:t>
            </a:r>
            <a:r>
              <a:rPr lang="en-US" sz="2000" dirty="0" err="1" smtClean="0">
                <a:solidFill>
                  <a:srgbClr val="0000FF"/>
                </a:solidFill>
                <a:latin typeface="Courier"/>
                <a:cs typeface="Courier"/>
              </a:rPr>
              <a:t>that.mass</a:t>
            </a:r>
            <a:r>
              <a:rPr lang="en-US" sz="2000" dirty="0" smtClean="0">
                <a:solidFill>
                  <a:srgbClr val="0000FF"/>
                </a:solidFill>
                <a:latin typeface="Courier"/>
                <a:cs typeface="Courier"/>
              </a:rPr>
              <a:t>)</a:t>
            </a:r>
          </a:p>
          <a:p>
            <a:r>
              <a:rPr lang="en-US" sz="2000" dirty="0">
                <a:solidFill>
                  <a:srgbClr val="0000FF"/>
                </a:solidFill>
                <a:latin typeface="Courier"/>
                <a:cs typeface="Courier"/>
              </a:rPr>
              <a:t> </a:t>
            </a:r>
            <a:r>
              <a:rPr lang="en-US" sz="2000" dirty="0" smtClean="0">
                <a:solidFill>
                  <a:srgbClr val="0000FF"/>
                </a:solidFill>
                <a:latin typeface="Courier"/>
                <a:cs typeface="Courier"/>
              </a:rPr>
              <a:t>   return false;</a:t>
            </a:r>
          </a:p>
          <a:p>
            <a:r>
              <a:rPr lang="en-US" sz="2000" dirty="0">
                <a:solidFill>
                  <a:srgbClr val="0000FF"/>
                </a:solidFill>
                <a:latin typeface="Courier"/>
                <a:cs typeface="Courier"/>
              </a:rPr>
              <a:t> </a:t>
            </a:r>
            <a:r>
              <a:rPr lang="en-US" sz="2000" dirty="0" smtClean="0">
                <a:solidFill>
                  <a:srgbClr val="0000FF"/>
                </a:solidFill>
                <a:latin typeface="Courier"/>
                <a:cs typeface="Courier"/>
              </a:rPr>
              <a:t> if (</a:t>
            </a:r>
            <a:r>
              <a:rPr lang="en-US" sz="2000" dirty="0" err="1" smtClean="0">
                <a:solidFill>
                  <a:srgbClr val="0000FF"/>
                </a:solidFill>
                <a:latin typeface="Courier"/>
                <a:cs typeface="Courier"/>
              </a:rPr>
              <a:t>this.age</a:t>
            </a:r>
            <a:r>
              <a:rPr lang="en-US" sz="2000" dirty="0" smtClean="0">
                <a:solidFill>
                  <a:srgbClr val="0000FF"/>
                </a:solidFill>
                <a:latin typeface="Courier"/>
                <a:cs typeface="Courier"/>
              </a:rPr>
              <a:t> != </a:t>
            </a:r>
            <a:r>
              <a:rPr lang="en-US" sz="2000" dirty="0" err="1" smtClean="0">
                <a:solidFill>
                  <a:srgbClr val="0000FF"/>
                </a:solidFill>
                <a:latin typeface="Courier"/>
                <a:cs typeface="Courier"/>
              </a:rPr>
              <a:t>that.age</a:t>
            </a:r>
            <a:r>
              <a:rPr lang="en-US" sz="2000" dirty="0" smtClean="0">
                <a:solidFill>
                  <a:srgbClr val="0000FF"/>
                </a:solidFill>
                <a:latin typeface="Courier"/>
                <a:cs typeface="Courier"/>
              </a:rPr>
              <a:t>)</a:t>
            </a:r>
          </a:p>
          <a:p>
            <a:r>
              <a:rPr lang="en-US" sz="2000" dirty="0">
                <a:solidFill>
                  <a:srgbClr val="0000FF"/>
                </a:solidFill>
                <a:latin typeface="Courier"/>
                <a:cs typeface="Courier"/>
              </a:rPr>
              <a:t> </a:t>
            </a:r>
            <a:r>
              <a:rPr lang="en-US" sz="2000" dirty="0" smtClean="0">
                <a:solidFill>
                  <a:srgbClr val="0000FF"/>
                </a:solidFill>
                <a:latin typeface="Courier"/>
                <a:cs typeface="Courier"/>
              </a:rPr>
              <a:t>   return false;</a:t>
            </a:r>
          </a:p>
          <a:p>
            <a:r>
              <a:rPr lang="en-US" sz="2000" dirty="0">
                <a:solidFill>
                  <a:srgbClr val="0000FF"/>
                </a:solidFill>
                <a:latin typeface="Courier"/>
                <a:cs typeface="Courier"/>
              </a:rPr>
              <a:t> </a:t>
            </a:r>
            <a:r>
              <a:rPr lang="en-US" sz="2000" dirty="0" smtClean="0">
                <a:solidFill>
                  <a:srgbClr val="0000FF"/>
                </a:solidFill>
                <a:latin typeface="Courier"/>
                <a:cs typeface="Courier"/>
              </a:rPr>
              <a:t> return true;</a:t>
            </a:r>
          </a:p>
          <a:p>
            <a:r>
              <a:rPr lang="en-US" sz="2000" dirty="0" smtClean="0">
                <a:solidFill>
                  <a:srgbClr val="0000FF"/>
                </a:solidFill>
                <a:latin typeface="Courier"/>
                <a:cs typeface="Courier"/>
              </a:rPr>
              <a:t>}</a:t>
            </a:r>
            <a:endParaRPr lang="en-US" sz="2000" dirty="0">
              <a:solidFill>
                <a:srgbClr val="0000FF"/>
              </a:solidFill>
              <a:latin typeface="Courier"/>
              <a:cs typeface="Courier"/>
            </a:endParaRPr>
          </a:p>
        </p:txBody>
      </p:sp>
      <p:sp>
        <p:nvSpPr>
          <p:cNvPr id="6" name="TextBox 5"/>
          <p:cNvSpPr txBox="1"/>
          <p:nvPr/>
        </p:nvSpPr>
        <p:spPr>
          <a:xfrm>
            <a:off x="547004" y="4193602"/>
            <a:ext cx="6495112" cy="1938992"/>
          </a:xfrm>
          <a:prstGeom prst="rect">
            <a:avLst/>
          </a:prstGeom>
          <a:noFill/>
          <a:ln w="28575" cmpd="sng">
            <a:solidFill>
              <a:srgbClr val="0000FF"/>
            </a:solidFill>
          </a:ln>
        </p:spPr>
        <p:txBody>
          <a:bodyPr wrap="none" rtlCol="0">
            <a:spAutoFit/>
          </a:bodyPr>
          <a:lstStyle/>
          <a:p>
            <a:r>
              <a:rPr lang="en-US" sz="2000" dirty="0" smtClean="0">
                <a:solidFill>
                  <a:srgbClr val="0000FF"/>
                </a:solidFill>
                <a:latin typeface="Courier"/>
                <a:cs typeface="Courier"/>
              </a:rPr>
              <a:t> </a:t>
            </a:r>
            <a:r>
              <a:rPr lang="en-US" sz="2000" dirty="0">
                <a:solidFill>
                  <a:srgbClr val="0000FF"/>
                </a:solidFill>
                <a:latin typeface="Courier"/>
                <a:cs typeface="Courier"/>
              </a:rPr>
              <a:t>public static void main(String[] </a:t>
            </a:r>
            <a:r>
              <a:rPr lang="en-US" sz="2000" dirty="0" err="1">
                <a:solidFill>
                  <a:srgbClr val="0000FF"/>
                </a:solidFill>
                <a:latin typeface="Courier"/>
                <a:cs typeface="Courier"/>
              </a:rPr>
              <a:t>args</a:t>
            </a:r>
            <a:r>
              <a:rPr lang="en-US" sz="2000" dirty="0">
                <a:solidFill>
                  <a:srgbClr val="0000FF"/>
                </a:solidFill>
                <a:latin typeface="Courier"/>
                <a:cs typeface="Courier"/>
              </a:rPr>
              <a:t>) {</a:t>
            </a:r>
          </a:p>
          <a:p>
            <a:r>
              <a:rPr lang="en-US" sz="2000" dirty="0">
                <a:solidFill>
                  <a:srgbClr val="0000FF"/>
                </a:solidFill>
                <a:latin typeface="Courier"/>
                <a:cs typeface="Courier"/>
              </a:rPr>
              <a:t>    Star s1 = new Star(1, 1000000000);</a:t>
            </a:r>
          </a:p>
          <a:p>
            <a:r>
              <a:rPr lang="en-US" sz="2000" dirty="0">
                <a:solidFill>
                  <a:srgbClr val="0000FF"/>
                </a:solidFill>
                <a:latin typeface="Courier"/>
                <a:cs typeface="Courier"/>
              </a:rPr>
              <a:t>    Star s2 = new Star(1, 1000000000);</a:t>
            </a:r>
          </a:p>
          <a:p>
            <a:r>
              <a:rPr lang="en-US" sz="2000" dirty="0">
                <a:solidFill>
                  <a:srgbClr val="0000FF"/>
                </a:solidFill>
                <a:latin typeface="Courier"/>
                <a:cs typeface="Courier"/>
              </a:rPr>
              <a:t>    </a:t>
            </a:r>
            <a:r>
              <a:rPr lang="en-US" sz="2000" dirty="0" err="1">
                <a:solidFill>
                  <a:srgbClr val="0000FF"/>
                </a:solidFill>
                <a:latin typeface="Courier"/>
                <a:cs typeface="Courier"/>
              </a:rPr>
              <a:t>System.out.println</a:t>
            </a:r>
            <a:r>
              <a:rPr lang="en-US" sz="2000" dirty="0">
                <a:solidFill>
                  <a:srgbClr val="0000FF"/>
                </a:solidFill>
                <a:latin typeface="Courier"/>
                <a:cs typeface="Courier"/>
              </a:rPr>
              <a:t>(s1.equals(s2));</a:t>
            </a:r>
          </a:p>
          <a:p>
            <a:r>
              <a:rPr lang="en-US" sz="2000" dirty="0">
                <a:solidFill>
                  <a:srgbClr val="0000FF"/>
                </a:solidFill>
                <a:latin typeface="Courier"/>
                <a:cs typeface="Courier"/>
              </a:rPr>
              <a:t>  }</a:t>
            </a:r>
            <a:endParaRPr lang="en-US" sz="2000" dirty="0" smtClean="0">
              <a:solidFill>
                <a:srgbClr val="0000FF"/>
              </a:solidFill>
              <a:latin typeface="Courier"/>
              <a:cs typeface="Courier"/>
            </a:endParaRPr>
          </a:p>
          <a:p>
            <a:r>
              <a:rPr lang="en-US" sz="2000" dirty="0">
                <a:solidFill>
                  <a:srgbClr val="0000FF"/>
                </a:solidFill>
                <a:latin typeface="Courier"/>
                <a:cs typeface="Courier"/>
              </a:rPr>
              <a:t>}</a:t>
            </a:r>
          </a:p>
        </p:txBody>
      </p:sp>
      <p:sp>
        <p:nvSpPr>
          <p:cNvPr id="7" name="TextBox 6"/>
          <p:cNvSpPr txBox="1"/>
          <p:nvPr/>
        </p:nvSpPr>
        <p:spPr>
          <a:xfrm>
            <a:off x="7257447" y="4733415"/>
            <a:ext cx="1569660" cy="646331"/>
          </a:xfrm>
          <a:prstGeom prst="rect">
            <a:avLst/>
          </a:prstGeom>
          <a:noFill/>
        </p:spPr>
        <p:txBody>
          <a:bodyPr wrap="none" rtlCol="0">
            <a:spAutoFit/>
          </a:bodyPr>
          <a:lstStyle/>
          <a:p>
            <a:r>
              <a:rPr lang="en-US" sz="3600" dirty="0" smtClean="0">
                <a:sym typeface="Wingdings"/>
              </a:rPr>
              <a:t> true</a:t>
            </a:r>
            <a:endParaRPr lang="en-US" sz="3600" dirty="0"/>
          </a:p>
        </p:txBody>
      </p:sp>
    </p:spTree>
    <p:extLst>
      <p:ext uri="{BB962C8B-B14F-4D97-AF65-F5344CB8AC3E}">
        <p14:creationId xmlns:p14="http://schemas.microsoft.com/office/powerpoint/2010/main" val="11860490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Deep equality, hash codes, and comparison</a:t>
            </a:r>
            <a:endParaRPr lang="en-US" dirty="0"/>
          </a:p>
        </p:txBody>
      </p:sp>
      <p:sp>
        <p:nvSpPr>
          <p:cNvPr id="3" name="Content Placeholder 2"/>
          <p:cNvSpPr>
            <a:spLocks noGrp="1"/>
          </p:cNvSpPr>
          <p:nvPr>
            <p:ph idx="1"/>
          </p:nvPr>
        </p:nvSpPr>
        <p:spPr/>
        <p:txBody>
          <a:bodyPr/>
          <a:lstStyle/>
          <a:p>
            <a:r>
              <a:rPr lang="en-US" dirty="0" smtClean="0"/>
              <a:t>Functionality you add to classes to give them superpowers</a:t>
            </a:r>
          </a:p>
          <a:p>
            <a:pPr lvl="1"/>
            <a:r>
              <a:rPr lang="en-US" dirty="0"/>
              <a:t>D</a:t>
            </a:r>
            <a:r>
              <a:rPr lang="en-US" dirty="0" smtClean="0"/>
              <a:t>eep equality + hash codes </a:t>
            </a:r>
            <a:r>
              <a:rPr lang="en-US" dirty="0" smtClean="0">
                <a:sym typeface="Wingdings"/>
              </a:rPr>
              <a:t> </a:t>
            </a:r>
            <a:r>
              <a:rPr lang="en-US" dirty="0" smtClean="0"/>
              <a:t>Ability to be managed by </a:t>
            </a:r>
            <a:r>
              <a:rPr lang="en-US" dirty="0" err="1" smtClean="0"/>
              <a:t>blackbelt</a:t>
            </a:r>
            <a:r>
              <a:rPr lang="en-US" dirty="0" smtClean="0"/>
              <a:t> collections (sets &amp; maps)</a:t>
            </a:r>
          </a:p>
          <a:p>
            <a:pPr lvl="1"/>
            <a:r>
              <a:rPr lang="en-US" dirty="0"/>
              <a:t>Deep equality + hash codes </a:t>
            </a:r>
            <a:r>
              <a:rPr lang="en-US" dirty="0" smtClean="0"/>
              <a:t>+ comparison </a:t>
            </a:r>
            <a:r>
              <a:rPr lang="en-US" dirty="0" smtClean="0">
                <a:sym typeface="Wingdings"/>
              </a:rPr>
              <a:t> </a:t>
            </a:r>
            <a:r>
              <a:rPr lang="en-US" dirty="0" smtClean="0"/>
              <a:t>Ability to be sorted by Jedi collections (tree sets and tree maps)</a:t>
            </a:r>
            <a:endParaRPr lang="en-US" dirty="0"/>
          </a:p>
        </p:txBody>
      </p:sp>
      <p:sp>
        <p:nvSpPr>
          <p:cNvPr id="4" name="TextBox 3"/>
          <p:cNvSpPr txBox="1"/>
          <p:nvPr/>
        </p:nvSpPr>
        <p:spPr>
          <a:xfrm>
            <a:off x="2142023" y="179587"/>
            <a:ext cx="770651" cy="923330"/>
          </a:xfrm>
          <a:prstGeom prst="rect">
            <a:avLst/>
          </a:prstGeom>
          <a:noFill/>
        </p:spPr>
        <p:txBody>
          <a:bodyPr wrap="none" rtlCol="0">
            <a:spAutoFit/>
          </a:bodyPr>
          <a:lstStyle/>
          <a:p>
            <a:r>
              <a:rPr lang="en-US" sz="5400" dirty="0" smtClean="0">
                <a:solidFill>
                  <a:srgbClr val="008000"/>
                </a:solidFill>
                <a:latin typeface="Zapf Dingbats"/>
                <a:ea typeface="Zapf Dingbats"/>
                <a:cs typeface="Zapf Dingbats"/>
                <a:sym typeface="Zapf Dingbats"/>
              </a:rPr>
              <a:t>✔</a:t>
            </a:r>
            <a:endParaRPr lang="en-US" sz="5400" dirty="0">
              <a:solidFill>
                <a:srgbClr val="008000"/>
              </a:solidFill>
            </a:endParaRPr>
          </a:p>
        </p:txBody>
      </p:sp>
      <p:sp>
        <p:nvSpPr>
          <p:cNvPr id="5" name="TextBox 4"/>
          <p:cNvSpPr txBox="1"/>
          <p:nvPr/>
        </p:nvSpPr>
        <p:spPr>
          <a:xfrm>
            <a:off x="1756697" y="2487037"/>
            <a:ext cx="662135" cy="769441"/>
          </a:xfrm>
          <a:prstGeom prst="rect">
            <a:avLst/>
          </a:prstGeom>
          <a:noFill/>
        </p:spPr>
        <p:txBody>
          <a:bodyPr wrap="none" rtlCol="0">
            <a:spAutoFit/>
          </a:bodyPr>
          <a:lstStyle/>
          <a:p>
            <a:r>
              <a:rPr lang="en-US" sz="4400" dirty="0">
                <a:solidFill>
                  <a:srgbClr val="008000"/>
                </a:solidFill>
                <a:latin typeface="Zapf Dingbats"/>
                <a:ea typeface="Zapf Dingbats"/>
                <a:cs typeface="Zapf Dingbats"/>
                <a:sym typeface="Zapf Dingbats"/>
              </a:rPr>
              <a:t>✔</a:t>
            </a:r>
            <a:endParaRPr lang="en-US" sz="5400" dirty="0">
              <a:solidFill>
                <a:srgbClr val="008000"/>
              </a:solidFill>
            </a:endParaRPr>
          </a:p>
        </p:txBody>
      </p:sp>
      <p:sp>
        <p:nvSpPr>
          <p:cNvPr id="6" name="TextBox 5"/>
          <p:cNvSpPr txBox="1"/>
          <p:nvPr/>
        </p:nvSpPr>
        <p:spPr>
          <a:xfrm>
            <a:off x="1810955" y="3563031"/>
            <a:ext cx="662135" cy="769441"/>
          </a:xfrm>
          <a:prstGeom prst="rect">
            <a:avLst/>
          </a:prstGeom>
          <a:noFill/>
        </p:spPr>
        <p:txBody>
          <a:bodyPr wrap="none" rtlCol="0">
            <a:spAutoFit/>
          </a:bodyPr>
          <a:lstStyle/>
          <a:p>
            <a:r>
              <a:rPr lang="en-US" sz="4400" dirty="0">
                <a:solidFill>
                  <a:srgbClr val="008000"/>
                </a:solidFill>
                <a:latin typeface="Zapf Dingbats"/>
                <a:ea typeface="Zapf Dingbats"/>
                <a:cs typeface="Zapf Dingbats"/>
                <a:sym typeface="Zapf Dingbats"/>
              </a:rPr>
              <a:t>✔</a:t>
            </a:r>
            <a:endParaRPr lang="en-US" sz="5400" dirty="0">
              <a:solidFill>
                <a:srgbClr val="008000"/>
              </a:solidFill>
            </a:endParaRPr>
          </a:p>
        </p:txBody>
      </p:sp>
    </p:spTree>
    <p:extLst>
      <p:ext uri="{BB962C8B-B14F-4D97-AF65-F5344CB8AC3E}">
        <p14:creationId xmlns:p14="http://schemas.microsoft.com/office/powerpoint/2010/main" val="27374881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3799"/>
          </a:xfrm>
        </p:spPr>
        <p:txBody>
          <a:bodyPr/>
          <a:lstStyle/>
          <a:p>
            <a:r>
              <a:rPr lang="en-US" dirty="0" smtClean="0"/>
              <a:t>Hashing</a:t>
            </a:r>
            <a:endParaRPr lang="en-US" dirty="0"/>
          </a:p>
        </p:txBody>
      </p:sp>
      <p:sp>
        <p:nvSpPr>
          <p:cNvPr id="3" name="Content Placeholder 2"/>
          <p:cNvSpPr>
            <a:spLocks noGrp="1"/>
          </p:cNvSpPr>
          <p:nvPr>
            <p:ph idx="1"/>
          </p:nvPr>
        </p:nvSpPr>
        <p:spPr>
          <a:xfrm>
            <a:off x="457200" y="869022"/>
            <a:ext cx="8229600" cy="4525963"/>
          </a:xfrm>
        </p:spPr>
        <p:txBody>
          <a:bodyPr>
            <a:normAutofit fontScale="92500" lnSpcReduction="20000"/>
          </a:bodyPr>
          <a:lstStyle/>
          <a:p>
            <a:r>
              <a:rPr lang="en-US" dirty="0" smtClean="0"/>
              <a:t>A fast efficient strategy for locating objects in memory</a:t>
            </a:r>
          </a:p>
          <a:p>
            <a:r>
              <a:rPr lang="en-US" dirty="0" smtClean="0"/>
              <a:t>Details later this semester</a:t>
            </a:r>
          </a:p>
          <a:p>
            <a:r>
              <a:rPr lang="en-US" dirty="0" smtClean="0"/>
              <a:t>Based on the </a:t>
            </a:r>
            <a:r>
              <a:rPr lang="en-US" dirty="0" err="1" smtClean="0"/>
              <a:t>hashCode</a:t>
            </a:r>
            <a:r>
              <a:rPr lang="en-US" dirty="0" smtClean="0"/>
              <a:t>() method</a:t>
            </a:r>
          </a:p>
          <a:p>
            <a:pPr lvl="1"/>
            <a:r>
              <a:rPr lang="en-US" dirty="0" smtClean="0"/>
              <a:t>Inherited from Object</a:t>
            </a:r>
          </a:p>
          <a:p>
            <a:pPr lvl="1"/>
            <a:r>
              <a:rPr lang="en-US" dirty="0" smtClean="0"/>
              <a:t>Returns an </a:t>
            </a:r>
            <a:r>
              <a:rPr lang="en-US" dirty="0" err="1" smtClean="0"/>
              <a:t>int</a:t>
            </a:r>
            <a:endParaRPr lang="en-US" dirty="0" smtClean="0"/>
          </a:p>
          <a:p>
            <a:pPr lvl="1"/>
            <a:r>
              <a:rPr lang="en-US" dirty="0" smtClean="0"/>
              <a:t>You have to override if you want your class to have superpowers</a:t>
            </a:r>
          </a:p>
          <a:p>
            <a:pPr lvl="1"/>
            <a:r>
              <a:rPr lang="en-US" dirty="0" smtClean="0"/>
              <a:t>Returns some function of the values of the instance variables</a:t>
            </a:r>
          </a:p>
          <a:p>
            <a:pPr lvl="1"/>
            <a:r>
              <a:rPr lang="en-US" dirty="0" smtClean="0"/>
              <a:t>You need to understand the </a:t>
            </a:r>
            <a:r>
              <a:rPr lang="en-US" b="1" i="1" u="sng" dirty="0" smtClean="0"/>
              <a:t>contract</a:t>
            </a:r>
            <a:endParaRPr lang="en-US" b="1" i="1" u="sng" dirty="0"/>
          </a:p>
        </p:txBody>
      </p:sp>
    </p:spTree>
    <p:extLst>
      <p:ext uri="{BB962C8B-B14F-4D97-AF65-F5344CB8AC3E}">
        <p14:creationId xmlns:p14="http://schemas.microsoft.com/office/powerpoint/2010/main" val="1033955825"/>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7152"/>
            <a:ext cx="8229600" cy="1143000"/>
          </a:xfrm>
        </p:spPr>
        <p:txBody>
          <a:bodyPr/>
          <a:lstStyle/>
          <a:p>
            <a:r>
              <a:rPr lang="en-US" dirty="0" err="1" smtClean="0"/>
              <a:t>hashCode</a:t>
            </a:r>
            <a:r>
              <a:rPr lang="en-US" dirty="0" smtClean="0"/>
              <a:t>() example</a:t>
            </a:r>
            <a:endParaRPr lang="en-US" dirty="0"/>
          </a:p>
        </p:txBody>
      </p:sp>
      <p:sp>
        <p:nvSpPr>
          <p:cNvPr id="7" name="Content Placeholder 6"/>
          <p:cNvSpPr>
            <a:spLocks noGrp="1"/>
          </p:cNvSpPr>
          <p:nvPr>
            <p:ph idx="1"/>
          </p:nvPr>
        </p:nvSpPr>
        <p:spPr>
          <a:xfrm>
            <a:off x="38487" y="4387414"/>
            <a:ext cx="8967599" cy="1975117"/>
          </a:xfrm>
        </p:spPr>
        <p:txBody>
          <a:bodyPr>
            <a:normAutofit fontScale="85000" lnSpcReduction="20000"/>
          </a:bodyPr>
          <a:lstStyle/>
          <a:p>
            <a:r>
              <a:rPr lang="en-US" dirty="0" smtClean="0"/>
              <a:t>Usually: different mass/age </a:t>
            </a:r>
            <a:r>
              <a:rPr lang="en-US" dirty="0" smtClean="0">
                <a:sym typeface="Wingdings"/>
              </a:rPr>
              <a:t>different hash codes</a:t>
            </a:r>
          </a:p>
          <a:p>
            <a:r>
              <a:rPr lang="en-US" dirty="0" smtClean="0">
                <a:sym typeface="Wingdings"/>
              </a:rPr>
              <a:t>Occasionally: </a:t>
            </a:r>
            <a:r>
              <a:rPr lang="en-US" dirty="0"/>
              <a:t>different mass/age </a:t>
            </a:r>
            <a:r>
              <a:rPr lang="en-US" dirty="0" smtClean="0">
                <a:sym typeface="Wingdings"/>
              </a:rPr>
              <a:t>same hash codes (a “collision”)</a:t>
            </a:r>
          </a:p>
          <a:p>
            <a:r>
              <a:rPr lang="en-US" dirty="0" smtClean="0">
                <a:sym typeface="Wingdings"/>
              </a:rPr>
              <a:t>Always: same mass/age same hash codes</a:t>
            </a:r>
          </a:p>
          <a:p>
            <a:pPr lvl="1"/>
            <a:r>
              <a:rPr lang="en-US" dirty="0" err="1" smtClean="0">
                <a:sym typeface="Wingdings"/>
              </a:rPr>
              <a:t>starA.equals</a:t>
            </a:r>
            <a:r>
              <a:rPr lang="en-US" dirty="0" smtClean="0">
                <a:sym typeface="Wingdings"/>
              </a:rPr>
              <a:t>(</a:t>
            </a:r>
            <a:r>
              <a:rPr lang="en-US" dirty="0" err="1" smtClean="0">
                <a:sym typeface="Wingdings"/>
              </a:rPr>
              <a:t>starB</a:t>
            </a:r>
            <a:r>
              <a:rPr lang="en-US" dirty="0" smtClean="0">
                <a:sym typeface="Wingdings"/>
              </a:rPr>
              <a:t>)  </a:t>
            </a:r>
            <a:r>
              <a:rPr lang="en-US" dirty="0" err="1" smtClean="0">
                <a:sym typeface="Wingdings"/>
              </a:rPr>
              <a:t>starA.hashCode</a:t>
            </a:r>
            <a:r>
              <a:rPr lang="en-US" dirty="0" smtClean="0">
                <a:sym typeface="Wingdings"/>
              </a:rPr>
              <a:t>() == </a:t>
            </a:r>
            <a:r>
              <a:rPr lang="en-US" dirty="0" err="1" smtClean="0">
                <a:sym typeface="Wingdings"/>
              </a:rPr>
              <a:t>starB.hashCode</a:t>
            </a:r>
            <a:r>
              <a:rPr lang="en-US" dirty="0" smtClean="0">
                <a:sym typeface="Wingdings"/>
              </a:rPr>
              <a:t>()</a:t>
            </a:r>
            <a:endParaRPr lang="en-US" dirty="0">
              <a:sym typeface="Wingdings"/>
            </a:endParaRPr>
          </a:p>
          <a:p>
            <a:endParaRPr lang="en-US" dirty="0"/>
          </a:p>
        </p:txBody>
      </p:sp>
      <p:sp>
        <p:nvSpPr>
          <p:cNvPr id="5" name="TextBox 4"/>
          <p:cNvSpPr txBox="1"/>
          <p:nvPr/>
        </p:nvSpPr>
        <p:spPr>
          <a:xfrm>
            <a:off x="2117225" y="898106"/>
            <a:ext cx="4802066" cy="3046988"/>
          </a:xfrm>
          <a:prstGeom prst="rect">
            <a:avLst/>
          </a:prstGeom>
          <a:noFill/>
          <a:ln w="28575" cmpd="sng">
            <a:solidFill>
              <a:srgbClr val="0000FF"/>
            </a:solidFill>
          </a:ln>
        </p:spPr>
        <p:txBody>
          <a:bodyPr wrap="none" rtlCol="0">
            <a:spAutoFit/>
          </a:bodyPr>
          <a:lstStyle/>
          <a:p>
            <a:r>
              <a:rPr lang="en-US" sz="2400" dirty="0" smtClean="0">
                <a:solidFill>
                  <a:srgbClr val="0000FF"/>
                </a:solidFill>
                <a:latin typeface="Courier"/>
                <a:cs typeface="Courier"/>
              </a:rPr>
              <a:t>class Star {</a:t>
            </a:r>
          </a:p>
          <a:p>
            <a:r>
              <a:rPr lang="en-US" sz="2400" dirty="0">
                <a:solidFill>
                  <a:srgbClr val="0000FF"/>
                </a:solidFill>
                <a:latin typeface="Courier"/>
                <a:cs typeface="Courier"/>
              </a:rPr>
              <a:t> </a:t>
            </a:r>
            <a:r>
              <a:rPr lang="en-US" sz="2400" dirty="0" smtClean="0">
                <a:solidFill>
                  <a:srgbClr val="0000FF"/>
                </a:solidFill>
                <a:latin typeface="Courier"/>
                <a:cs typeface="Courier"/>
              </a:rPr>
              <a:t> </a:t>
            </a:r>
            <a:r>
              <a:rPr lang="en-US" sz="2400" dirty="0" err="1" smtClean="0">
                <a:solidFill>
                  <a:srgbClr val="0000FF"/>
                </a:solidFill>
                <a:latin typeface="Courier"/>
                <a:cs typeface="Courier"/>
              </a:rPr>
              <a:t>int</a:t>
            </a:r>
            <a:r>
              <a:rPr lang="en-US" sz="2400" dirty="0" smtClean="0">
                <a:solidFill>
                  <a:srgbClr val="0000FF"/>
                </a:solidFill>
                <a:latin typeface="Courier"/>
                <a:cs typeface="Courier"/>
              </a:rPr>
              <a:t>  mass;</a:t>
            </a:r>
          </a:p>
          <a:p>
            <a:r>
              <a:rPr lang="en-US" sz="2400" dirty="0">
                <a:solidFill>
                  <a:srgbClr val="0000FF"/>
                </a:solidFill>
                <a:latin typeface="Courier"/>
                <a:cs typeface="Courier"/>
              </a:rPr>
              <a:t> </a:t>
            </a:r>
            <a:r>
              <a:rPr lang="en-US" sz="2400" dirty="0" smtClean="0">
                <a:solidFill>
                  <a:srgbClr val="0000FF"/>
                </a:solidFill>
                <a:latin typeface="Courier"/>
                <a:cs typeface="Courier"/>
              </a:rPr>
              <a:t> </a:t>
            </a:r>
            <a:r>
              <a:rPr lang="en-US" sz="2400" dirty="0" err="1" smtClean="0">
                <a:solidFill>
                  <a:srgbClr val="0000FF"/>
                </a:solidFill>
                <a:latin typeface="Courier"/>
                <a:cs typeface="Courier"/>
              </a:rPr>
              <a:t>int</a:t>
            </a:r>
            <a:r>
              <a:rPr lang="en-US" sz="2400" dirty="0" smtClean="0">
                <a:solidFill>
                  <a:srgbClr val="0000FF"/>
                </a:solidFill>
                <a:latin typeface="Courier"/>
                <a:cs typeface="Courier"/>
              </a:rPr>
              <a:t>  age;</a:t>
            </a:r>
          </a:p>
          <a:p>
            <a:endParaRPr lang="en-US" sz="2400" dirty="0">
              <a:solidFill>
                <a:srgbClr val="0000FF"/>
              </a:solidFill>
              <a:latin typeface="Courier"/>
              <a:cs typeface="Courier"/>
            </a:endParaRPr>
          </a:p>
          <a:p>
            <a:r>
              <a:rPr lang="en-US" sz="2400" dirty="0" smtClean="0">
                <a:solidFill>
                  <a:srgbClr val="0000FF"/>
                </a:solidFill>
                <a:latin typeface="Courier"/>
                <a:cs typeface="Courier"/>
              </a:rPr>
              <a:t>  public </a:t>
            </a:r>
            <a:r>
              <a:rPr lang="en-US" sz="2400" dirty="0" err="1" smtClean="0">
                <a:solidFill>
                  <a:srgbClr val="0000FF"/>
                </a:solidFill>
                <a:latin typeface="Courier"/>
                <a:cs typeface="Courier"/>
              </a:rPr>
              <a:t>int</a:t>
            </a:r>
            <a:r>
              <a:rPr lang="en-US" sz="2400" dirty="0" smtClean="0">
                <a:solidFill>
                  <a:srgbClr val="0000FF"/>
                </a:solidFill>
                <a:latin typeface="Courier"/>
                <a:cs typeface="Courier"/>
              </a:rPr>
              <a:t> </a:t>
            </a:r>
            <a:r>
              <a:rPr lang="en-US" sz="2400" dirty="0" err="1" smtClean="0">
                <a:solidFill>
                  <a:srgbClr val="0000FF"/>
                </a:solidFill>
                <a:latin typeface="Courier"/>
                <a:cs typeface="Courier"/>
              </a:rPr>
              <a:t>hashCode</a:t>
            </a:r>
            <a:r>
              <a:rPr lang="en-US" sz="2400" dirty="0" smtClean="0">
                <a:solidFill>
                  <a:srgbClr val="0000FF"/>
                </a:solidFill>
                <a:latin typeface="Courier"/>
                <a:cs typeface="Courier"/>
              </a:rPr>
              <a:t>() {</a:t>
            </a:r>
          </a:p>
          <a:p>
            <a:r>
              <a:rPr lang="en-US" sz="2400" dirty="0" smtClean="0">
                <a:solidFill>
                  <a:srgbClr val="0000FF"/>
                </a:solidFill>
                <a:latin typeface="Courier"/>
                <a:cs typeface="Courier"/>
              </a:rPr>
              <a:t>    return mass + age;</a:t>
            </a:r>
            <a:endParaRPr lang="en-US" sz="2400" dirty="0">
              <a:solidFill>
                <a:srgbClr val="0000FF"/>
              </a:solidFill>
              <a:latin typeface="Courier"/>
              <a:cs typeface="Courier"/>
            </a:endParaRPr>
          </a:p>
          <a:p>
            <a:r>
              <a:rPr lang="en-US" sz="2400" dirty="0" smtClean="0">
                <a:solidFill>
                  <a:srgbClr val="0000FF"/>
                </a:solidFill>
                <a:latin typeface="Courier"/>
                <a:cs typeface="Courier"/>
              </a:rPr>
              <a:t>  }</a:t>
            </a:r>
          </a:p>
          <a:p>
            <a:r>
              <a:rPr lang="en-US" sz="2400" dirty="0">
                <a:solidFill>
                  <a:srgbClr val="0000FF"/>
                </a:solidFill>
                <a:latin typeface="Courier"/>
                <a:cs typeface="Courier"/>
              </a:rPr>
              <a:t>}</a:t>
            </a:r>
          </a:p>
        </p:txBody>
      </p:sp>
    </p:spTree>
    <p:extLst>
      <p:ext uri="{BB962C8B-B14F-4D97-AF65-F5344CB8AC3E}">
        <p14:creationId xmlns:p14="http://schemas.microsoft.com/office/powerpoint/2010/main" val="3098471310"/>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7467600" y="0"/>
            <a:ext cx="1371600" cy="160020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2" name="Title 1"/>
          <p:cNvSpPr>
            <a:spLocks noGrp="1"/>
          </p:cNvSpPr>
          <p:nvPr>
            <p:ph type="title"/>
          </p:nvPr>
        </p:nvSpPr>
        <p:spPr>
          <a:xfrm>
            <a:off x="457200" y="152400"/>
            <a:ext cx="8229600" cy="671513"/>
          </a:xfrm>
          <a:solidFill>
            <a:schemeClr val="bg1"/>
          </a:solidFill>
        </p:spPr>
        <p:txBody>
          <a:bodyPr>
            <a:normAutofit fontScale="90000"/>
          </a:bodyPr>
          <a:lstStyle/>
          <a:p>
            <a:r>
              <a:rPr lang="en-US" dirty="0" smtClean="0"/>
              <a:t>The “equals /</a:t>
            </a:r>
            <a:r>
              <a:rPr lang="en-US" dirty="0" err="1" smtClean="0"/>
              <a:t>hashcode</a:t>
            </a:r>
            <a:r>
              <a:rPr lang="en-US" dirty="0" smtClean="0"/>
              <a:t>” Contract</a:t>
            </a:r>
            <a:endParaRPr lang="en-US" dirty="0"/>
          </a:p>
        </p:txBody>
      </p:sp>
      <p:sp>
        <p:nvSpPr>
          <p:cNvPr id="3" name="Content Placeholder 2"/>
          <p:cNvSpPr>
            <a:spLocks noGrp="1"/>
          </p:cNvSpPr>
          <p:nvPr>
            <p:ph idx="1"/>
          </p:nvPr>
        </p:nvSpPr>
        <p:spPr>
          <a:xfrm>
            <a:off x="533400" y="914400"/>
            <a:ext cx="8229600" cy="3048000"/>
          </a:xfrm>
        </p:spPr>
        <p:txBody>
          <a:bodyPr>
            <a:normAutofit/>
          </a:bodyPr>
          <a:lstStyle/>
          <a:p>
            <a:r>
              <a:rPr lang="en-US" dirty="0">
                <a:sym typeface="Wingdings"/>
              </a:rPr>
              <a:t>A social contract, not a language </a:t>
            </a:r>
            <a:r>
              <a:rPr lang="en-US" dirty="0" smtClean="0">
                <a:sym typeface="Wingdings"/>
              </a:rPr>
              <a:t>requirement</a:t>
            </a:r>
          </a:p>
          <a:p>
            <a:r>
              <a:rPr lang="en-US" dirty="0" smtClean="0">
                <a:sym typeface="Wingdings"/>
              </a:rPr>
              <a:t>There is no enforcing agent</a:t>
            </a:r>
          </a:p>
          <a:p>
            <a:r>
              <a:rPr lang="en-US" dirty="0" smtClean="0">
                <a:sym typeface="Wingdings"/>
              </a:rPr>
              <a:t>When social contracts break down, society breaks down</a:t>
            </a:r>
            <a:endParaRPr lang="en-US" dirty="0"/>
          </a:p>
        </p:txBody>
      </p:sp>
      <p:pic>
        <p:nvPicPr>
          <p:cNvPr id="5" name="Picture 4" descr="ApesOnGGB.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7872" y="3201864"/>
            <a:ext cx="4578341" cy="3433756"/>
          </a:xfrm>
          <a:prstGeom prst="rect">
            <a:avLst/>
          </a:prstGeom>
          <a:ln>
            <a:solidFill>
              <a:schemeClr val="tx1"/>
            </a:solidFill>
          </a:ln>
        </p:spPr>
      </p:pic>
    </p:spTree>
    <p:extLst>
      <p:ext uri="{BB962C8B-B14F-4D97-AF65-F5344CB8AC3E}">
        <p14:creationId xmlns:p14="http://schemas.microsoft.com/office/powerpoint/2010/main" val="860549516"/>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Given any 2 objects x and y, if </a:t>
            </a:r>
            <a:r>
              <a:rPr lang="en-US" dirty="0" err="1" smtClean="0"/>
              <a:t>x.equals</a:t>
            </a:r>
            <a:r>
              <a:rPr lang="en-US" dirty="0" smtClean="0"/>
              <a:t>(y) is true, then </a:t>
            </a:r>
            <a:r>
              <a:rPr lang="en-US" dirty="0" err="1" smtClean="0"/>
              <a:t>x.hashCode</a:t>
            </a:r>
            <a:r>
              <a:rPr lang="en-US" dirty="0" smtClean="0"/>
              <a:t>() must equal </a:t>
            </a:r>
            <a:r>
              <a:rPr lang="en-US" dirty="0" err="1" smtClean="0"/>
              <a:t>y.hashCode</a:t>
            </a:r>
            <a:r>
              <a:rPr lang="en-US" dirty="0" smtClean="0"/>
              <a:t>()</a:t>
            </a:r>
          </a:p>
          <a:p>
            <a:r>
              <a:rPr lang="en-US" dirty="0" smtClean="0"/>
              <a:t>The opposite is not a requirement. But collisions should be rare. You’ll see why in November.</a:t>
            </a:r>
            <a:endParaRPr lang="en-US" dirty="0"/>
          </a:p>
        </p:txBody>
      </p:sp>
      <p:sp>
        <p:nvSpPr>
          <p:cNvPr id="4" name="Title 1"/>
          <p:cNvSpPr>
            <a:spLocks noGrp="1"/>
          </p:cNvSpPr>
          <p:nvPr>
            <p:ph type="title"/>
          </p:nvPr>
        </p:nvSpPr>
        <p:spPr>
          <a:solidFill>
            <a:schemeClr val="bg1"/>
          </a:solidFill>
        </p:spPr>
        <p:txBody>
          <a:bodyPr>
            <a:normAutofit/>
          </a:bodyPr>
          <a:lstStyle/>
          <a:p>
            <a:r>
              <a:rPr lang="en-US" dirty="0" smtClean="0"/>
              <a:t>The “equals /</a:t>
            </a:r>
            <a:r>
              <a:rPr lang="en-US" dirty="0" err="1" smtClean="0"/>
              <a:t>hashcode</a:t>
            </a:r>
            <a:r>
              <a:rPr lang="en-US" dirty="0" smtClean="0"/>
              <a:t>” Contract</a:t>
            </a:r>
            <a:endParaRPr lang="en-US" dirty="0"/>
          </a:p>
        </p:txBody>
      </p:sp>
    </p:spTree>
    <p:extLst>
      <p:ext uri="{BB962C8B-B14F-4D97-AF65-F5344CB8AC3E}">
        <p14:creationId xmlns:p14="http://schemas.microsoft.com/office/powerpoint/2010/main" val="601761634"/>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3734"/>
            <a:ext cx="8229600" cy="841376"/>
          </a:xfrm>
        </p:spPr>
        <p:txBody>
          <a:bodyPr/>
          <a:lstStyle/>
          <a:p>
            <a:r>
              <a:rPr lang="en-US" sz="4800" dirty="0" smtClean="0"/>
              <a:t>What’s the use?</a:t>
            </a:r>
            <a:endParaRPr lang="en-US" sz="4800" dirty="0"/>
          </a:p>
        </p:txBody>
      </p:sp>
      <p:pic>
        <p:nvPicPr>
          <p:cNvPr id="4" name="Content Placeholder 3" descr="Bookshelf.jpg"/>
          <p:cNvPicPr>
            <a:picLocks noGrp="1" noChangeAspect="1"/>
          </p:cNvPicPr>
          <p:nvPr>
            <p:ph idx="1"/>
          </p:nvPr>
        </p:nvPicPr>
        <p:blipFill>
          <a:blip r:embed="rId2">
            <a:extLst>
              <a:ext uri="{28A0092B-C50C-407E-A947-70E740481C1C}">
                <a14:useLocalDpi xmlns:a14="http://schemas.microsoft.com/office/drawing/2010/main" val="0"/>
              </a:ext>
            </a:extLst>
          </a:blip>
          <a:srcRect l="17505" r="17505"/>
          <a:stretch>
            <a:fillRect/>
          </a:stretch>
        </p:blipFill>
        <p:spPr>
          <a:xfrm>
            <a:off x="457201" y="940696"/>
            <a:ext cx="8075612" cy="1740281"/>
          </a:xfrm>
          <a:ln>
            <a:solidFill>
              <a:schemeClr val="tx1"/>
            </a:solidFill>
          </a:ln>
        </p:spPr>
      </p:pic>
      <p:sp>
        <p:nvSpPr>
          <p:cNvPr id="5" name="TextBox 4"/>
          <p:cNvSpPr txBox="1"/>
          <p:nvPr/>
        </p:nvSpPr>
        <p:spPr>
          <a:xfrm>
            <a:off x="1282918" y="3194213"/>
            <a:ext cx="6332823" cy="2862322"/>
          </a:xfrm>
          <a:prstGeom prst="rect">
            <a:avLst/>
          </a:prstGeom>
          <a:noFill/>
        </p:spPr>
        <p:txBody>
          <a:bodyPr wrap="square" rtlCol="0">
            <a:spAutoFit/>
          </a:bodyPr>
          <a:lstStyle/>
          <a:p>
            <a:r>
              <a:rPr lang="en-US" sz="3600" dirty="0" smtClean="0"/>
              <a:t>Suppose you run a library, and you want a catalog of all your books. Ignore number of copies. You just care about author and title. </a:t>
            </a:r>
            <a:endParaRPr lang="en-US" sz="3600" dirty="0"/>
          </a:p>
        </p:txBody>
      </p:sp>
    </p:spTree>
    <p:extLst>
      <p:ext uri="{BB962C8B-B14F-4D97-AF65-F5344CB8AC3E}">
        <p14:creationId xmlns:p14="http://schemas.microsoft.com/office/powerpoint/2010/main" val="1966638728"/>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54198"/>
          </a:xfrm>
        </p:spPr>
        <p:txBody>
          <a:bodyPr/>
          <a:lstStyle/>
          <a:p>
            <a:r>
              <a:rPr lang="en-US" sz="4800" dirty="0" smtClean="0"/>
              <a:t>Catalog: rev A</a:t>
            </a:r>
            <a:endParaRPr lang="en-US" sz="4800" dirty="0"/>
          </a:p>
        </p:txBody>
      </p:sp>
      <p:sp>
        <p:nvSpPr>
          <p:cNvPr id="5" name="TextBox 4"/>
          <p:cNvSpPr txBox="1"/>
          <p:nvPr/>
        </p:nvSpPr>
        <p:spPr>
          <a:xfrm>
            <a:off x="269416" y="1774230"/>
            <a:ext cx="8715822" cy="3785652"/>
          </a:xfrm>
          <a:prstGeom prst="rect">
            <a:avLst/>
          </a:prstGeom>
          <a:noFill/>
          <a:ln w="28575" cmpd="sng">
            <a:solidFill>
              <a:srgbClr val="0000FF"/>
            </a:solidFill>
          </a:ln>
        </p:spPr>
        <p:txBody>
          <a:bodyPr wrap="square" rtlCol="0">
            <a:spAutoFit/>
          </a:bodyPr>
          <a:lstStyle/>
          <a:p>
            <a:r>
              <a:rPr lang="en-US" sz="2400" dirty="0" smtClean="0">
                <a:solidFill>
                  <a:srgbClr val="0000FF"/>
                </a:solidFill>
                <a:latin typeface="Courier"/>
                <a:cs typeface="Courier"/>
              </a:rPr>
              <a:t>class Book {</a:t>
            </a:r>
          </a:p>
          <a:p>
            <a:r>
              <a:rPr lang="en-US" sz="2400" dirty="0">
                <a:solidFill>
                  <a:srgbClr val="0000FF"/>
                </a:solidFill>
                <a:latin typeface="Courier"/>
                <a:cs typeface="Courier"/>
              </a:rPr>
              <a:t> </a:t>
            </a:r>
            <a:r>
              <a:rPr lang="en-US" sz="2400" dirty="0" smtClean="0">
                <a:solidFill>
                  <a:srgbClr val="0000FF"/>
                </a:solidFill>
                <a:latin typeface="Courier"/>
                <a:cs typeface="Courier"/>
              </a:rPr>
              <a:t> String  author;                 </a:t>
            </a:r>
          </a:p>
          <a:p>
            <a:r>
              <a:rPr lang="en-US" sz="2400" dirty="0">
                <a:solidFill>
                  <a:srgbClr val="0000FF"/>
                </a:solidFill>
                <a:latin typeface="Courier"/>
                <a:cs typeface="Courier"/>
              </a:rPr>
              <a:t> </a:t>
            </a:r>
            <a:r>
              <a:rPr lang="en-US" sz="2400" dirty="0" smtClean="0">
                <a:solidFill>
                  <a:srgbClr val="0000FF"/>
                </a:solidFill>
                <a:latin typeface="Courier"/>
                <a:cs typeface="Courier"/>
              </a:rPr>
              <a:t> String  title;</a:t>
            </a:r>
          </a:p>
          <a:p>
            <a:endParaRPr lang="en-US" sz="2400" dirty="0">
              <a:solidFill>
                <a:srgbClr val="0000FF"/>
              </a:solidFill>
              <a:latin typeface="Courier"/>
              <a:cs typeface="Courier"/>
            </a:endParaRPr>
          </a:p>
          <a:p>
            <a:r>
              <a:rPr lang="en-US" sz="2400" dirty="0" smtClean="0">
                <a:solidFill>
                  <a:srgbClr val="0000FF"/>
                </a:solidFill>
                <a:latin typeface="Courier"/>
                <a:cs typeface="Courier"/>
              </a:rPr>
              <a:t>  public </a:t>
            </a:r>
            <a:r>
              <a:rPr lang="en-US" sz="2400" dirty="0" err="1" smtClean="0">
                <a:solidFill>
                  <a:srgbClr val="0000FF"/>
                </a:solidFill>
                <a:latin typeface="Courier"/>
                <a:cs typeface="Courier"/>
              </a:rPr>
              <a:t>boolean</a:t>
            </a:r>
            <a:r>
              <a:rPr lang="en-US" sz="2400" dirty="0" smtClean="0">
                <a:solidFill>
                  <a:srgbClr val="0000FF"/>
                </a:solidFill>
                <a:latin typeface="Courier"/>
                <a:cs typeface="Courier"/>
              </a:rPr>
              <a:t> equals(Object x) {</a:t>
            </a:r>
          </a:p>
          <a:p>
            <a:r>
              <a:rPr lang="en-US" sz="2400" dirty="0" smtClean="0">
                <a:solidFill>
                  <a:srgbClr val="0000FF"/>
                </a:solidFill>
                <a:latin typeface="Courier"/>
                <a:cs typeface="Courier"/>
              </a:rPr>
              <a:t>    Book that = (Book)x;</a:t>
            </a:r>
          </a:p>
          <a:p>
            <a:r>
              <a:rPr lang="en-US" sz="2400" dirty="0">
                <a:solidFill>
                  <a:srgbClr val="0000FF"/>
                </a:solidFill>
                <a:latin typeface="Courier"/>
                <a:cs typeface="Courier"/>
              </a:rPr>
              <a:t> </a:t>
            </a:r>
            <a:r>
              <a:rPr lang="en-US" sz="2400" dirty="0" smtClean="0">
                <a:solidFill>
                  <a:srgbClr val="0000FF"/>
                </a:solidFill>
                <a:latin typeface="Courier"/>
                <a:cs typeface="Courier"/>
              </a:rPr>
              <a:t>   return </a:t>
            </a:r>
            <a:r>
              <a:rPr lang="en-US" sz="2400" dirty="0" err="1" smtClean="0">
                <a:solidFill>
                  <a:srgbClr val="0000FF"/>
                </a:solidFill>
                <a:latin typeface="Courier"/>
                <a:cs typeface="Courier"/>
              </a:rPr>
              <a:t>this.author.equals</a:t>
            </a:r>
            <a:r>
              <a:rPr lang="en-US" sz="2400" dirty="0" smtClean="0">
                <a:solidFill>
                  <a:srgbClr val="0000FF"/>
                </a:solidFill>
                <a:latin typeface="Courier"/>
                <a:cs typeface="Courier"/>
              </a:rPr>
              <a:t>(</a:t>
            </a:r>
            <a:r>
              <a:rPr lang="en-US" sz="2400" dirty="0" err="1" smtClean="0">
                <a:solidFill>
                  <a:srgbClr val="0000FF"/>
                </a:solidFill>
                <a:latin typeface="Courier"/>
                <a:cs typeface="Courier"/>
              </a:rPr>
              <a:t>that.author</a:t>
            </a:r>
            <a:r>
              <a:rPr lang="en-US" sz="2400" dirty="0" smtClean="0">
                <a:solidFill>
                  <a:srgbClr val="0000FF"/>
                </a:solidFill>
                <a:latin typeface="Courier"/>
                <a:cs typeface="Courier"/>
              </a:rPr>
              <a:t>)  &amp;&amp;</a:t>
            </a:r>
          </a:p>
          <a:p>
            <a:r>
              <a:rPr lang="en-US" sz="2400" dirty="0">
                <a:solidFill>
                  <a:srgbClr val="0000FF"/>
                </a:solidFill>
                <a:latin typeface="Courier"/>
                <a:cs typeface="Courier"/>
              </a:rPr>
              <a:t> </a:t>
            </a:r>
            <a:r>
              <a:rPr lang="en-US" sz="2400" dirty="0" smtClean="0">
                <a:solidFill>
                  <a:srgbClr val="0000FF"/>
                </a:solidFill>
                <a:latin typeface="Courier"/>
                <a:cs typeface="Courier"/>
              </a:rPr>
              <a:t>          </a:t>
            </a:r>
            <a:r>
              <a:rPr lang="en-US" sz="2400" dirty="0" err="1" smtClean="0">
                <a:solidFill>
                  <a:srgbClr val="0000FF"/>
                </a:solidFill>
                <a:latin typeface="Courier"/>
                <a:cs typeface="Courier"/>
              </a:rPr>
              <a:t>this.title.equals</a:t>
            </a:r>
            <a:r>
              <a:rPr lang="en-US" sz="2400" dirty="0" smtClean="0">
                <a:solidFill>
                  <a:srgbClr val="0000FF"/>
                </a:solidFill>
                <a:latin typeface="Courier"/>
                <a:cs typeface="Courier"/>
              </a:rPr>
              <a:t>(</a:t>
            </a:r>
            <a:r>
              <a:rPr lang="en-US" sz="2400" dirty="0" err="1" smtClean="0">
                <a:solidFill>
                  <a:srgbClr val="0000FF"/>
                </a:solidFill>
                <a:latin typeface="Courier"/>
                <a:cs typeface="Courier"/>
              </a:rPr>
              <a:t>that.title</a:t>
            </a:r>
            <a:r>
              <a:rPr lang="en-US" sz="2400" dirty="0" smtClean="0">
                <a:solidFill>
                  <a:srgbClr val="0000FF"/>
                </a:solidFill>
                <a:latin typeface="Courier"/>
                <a:cs typeface="Courier"/>
              </a:rPr>
              <a:t>);</a:t>
            </a:r>
            <a:endParaRPr lang="en-US" sz="2400" dirty="0">
              <a:solidFill>
                <a:srgbClr val="0000FF"/>
              </a:solidFill>
              <a:latin typeface="Courier"/>
              <a:cs typeface="Courier"/>
            </a:endParaRPr>
          </a:p>
          <a:p>
            <a:r>
              <a:rPr lang="en-US" sz="2400" dirty="0" smtClean="0">
                <a:solidFill>
                  <a:srgbClr val="0000FF"/>
                </a:solidFill>
                <a:latin typeface="Courier"/>
                <a:cs typeface="Courier"/>
              </a:rPr>
              <a:t>  }</a:t>
            </a:r>
          </a:p>
          <a:p>
            <a:r>
              <a:rPr lang="en-US" sz="2400" dirty="0">
                <a:solidFill>
                  <a:srgbClr val="0000FF"/>
                </a:solidFill>
                <a:latin typeface="Courier"/>
                <a:cs typeface="Courier"/>
              </a:rPr>
              <a:t>}</a:t>
            </a:r>
          </a:p>
        </p:txBody>
      </p:sp>
    </p:spTree>
    <p:extLst>
      <p:ext uri="{BB962C8B-B14F-4D97-AF65-F5344CB8AC3E}">
        <p14:creationId xmlns:p14="http://schemas.microsoft.com/office/powerpoint/2010/main" val="3535011449"/>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42392" y="236682"/>
            <a:ext cx="8742846" cy="4154983"/>
          </a:xfrm>
          <a:prstGeom prst="rect">
            <a:avLst/>
          </a:prstGeom>
          <a:noFill/>
          <a:ln w="28575" cmpd="sng">
            <a:solidFill>
              <a:srgbClr val="FF0000"/>
            </a:solidFill>
          </a:ln>
        </p:spPr>
        <p:txBody>
          <a:bodyPr wrap="square" rtlCol="0">
            <a:spAutoFit/>
          </a:bodyPr>
          <a:lstStyle/>
          <a:p>
            <a:r>
              <a:rPr lang="en-US" sz="2400" dirty="0" smtClean="0">
                <a:solidFill>
                  <a:srgbClr val="FF0000"/>
                </a:solidFill>
                <a:latin typeface="Courier"/>
                <a:cs typeface="Courier"/>
              </a:rPr>
              <a:t>class </a:t>
            </a:r>
            <a:r>
              <a:rPr lang="en-US" sz="2400" dirty="0" err="1" smtClean="0">
                <a:solidFill>
                  <a:srgbClr val="FF0000"/>
                </a:solidFill>
                <a:latin typeface="Courier"/>
                <a:cs typeface="Courier"/>
              </a:rPr>
              <a:t>CatalogWithNoDuplicates</a:t>
            </a:r>
            <a:r>
              <a:rPr lang="en-US" sz="2400" dirty="0" smtClean="0">
                <a:solidFill>
                  <a:srgbClr val="FF0000"/>
                </a:solidFill>
                <a:latin typeface="Courier"/>
                <a:cs typeface="Courier"/>
              </a:rPr>
              <a:t> {</a:t>
            </a:r>
          </a:p>
          <a:p>
            <a:r>
              <a:rPr lang="en-US" sz="2400" dirty="0">
                <a:solidFill>
                  <a:srgbClr val="FF0000"/>
                </a:solidFill>
                <a:latin typeface="Courier"/>
                <a:cs typeface="Courier"/>
              </a:rPr>
              <a:t> </a:t>
            </a:r>
            <a:r>
              <a:rPr lang="en-US" sz="2400" dirty="0" smtClean="0">
                <a:solidFill>
                  <a:srgbClr val="FF0000"/>
                </a:solidFill>
                <a:latin typeface="Courier"/>
                <a:cs typeface="Courier"/>
              </a:rPr>
              <a:t> </a:t>
            </a:r>
            <a:r>
              <a:rPr lang="en-US" sz="2400" dirty="0" err="1" smtClean="0">
                <a:solidFill>
                  <a:srgbClr val="FF0000"/>
                </a:solidFill>
                <a:latin typeface="Courier"/>
                <a:cs typeface="Courier"/>
              </a:rPr>
              <a:t>ArrayList</a:t>
            </a:r>
            <a:r>
              <a:rPr lang="en-US" sz="2400" dirty="0" smtClean="0">
                <a:solidFill>
                  <a:srgbClr val="FF0000"/>
                </a:solidFill>
                <a:latin typeface="Courier"/>
                <a:cs typeface="Courier"/>
              </a:rPr>
              <a:t>&lt;Book&gt;   books;</a:t>
            </a:r>
          </a:p>
          <a:p>
            <a:endParaRPr lang="en-US" sz="2400" dirty="0">
              <a:solidFill>
                <a:srgbClr val="FF0000"/>
              </a:solidFill>
              <a:latin typeface="Courier"/>
              <a:cs typeface="Courier"/>
            </a:endParaRPr>
          </a:p>
          <a:p>
            <a:r>
              <a:rPr lang="en-US" sz="2400" dirty="0" smtClean="0">
                <a:solidFill>
                  <a:srgbClr val="FF0000"/>
                </a:solidFill>
                <a:latin typeface="Courier"/>
                <a:cs typeface="Courier"/>
              </a:rPr>
              <a:t>  Catalog() { books = new </a:t>
            </a:r>
            <a:r>
              <a:rPr lang="en-US" sz="2400" dirty="0" err="1" smtClean="0">
                <a:solidFill>
                  <a:srgbClr val="FF0000"/>
                </a:solidFill>
                <a:latin typeface="Courier"/>
                <a:cs typeface="Courier"/>
              </a:rPr>
              <a:t>ArrayList</a:t>
            </a:r>
            <a:r>
              <a:rPr lang="en-US" sz="2400" dirty="0" smtClean="0">
                <a:solidFill>
                  <a:srgbClr val="FF0000"/>
                </a:solidFill>
                <a:latin typeface="Courier"/>
                <a:cs typeface="Courier"/>
              </a:rPr>
              <a:t>&lt;Book&gt;(); }</a:t>
            </a:r>
          </a:p>
          <a:p>
            <a:endParaRPr lang="en-US" sz="2400" dirty="0">
              <a:solidFill>
                <a:srgbClr val="FF0000"/>
              </a:solidFill>
              <a:latin typeface="Courier"/>
              <a:cs typeface="Courier"/>
            </a:endParaRPr>
          </a:p>
          <a:p>
            <a:r>
              <a:rPr lang="en-US" sz="2400" dirty="0" smtClean="0">
                <a:solidFill>
                  <a:srgbClr val="FF0000"/>
                </a:solidFill>
                <a:latin typeface="Courier"/>
                <a:cs typeface="Courier"/>
              </a:rPr>
              <a:t>  void </a:t>
            </a:r>
            <a:r>
              <a:rPr lang="en-US" sz="2400" dirty="0" err="1" smtClean="0">
                <a:solidFill>
                  <a:srgbClr val="FF0000"/>
                </a:solidFill>
                <a:latin typeface="Courier"/>
                <a:cs typeface="Courier"/>
              </a:rPr>
              <a:t>addBook</a:t>
            </a:r>
            <a:r>
              <a:rPr lang="en-US" sz="2400" dirty="0" smtClean="0">
                <a:solidFill>
                  <a:srgbClr val="FF0000"/>
                </a:solidFill>
                <a:latin typeface="Courier"/>
                <a:cs typeface="Courier"/>
              </a:rPr>
              <a:t>(Book </a:t>
            </a:r>
            <a:r>
              <a:rPr lang="en-US" sz="2400" dirty="0" err="1" smtClean="0">
                <a:solidFill>
                  <a:srgbClr val="FF0000"/>
                </a:solidFill>
                <a:latin typeface="Courier"/>
                <a:cs typeface="Courier"/>
              </a:rPr>
              <a:t>addMe</a:t>
            </a:r>
            <a:r>
              <a:rPr lang="en-US" sz="2400" dirty="0" smtClean="0">
                <a:solidFill>
                  <a:srgbClr val="FF0000"/>
                </a:solidFill>
                <a:latin typeface="Courier"/>
                <a:cs typeface="Courier"/>
              </a:rPr>
              <a:t>) {</a:t>
            </a:r>
          </a:p>
          <a:p>
            <a:r>
              <a:rPr lang="en-US" sz="2400" dirty="0">
                <a:solidFill>
                  <a:srgbClr val="FF0000"/>
                </a:solidFill>
                <a:latin typeface="Courier"/>
                <a:cs typeface="Courier"/>
              </a:rPr>
              <a:t> </a:t>
            </a:r>
            <a:r>
              <a:rPr lang="en-US" sz="2400" dirty="0" smtClean="0">
                <a:solidFill>
                  <a:srgbClr val="FF0000"/>
                </a:solidFill>
                <a:latin typeface="Courier"/>
                <a:cs typeface="Courier"/>
              </a:rPr>
              <a:t>   for (Book b: books)</a:t>
            </a:r>
          </a:p>
          <a:p>
            <a:r>
              <a:rPr lang="en-US" sz="2400" dirty="0">
                <a:solidFill>
                  <a:srgbClr val="FF0000"/>
                </a:solidFill>
                <a:latin typeface="Courier"/>
                <a:cs typeface="Courier"/>
              </a:rPr>
              <a:t> </a:t>
            </a:r>
            <a:r>
              <a:rPr lang="en-US" sz="2400" dirty="0" smtClean="0">
                <a:solidFill>
                  <a:srgbClr val="FF0000"/>
                </a:solidFill>
                <a:latin typeface="Courier"/>
                <a:cs typeface="Courier"/>
              </a:rPr>
              <a:t>     if (</a:t>
            </a:r>
            <a:r>
              <a:rPr lang="en-US" sz="2400" dirty="0" err="1" smtClean="0">
                <a:solidFill>
                  <a:srgbClr val="FF0000"/>
                </a:solidFill>
                <a:latin typeface="Courier"/>
                <a:cs typeface="Courier"/>
              </a:rPr>
              <a:t>b.equals</a:t>
            </a:r>
            <a:r>
              <a:rPr lang="en-US" sz="2400" dirty="0" smtClean="0">
                <a:solidFill>
                  <a:srgbClr val="FF0000"/>
                </a:solidFill>
                <a:latin typeface="Courier"/>
                <a:cs typeface="Courier"/>
              </a:rPr>
              <a:t>(</a:t>
            </a:r>
            <a:r>
              <a:rPr lang="en-US" sz="2400" dirty="0" err="1" smtClean="0">
                <a:solidFill>
                  <a:srgbClr val="FF0000"/>
                </a:solidFill>
                <a:latin typeface="Courier"/>
                <a:cs typeface="Courier"/>
              </a:rPr>
              <a:t>addMe</a:t>
            </a:r>
            <a:r>
              <a:rPr lang="en-US" sz="2400" dirty="0" smtClean="0">
                <a:solidFill>
                  <a:srgbClr val="FF0000"/>
                </a:solidFill>
                <a:latin typeface="Courier"/>
                <a:cs typeface="Courier"/>
              </a:rPr>
              <a:t>))</a:t>
            </a:r>
          </a:p>
          <a:p>
            <a:r>
              <a:rPr lang="en-US" sz="2400" dirty="0">
                <a:solidFill>
                  <a:srgbClr val="FF0000"/>
                </a:solidFill>
                <a:latin typeface="Courier"/>
                <a:cs typeface="Courier"/>
              </a:rPr>
              <a:t> </a:t>
            </a:r>
            <a:r>
              <a:rPr lang="en-US" sz="2400" dirty="0" smtClean="0">
                <a:solidFill>
                  <a:srgbClr val="FF0000"/>
                </a:solidFill>
                <a:latin typeface="Courier"/>
                <a:cs typeface="Courier"/>
              </a:rPr>
              <a:t>       return;</a:t>
            </a:r>
          </a:p>
          <a:p>
            <a:r>
              <a:rPr lang="en-US" sz="2400" dirty="0">
                <a:solidFill>
                  <a:srgbClr val="FF0000"/>
                </a:solidFill>
                <a:latin typeface="Courier"/>
                <a:cs typeface="Courier"/>
              </a:rPr>
              <a:t> </a:t>
            </a:r>
            <a:r>
              <a:rPr lang="en-US" sz="2400" dirty="0" smtClean="0">
                <a:solidFill>
                  <a:srgbClr val="FF0000"/>
                </a:solidFill>
                <a:latin typeface="Courier"/>
                <a:cs typeface="Courier"/>
              </a:rPr>
              <a:t>   </a:t>
            </a:r>
            <a:r>
              <a:rPr lang="en-US" sz="2400" dirty="0" err="1" smtClean="0">
                <a:solidFill>
                  <a:srgbClr val="FF0000"/>
                </a:solidFill>
                <a:latin typeface="Courier"/>
                <a:cs typeface="Courier"/>
              </a:rPr>
              <a:t>books.add</a:t>
            </a:r>
            <a:r>
              <a:rPr lang="en-US" sz="2400" dirty="0" smtClean="0">
                <a:solidFill>
                  <a:srgbClr val="FF0000"/>
                </a:solidFill>
                <a:latin typeface="Courier"/>
                <a:cs typeface="Courier"/>
              </a:rPr>
              <a:t>(</a:t>
            </a:r>
            <a:r>
              <a:rPr lang="en-US" sz="2400" dirty="0" err="1" smtClean="0">
                <a:solidFill>
                  <a:srgbClr val="FF0000"/>
                </a:solidFill>
                <a:latin typeface="Courier"/>
                <a:cs typeface="Courier"/>
              </a:rPr>
              <a:t>addMe</a:t>
            </a:r>
            <a:r>
              <a:rPr lang="en-US" sz="2400" dirty="0" smtClean="0">
                <a:solidFill>
                  <a:srgbClr val="FF0000"/>
                </a:solidFill>
                <a:latin typeface="Courier"/>
                <a:cs typeface="Courier"/>
              </a:rPr>
              <a:t>);</a:t>
            </a:r>
          </a:p>
          <a:p>
            <a:r>
              <a:rPr lang="en-US" sz="2400" dirty="0">
                <a:solidFill>
                  <a:srgbClr val="FF0000"/>
                </a:solidFill>
                <a:latin typeface="Courier"/>
                <a:cs typeface="Courier"/>
              </a:rPr>
              <a:t>}</a:t>
            </a:r>
          </a:p>
        </p:txBody>
      </p:sp>
      <p:sp>
        <p:nvSpPr>
          <p:cNvPr id="4" name="TextBox 3"/>
          <p:cNvSpPr txBox="1"/>
          <p:nvPr/>
        </p:nvSpPr>
        <p:spPr>
          <a:xfrm>
            <a:off x="269416" y="4476861"/>
            <a:ext cx="8417385" cy="2246769"/>
          </a:xfrm>
          <a:prstGeom prst="rect">
            <a:avLst/>
          </a:prstGeom>
          <a:noFill/>
        </p:spPr>
        <p:txBody>
          <a:bodyPr wrap="square" rtlCol="0">
            <a:spAutoFit/>
          </a:bodyPr>
          <a:lstStyle/>
          <a:p>
            <a:pPr marL="285750" indent="-285750">
              <a:buFont typeface="Arial"/>
              <a:buChar char="•"/>
            </a:pPr>
            <a:r>
              <a:rPr lang="en-US" sz="2800" dirty="0" smtClean="0"/>
              <a:t>Problem: inefficient</a:t>
            </a:r>
          </a:p>
          <a:p>
            <a:pPr marL="285750" indent="-285750">
              <a:buFont typeface="Arial"/>
              <a:buChar char="•"/>
            </a:pPr>
            <a:r>
              <a:rPr lang="en-US" sz="2800" dirty="0" smtClean="0"/>
              <a:t>Adding nth book happens after calling equals() on (n-1) books</a:t>
            </a:r>
          </a:p>
          <a:p>
            <a:pPr marL="285750" indent="-285750">
              <a:buFont typeface="Arial"/>
              <a:buChar char="•"/>
            </a:pPr>
            <a:r>
              <a:rPr lang="en-US" sz="2800" dirty="0" smtClean="0"/>
              <a:t>Initialize with 100,000 books =&gt; Call equals() 1+2+3+…99,999 times = 705 million calls</a:t>
            </a:r>
          </a:p>
        </p:txBody>
      </p:sp>
    </p:spTree>
    <p:extLst>
      <p:ext uri="{BB962C8B-B14F-4D97-AF65-F5344CB8AC3E}">
        <p14:creationId xmlns:p14="http://schemas.microsoft.com/office/powerpoint/2010/main" val="2269637954"/>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0662"/>
            <a:ext cx="8229600" cy="1143000"/>
          </a:xfrm>
        </p:spPr>
        <p:txBody>
          <a:bodyPr/>
          <a:lstStyle/>
          <a:p>
            <a:r>
              <a:rPr lang="en-US" dirty="0" smtClean="0"/>
              <a:t>What we really need is a </a:t>
            </a:r>
            <a:r>
              <a:rPr lang="en-US" dirty="0" err="1" smtClean="0"/>
              <a:t>HashSet</a:t>
            </a:r>
            <a:endParaRPr lang="en-US" dirty="0"/>
          </a:p>
        </p:txBody>
      </p:sp>
      <p:sp>
        <p:nvSpPr>
          <p:cNvPr id="3" name="Content Placeholder 2"/>
          <p:cNvSpPr>
            <a:spLocks noGrp="1"/>
          </p:cNvSpPr>
          <p:nvPr>
            <p:ph idx="1"/>
          </p:nvPr>
        </p:nvSpPr>
        <p:spPr>
          <a:xfrm>
            <a:off x="189163" y="1600200"/>
            <a:ext cx="9093331" cy="4525963"/>
          </a:xfrm>
        </p:spPr>
        <p:txBody>
          <a:bodyPr>
            <a:normAutofit fontScale="92500" lnSpcReduction="20000"/>
          </a:bodyPr>
          <a:lstStyle/>
          <a:p>
            <a:r>
              <a:rPr lang="en-US" dirty="0" smtClean="0"/>
              <a:t>In </a:t>
            </a:r>
            <a:r>
              <a:rPr lang="en-US" dirty="0" err="1" smtClean="0"/>
              <a:t>java.util</a:t>
            </a:r>
            <a:endParaRPr lang="en-US" dirty="0" smtClean="0"/>
          </a:p>
          <a:p>
            <a:r>
              <a:rPr lang="en-US" dirty="0" smtClean="0"/>
              <a:t>Syntax is like </a:t>
            </a:r>
            <a:r>
              <a:rPr lang="en-US" dirty="0" err="1" smtClean="0"/>
              <a:t>ArrayList</a:t>
            </a:r>
            <a:r>
              <a:rPr lang="en-US" dirty="0" smtClean="0"/>
              <a:t>:</a:t>
            </a:r>
          </a:p>
          <a:p>
            <a:pPr lvl="1"/>
            <a:r>
              <a:rPr lang="en-US" dirty="0" err="1" smtClean="0"/>
              <a:t>HashSet</a:t>
            </a:r>
            <a:r>
              <a:rPr lang="en-US" dirty="0" smtClean="0"/>
              <a:t>&lt;Book&gt; books = new </a:t>
            </a:r>
            <a:r>
              <a:rPr lang="en-US" dirty="0" err="1" smtClean="0"/>
              <a:t>HashSet</a:t>
            </a:r>
            <a:r>
              <a:rPr lang="en-US" dirty="0" smtClean="0"/>
              <a:t>&lt;Book&gt;();</a:t>
            </a:r>
          </a:p>
          <a:p>
            <a:pPr lvl="1"/>
            <a:r>
              <a:rPr lang="en-US" dirty="0"/>
              <a:t>a</a:t>
            </a:r>
            <a:r>
              <a:rPr lang="en-US" dirty="0" smtClean="0"/>
              <a:t>dd() and contains() methods</a:t>
            </a:r>
          </a:p>
          <a:p>
            <a:pPr lvl="1"/>
            <a:r>
              <a:rPr lang="en-US" dirty="0" smtClean="0"/>
              <a:t>Enhanced loop: </a:t>
            </a:r>
            <a:r>
              <a:rPr lang="en-US" dirty="0" smtClean="0">
                <a:solidFill>
                  <a:srgbClr val="0000FF"/>
                </a:solidFill>
                <a:latin typeface="Courier"/>
                <a:cs typeface="Courier"/>
              </a:rPr>
              <a:t>for (Book b: books) { ... }</a:t>
            </a:r>
          </a:p>
          <a:p>
            <a:r>
              <a:rPr lang="en-US" dirty="0" smtClean="0"/>
              <a:t>But no sense of indexing or ordering</a:t>
            </a:r>
          </a:p>
          <a:p>
            <a:pPr lvl="1"/>
            <a:r>
              <a:rPr lang="en-US" dirty="0" smtClean="0"/>
              <a:t>No </a:t>
            </a:r>
            <a:r>
              <a:rPr lang="en-US" dirty="0">
                <a:solidFill>
                  <a:srgbClr val="0000FF"/>
                </a:solidFill>
                <a:latin typeface="Courier"/>
                <a:cs typeface="Courier"/>
              </a:rPr>
              <a:t>get(</a:t>
            </a:r>
            <a:r>
              <a:rPr lang="en-US" dirty="0" err="1">
                <a:solidFill>
                  <a:srgbClr val="0000FF"/>
                </a:solidFill>
                <a:latin typeface="Courier"/>
                <a:cs typeface="Courier"/>
              </a:rPr>
              <a:t>int</a:t>
            </a:r>
            <a:r>
              <a:rPr lang="en-US" dirty="0">
                <a:solidFill>
                  <a:srgbClr val="0000FF"/>
                </a:solidFill>
                <a:latin typeface="Courier"/>
                <a:cs typeface="Courier"/>
              </a:rPr>
              <a:t>) </a:t>
            </a:r>
            <a:r>
              <a:rPr lang="en-US" dirty="0"/>
              <a:t>method</a:t>
            </a:r>
          </a:p>
          <a:p>
            <a:pPr lvl="1"/>
            <a:r>
              <a:rPr lang="en-US" dirty="0">
                <a:solidFill>
                  <a:srgbClr val="0000FF"/>
                </a:solidFill>
                <a:latin typeface="Courier"/>
                <a:cs typeface="Courier"/>
              </a:rPr>
              <a:t>for (Book b: books) </a:t>
            </a:r>
            <a:r>
              <a:rPr lang="en-US" dirty="0">
                <a:sym typeface="Wingdings"/>
              </a:rPr>
              <a:t> </a:t>
            </a:r>
            <a:r>
              <a:rPr lang="en-US" dirty="0" smtClean="0">
                <a:sym typeface="Wingdings"/>
              </a:rPr>
              <a:t>can present books in any order</a:t>
            </a:r>
            <a:endParaRPr lang="en-US" dirty="0" smtClean="0"/>
          </a:p>
          <a:p>
            <a:r>
              <a:rPr lang="en-US" dirty="0" smtClean="0"/>
              <a:t>All members of a set are distinct according to equals()</a:t>
            </a:r>
          </a:p>
          <a:p>
            <a:pPr lvl="1"/>
            <a:r>
              <a:rPr lang="en-US" dirty="0" smtClean="0"/>
              <a:t>Try to add a duplicate member </a:t>
            </a:r>
            <a:r>
              <a:rPr lang="en-US" dirty="0" smtClean="0">
                <a:sym typeface="Wingdings"/>
              </a:rPr>
              <a:t> no effect </a:t>
            </a:r>
            <a:endParaRPr lang="en-US" dirty="0" smtClean="0"/>
          </a:p>
          <a:p>
            <a:endParaRPr lang="en-US" dirty="0"/>
          </a:p>
        </p:txBody>
      </p:sp>
    </p:spTree>
    <p:extLst>
      <p:ext uri="{BB962C8B-B14F-4D97-AF65-F5344CB8AC3E}">
        <p14:creationId xmlns:p14="http://schemas.microsoft.com/office/powerpoint/2010/main" val="236709517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3" name="Straight Arrow Connector 62"/>
          <p:cNvCxnSpPr/>
          <p:nvPr/>
        </p:nvCxnSpPr>
        <p:spPr>
          <a:xfrm flipH="1">
            <a:off x="2404288" y="3882142"/>
            <a:ext cx="165560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4" name="Title 3"/>
          <p:cNvSpPr>
            <a:spLocks noGrp="1"/>
          </p:cNvSpPr>
          <p:nvPr>
            <p:ph type="title"/>
          </p:nvPr>
        </p:nvSpPr>
        <p:spPr>
          <a:xfrm>
            <a:off x="457200" y="0"/>
            <a:ext cx="8229600" cy="886642"/>
          </a:xfrm>
        </p:spPr>
        <p:txBody>
          <a:bodyPr/>
          <a:lstStyle/>
          <a:p>
            <a:r>
              <a:rPr lang="en-US" dirty="0" smtClean="0"/>
              <a:t>Why there are packages</a:t>
            </a:r>
            <a:endParaRPr lang="en-US" dirty="0"/>
          </a:p>
        </p:txBody>
      </p:sp>
      <p:cxnSp>
        <p:nvCxnSpPr>
          <p:cNvPr id="10" name="Straight Arrow Connector 9"/>
          <p:cNvCxnSpPr/>
          <p:nvPr/>
        </p:nvCxnSpPr>
        <p:spPr>
          <a:xfrm>
            <a:off x="4722268" y="3882142"/>
            <a:ext cx="1828310"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240428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V="1">
            <a:off x="4474785" y="2608542"/>
            <a:ext cx="0" cy="484025"/>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6427011" y="1560882"/>
            <a:ext cx="1269569" cy="4111029"/>
            <a:chOff x="6427011" y="1596145"/>
            <a:chExt cx="1269569" cy="4111029"/>
          </a:xfrm>
        </p:grpSpPr>
        <p:grpSp>
          <p:nvGrpSpPr>
            <p:cNvPr id="22" name="Group 21"/>
            <p:cNvGrpSpPr/>
            <p:nvPr/>
          </p:nvGrpSpPr>
          <p:grpSpPr>
            <a:xfrm>
              <a:off x="6427011" y="1596145"/>
              <a:ext cx="1269569" cy="1047660"/>
              <a:chOff x="5570861" y="2396330"/>
              <a:chExt cx="1628278" cy="1473744"/>
            </a:xfrm>
          </p:grpSpPr>
          <p:sp>
            <p:nvSpPr>
              <p:cNvPr id="23" name="Regular Pentagon 22"/>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4" name="TextBox 23"/>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5" name="Group 24"/>
            <p:cNvGrpSpPr/>
            <p:nvPr/>
          </p:nvGrpSpPr>
          <p:grpSpPr>
            <a:xfrm>
              <a:off x="6427011" y="3127830"/>
              <a:ext cx="1269569" cy="1047660"/>
              <a:chOff x="5570861" y="2396330"/>
              <a:chExt cx="1628278" cy="1473744"/>
            </a:xfrm>
          </p:grpSpPr>
          <p:sp>
            <p:nvSpPr>
              <p:cNvPr id="26" name="Regular Pentagon 25"/>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27" name="TextBox 26"/>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28" name="Group 27"/>
            <p:cNvGrpSpPr/>
            <p:nvPr/>
          </p:nvGrpSpPr>
          <p:grpSpPr>
            <a:xfrm>
              <a:off x="6427011" y="4659514"/>
              <a:ext cx="1269569" cy="1047660"/>
              <a:chOff x="5570861" y="2396330"/>
              <a:chExt cx="1628278" cy="1473744"/>
            </a:xfrm>
          </p:grpSpPr>
          <p:sp>
            <p:nvSpPr>
              <p:cNvPr id="29" name="Regular Pentagon 28"/>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30" name="TextBox 29"/>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40" name="Group 39"/>
          <p:cNvGrpSpPr/>
          <p:nvPr/>
        </p:nvGrpSpPr>
        <p:grpSpPr>
          <a:xfrm>
            <a:off x="1252989" y="1560882"/>
            <a:ext cx="1269569" cy="4111029"/>
            <a:chOff x="6427011" y="1596145"/>
            <a:chExt cx="1269569" cy="4111029"/>
          </a:xfrm>
        </p:grpSpPr>
        <p:grpSp>
          <p:nvGrpSpPr>
            <p:cNvPr id="41" name="Group 40"/>
            <p:cNvGrpSpPr/>
            <p:nvPr/>
          </p:nvGrpSpPr>
          <p:grpSpPr>
            <a:xfrm>
              <a:off x="6427011" y="1596145"/>
              <a:ext cx="1269569" cy="1047660"/>
              <a:chOff x="5570861" y="2396330"/>
              <a:chExt cx="1628278" cy="1473744"/>
            </a:xfrm>
          </p:grpSpPr>
          <p:sp>
            <p:nvSpPr>
              <p:cNvPr id="48" name="Regular Pentagon 4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9" name="TextBox 4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42" name="Group 41"/>
            <p:cNvGrpSpPr/>
            <p:nvPr/>
          </p:nvGrpSpPr>
          <p:grpSpPr>
            <a:xfrm>
              <a:off x="6427011" y="3127830"/>
              <a:ext cx="1269569" cy="1047660"/>
              <a:chOff x="5570861" y="2396330"/>
              <a:chExt cx="1628278" cy="1473744"/>
            </a:xfrm>
          </p:grpSpPr>
          <p:sp>
            <p:nvSpPr>
              <p:cNvPr id="46" name="Regular Pentagon 45"/>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7" name="TextBox 46"/>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43" name="Group 42"/>
            <p:cNvGrpSpPr/>
            <p:nvPr/>
          </p:nvGrpSpPr>
          <p:grpSpPr>
            <a:xfrm>
              <a:off x="6427011" y="4659514"/>
              <a:ext cx="1269569" cy="1047660"/>
              <a:chOff x="5570861" y="2396330"/>
              <a:chExt cx="1628278" cy="1473744"/>
            </a:xfrm>
          </p:grpSpPr>
          <p:sp>
            <p:nvSpPr>
              <p:cNvPr id="44" name="Regular Pentagon 4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45" name="TextBox 4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grpSp>
        <p:nvGrpSpPr>
          <p:cNvPr id="50" name="Group 49"/>
          <p:cNvGrpSpPr/>
          <p:nvPr/>
        </p:nvGrpSpPr>
        <p:grpSpPr>
          <a:xfrm>
            <a:off x="3840000" y="1560882"/>
            <a:ext cx="1269569" cy="4111029"/>
            <a:chOff x="6427011" y="1596145"/>
            <a:chExt cx="1269569" cy="4111029"/>
          </a:xfrm>
        </p:grpSpPr>
        <p:grpSp>
          <p:nvGrpSpPr>
            <p:cNvPr id="51" name="Group 50"/>
            <p:cNvGrpSpPr/>
            <p:nvPr/>
          </p:nvGrpSpPr>
          <p:grpSpPr>
            <a:xfrm>
              <a:off x="6427011" y="1596145"/>
              <a:ext cx="1269569" cy="1047660"/>
              <a:chOff x="5570861" y="2396330"/>
              <a:chExt cx="1628278" cy="1473744"/>
            </a:xfrm>
          </p:grpSpPr>
          <p:sp>
            <p:nvSpPr>
              <p:cNvPr id="58" name="Regular Pentagon 57"/>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9" name="TextBox 58"/>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nvGrpSpPr>
            <p:cNvPr id="52" name="Group 51"/>
            <p:cNvGrpSpPr/>
            <p:nvPr/>
          </p:nvGrpSpPr>
          <p:grpSpPr>
            <a:xfrm>
              <a:off x="6427011" y="3127830"/>
              <a:ext cx="1269569" cy="1047660"/>
              <a:chOff x="5570861" y="2396330"/>
              <a:chExt cx="1628278" cy="1473744"/>
            </a:xfrm>
          </p:grpSpPr>
          <p:sp>
            <p:nvSpPr>
              <p:cNvPr id="56" name="Regular Pentagon 55"/>
              <p:cNvSpPr/>
              <p:nvPr/>
            </p:nvSpPr>
            <p:spPr>
              <a:xfrm>
                <a:off x="5570861" y="2396330"/>
                <a:ext cx="1628278" cy="1473744"/>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7" name="TextBox 56"/>
              <p:cNvSpPr txBox="1"/>
              <p:nvPr/>
            </p:nvSpPr>
            <p:spPr>
              <a:xfrm>
                <a:off x="5916132" y="2944191"/>
                <a:ext cx="944529" cy="562835"/>
              </a:xfrm>
              <a:prstGeom prst="rect">
                <a:avLst/>
              </a:prstGeom>
              <a:noFill/>
            </p:spPr>
            <p:txBody>
              <a:bodyPr wrap="none" rtlCol="0">
                <a:spAutoFit/>
              </a:bodyPr>
              <a:lstStyle/>
              <a:p>
                <a:r>
                  <a:rPr lang="en-US" sz="2000" dirty="0" smtClean="0">
                    <a:solidFill>
                      <a:srgbClr val="0000FF"/>
                    </a:solidFill>
                  </a:rPr>
                  <a:t>Gene</a:t>
                </a:r>
                <a:endParaRPr lang="en-US" sz="2000" dirty="0">
                  <a:solidFill>
                    <a:srgbClr val="0000FF"/>
                  </a:solidFill>
                </a:endParaRPr>
              </a:p>
            </p:txBody>
          </p:sp>
        </p:grpSp>
        <p:grpSp>
          <p:nvGrpSpPr>
            <p:cNvPr id="53" name="Group 52"/>
            <p:cNvGrpSpPr/>
            <p:nvPr/>
          </p:nvGrpSpPr>
          <p:grpSpPr>
            <a:xfrm>
              <a:off x="6427011" y="4659514"/>
              <a:ext cx="1269569" cy="1047660"/>
              <a:chOff x="5570861" y="2396330"/>
              <a:chExt cx="1628278" cy="1473744"/>
            </a:xfrm>
          </p:grpSpPr>
          <p:sp>
            <p:nvSpPr>
              <p:cNvPr id="54" name="Regular Pentagon 53"/>
              <p:cNvSpPr/>
              <p:nvPr/>
            </p:nvSpPr>
            <p:spPr>
              <a:xfrm>
                <a:off x="5570861" y="2396330"/>
                <a:ext cx="1628278" cy="1473744"/>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sp>
            <p:nvSpPr>
              <p:cNvPr id="55" name="TextBox 54"/>
              <p:cNvSpPr txBox="1"/>
              <p:nvPr/>
            </p:nvSpPr>
            <p:spPr>
              <a:xfrm>
                <a:off x="5852877" y="2944191"/>
                <a:ext cx="236842" cy="562835"/>
              </a:xfrm>
              <a:prstGeom prst="rect">
                <a:avLst/>
              </a:prstGeom>
              <a:noFill/>
            </p:spPr>
            <p:txBody>
              <a:bodyPr wrap="none" rtlCol="0">
                <a:spAutoFit/>
              </a:bodyPr>
              <a:lstStyle/>
              <a:p>
                <a:endParaRPr lang="en-US" sz="2000" dirty="0">
                  <a:solidFill>
                    <a:srgbClr val="0000FF"/>
                  </a:solidFill>
                </a:endParaRPr>
              </a:p>
            </p:txBody>
          </p:sp>
        </p:grpSp>
      </p:grpSp>
      <p:cxnSp>
        <p:nvCxnSpPr>
          <p:cNvPr id="61" name="Straight Arrow Connector 60"/>
          <p:cNvCxnSpPr/>
          <p:nvPr/>
        </p:nvCxnSpPr>
        <p:spPr>
          <a:xfrm flipV="1">
            <a:off x="4845658" y="2350457"/>
            <a:ext cx="1704920" cy="97837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2522557" y="4140224"/>
            <a:ext cx="1559910"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867102" y="4140224"/>
            <a:ext cx="1559910" cy="88419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a:off x="4474785" y="4140227"/>
            <a:ext cx="0" cy="48402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7801691" y="1781070"/>
            <a:ext cx="995385" cy="338554"/>
          </a:xfrm>
          <a:prstGeom prst="rect">
            <a:avLst/>
          </a:prstGeom>
          <a:noFill/>
        </p:spPr>
        <p:txBody>
          <a:bodyPr wrap="none" rtlCol="0">
            <a:spAutoFit/>
          </a:bodyPr>
          <a:lstStyle/>
          <a:p>
            <a:r>
              <a:rPr lang="en-US" sz="1600" dirty="0" smtClean="0">
                <a:solidFill>
                  <a:srgbClr val="0000FF"/>
                </a:solidFill>
              </a:rPr>
              <a:t>Sequence</a:t>
            </a:r>
            <a:endParaRPr lang="en-US" sz="1600" dirty="0">
              <a:solidFill>
                <a:srgbClr val="0000FF"/>
              </a:solidFill>
            </a:endParaRPr>
          </a:p>
        </p:txBody>
      </p:sp>
      <p:sp>
        <p:nvSpPr>
          <p:cNvPr id="78" name="TextBox 77"/>
          <p:cNvSpPr txBox="1"/>
          <p:nvPr/>
        </p:nvSpPr>
        <p:spPr>
          <a:xfrm>
            <a:off x="7954091" y="3473193"/>
            <a:ext cx="903312" cy="338554"/>
          </a:xfrm>
          <a:prstGeom prst="rect">
            <a:avLst/>
          </a:prstGeom>
          <a:noFill/>
        </p:spPr>
        <p:txBody>
          <a:bodyPr wrap="none" rtlCol="0">
            <a:spAutoFit/>
          </a:bodyPr>
          <a:lstStyle/>
          <a:p>
            <a:r>
              <a:rPr lang="en-US" sz="1600" dirty="0" smtClean="0">
                <a:solidFill>
                  <a:srgbClr val="0000FF"/>
                </a:solidFill>
              </a:rPr>
              <a:t>Pathway</a:t>
            </a:r>
            <a:endParaRPr lang="en-US" sz="1600" dirty="0">
              <a:solidFill>
                <a:srgbClr val="0000FF"/>
              </a:solidFill>
            </a:endParaRPr>
          </a:p>
        </p:txBody>
      </p:sp>
      <p:sp>
        <p:nvSpPr>
          <p:cNvPr id="79" name="TextBox 78"/>
          <p:cNvSpPr txBox="1"/>
          <p:nvPr/>
        </p:nvSpPr>
        <p:spPr>
          <a:xfrm>
            <a:off x="7862018" y="4855143"/>
            <a:ext cx="911628" cy="338554"/>
          </a:xfrm>
          <a:prstGeom prst="rect">
            <a:avLst/>
          </a:prstGeom>
          <a:noFill/>
        </p:spPr>
        <p:txBody>
          <a:bodyPr wrap="none" rtlCol="0">
            <a:spAutoFit/>
          </a:bodyPr>
          <a:lstStyle/>
          <a:p>
            <a:r>
              <a:rPr lang="en-US" sz="1600" dirty="0" smtClean="0">
                <a:solidFill>
                  <a:srgbClr val="0000FF"/>
                </a:solidFill>
              </a:rPr>
              <a:t>Function</a:t>
            </a:r>
            <a:endParaRPr lang="en-US" sz="1600" dirty="0">
              <a:solidFill>
                <a:srgbClr val="0000FF"/>
              </a:solidFill>
            </a:endParaRPr>
          </a:p>
        </p:txBody>
      </p:sp>
      <p:sp>
        <p:nvSpPr>
          <p:cNvPr id="80" name="TextBox 79"/>
          <p:cNvSpPr txBox="1"/>
          <p:nvPr/>
        </p:nvSpPr>
        <p:spPr>
          <a:xfrm>
            <a:off x="4007583" y="1070441"/>
            <a:ext cx="890889" cy="338554"/>
          </a:xfrm>
          <a:prstGeom prst="rect">
            <a:avLst/>
          </a:prstGeom>
          <a:noFill/>
        </p:spPr>
        <p:txBody>
          <a:bodyPr wrap="none" rtlCol="0">
            <a:spAutoFit/>
          </a:bodyPr>
          <a:lstStyle/>
          <a:p>
            <a:r>
              <a:rPr lang="en-US" sz="1600" dirty="0" err="1" smtClean="0">
                <a:solidFill>
                  <a:srgbClr val="0000FF"/>
                </a:solidFill>
              </a:rPr>
              <a:t>Paralogs</a:t>
            </a:r>
            <a:endParaRPr lang="en-US" sz="1600" dirty="0">
              <a:solidFill>
                <a:srgbClr val="0000FF"/>
              </a:solidFill>
            </a:endParaRPr>
          </a:p>
        </p:txBody>
      </p:sp>
      <p:sp>
        <p:nvSpPr>
          <p:cNvPr id="81" name="TextBox 80"/>
          <p:cNvSpPr txBox="1"/>
          <p:nvPr/>
        </p:nvSpPr>
        <p:spPr>
          <a:xfrm>
            <a:off x="4007583" y="5878746"/>
            <a:ext cx="1008910" cy="338554"/>
          </a:xfrm>
          <a:prstGeom prst="rect">
            <a:avLst/>
          </a:prstGeom>
          <a:noFill/>
        </p:spPr>
        <p:txBody>
          <a:bodyPr wrap="none" rtlCol="0">
            <a:spAutoFit/>
          </a:bodyPr>
          <a:lstStyle/>
          <a:p>
            <a:r>
              <a:rPr lang="en-US" sz="1600" dirty="0" err="1" smtClean="0">
                <a:solidFill>
                  <a:srgbClr val="0000FF"/>
                </a:solidFill>
              </a:rPr>
              <a:t>Orthologs</a:t>
            </a:r>
            <a:endParaRPr lang="en-US" sz="1600" dirty="0">
              <a:solidFill>
                <a:srgbClr val="0000FF"/>
              </a:solidFill>
            </a:endParaRPr>
          </a:p>
        </p:txBody>
      </p:sp>
      <p:sp>
        <p:nvSpPr>
          <p:cNvPr id="82" name="TextBox 81"/>
          <p:cNvSpPr txBox="1"/>
          <p:nvPr/>
        </p:nvSpPr>
        <p:spPr>
          <a:xfrm>
            <a:off x="137073" y="1933470"/>
            <a:ext cx="817952" cy="338554"/>
          </a:xfrm>
          <a:prstGeom prst="rect">
            <a:avLst/>
          </a:prstGeom>
          <a:noFill/>
        </p:spPr>
        <p:txBody>
          <a:bodyPr wrap="none" rtlCol="0">
            <a:spAutoFit/>
          </a:bodyPr>
          <a:lstStyle/>
          <a:p>
            <a:r>
              <a:rPr lang="en-US" sz="1600" dirty="0" smtClean="0">
                <a:solidFill>
                  <a:srgbClr val="0000FF"/>
                </a:solidFill>
              </a:rPr>
              <a:t>Operon</a:t>
            </a:r>
            <a:endParaRPr lang="en-US" sz="1600" dirty="0">
              <a:solidFill>
                <a:srgbClr val="0000FF"/>
              </a:solidFill>
            </a:endParaRPr>
          </a:p>
        </p:txBody>
      </p:sp>
      <p:sp>
        <p:nvSpPr>
          <p:cNvPr id="83" name="TextBox 82"/>
          <p:cNvSpPr txBox="1"/>
          <p:nvPr/>
        </p:nvSpPr>
        <p:spPr>
          <a:xfrm>
            <a:off x="137073" y="3559407"/>
            <a:ext cx="653945" cy="338554"/>
          </a:xfrm>
          <a:prstGeom prst="rect">
            <a:avLst/>
          </a:prstGeom>
          <a:noFill/>
        </p:spPr>
        <p:txBody>
          <a:bodyPr wrap="none" rtlCol="0">
            <a:spAutoFit/>
          </a:bodyPr>
          <a:lstStyle/>
          <a:p>
            <a:r>
              <a:rPr lang="en-US" sz="1600" dirty="0" smtClean="0">
                <a:solidFill>
                  <a:srgbClr val="0000FF"/>
                </a:solidFill>
              </a:rPr>
              <a:t>Locus</a:t>
            </a:r>
            <a:endParaRPr lang="en-US" sz="1600" dirty="0">
              <a:solidFill>
                <a:srgbClr val="0000FF"/>
              </a:solidFill>
            </a:endParaRPr>
          </a:p>
        </p:txBody>
      </p:sp>
      <p:sp>
        <p:nvSpPr>
          <p:cNvPr id="84" name="TextBox 83"/>
          <p:cNvSpPr txBox="1"/>
          <p:nvPr/>
        </p:nvSpPr>
        <p:spPr>
          <a:xfrm>
            <a:off x="137073" y="5013716"/>
            <a:ext cx="1073130" cy="338554"/>
          </a:xfrm>
          <a:prstGeom prst="rect">
            <a:avLst/>
          </a:prstGeom>
          <a:noFill/>
        </p:spPr>
        <p:txBody>
          <a:bodyPr wrap="none" rtlCol="0">
            <a:spAutoFit/>
          </a:bodyPr>
          <a:lstStyle/>
          <a:p>
            <a:r>
              <a:rPr lang="en-US" sz="1600" dirty="0" smtClean="0">
                <a:solidFill>
                  <a:srgbClr val="0000FF"/>
                </a:solidFill>
              </a:rPr>
              <a:t>Discoverer</a:t>
            </a:r>
            <a:endParaRPr lang="en-US" sz="1600" dirty="0">
              <a:solidFill>
                <a:srgbClr val="0000FF"/>
              </a:solidFill>
            </a:endParaRPr>
          </a:p>
        </p:txBody>
      </p:sp>
      <p:cxnSp>
        <p:nvCxnSpPr>
          <p:cNvPr id="60" name="Straight Arrow Connector 59"/>
          <p:cNvCxnSpPr/>
          <p:nvPr/>
        </p:nvCxnSpPr>
        <p:spPr>
          <a:xfrm flipH="1" flipV="1">
            <a:off x="5097239" y="2119624"/>
            <a:ext cx="1391689" cy="2963"/>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23" idx="3"/>
            <a:endCxn id="26" idx="0"/>
          </p:cNvCxnSpPr>
          <p:nvPr/>
        </p:nvCxnSpPr>
        <p:spPr>
          <a:xfrm>
            <a:off x="7061796" y="2608542"/>
            <a:ext cx="0" cy="484025"/>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26" idx="3"/>
            <a:endCxn id="29" idx="0"/>
          </p:cNvCxnSpPr>
          <p:nvPr/>
        </p:nvCxnSpPr>
        <p:spPr>
          <a:xfrm>
            <a:off x="7061796" y="4140227"/>
            <a:ext cx="0" cy="484024"/>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flipV="1">
            <a:off x="2404288" y="2502857"/>
            <a:ext cx="1704920" cy="2352286"/>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2404288" y="5413826"/>
            <a:ext cx="1603295"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1932187"/>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mpest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73130" y="2807943"/>
            <a:ext cx="3948358" cy="3948358"/>
          </a:xfrm>
          <a:prstGeom prst="rect">
            <a:avLst/>
          </a:prstGeom>
        </p:spPr>
      </p:pic>
      <p:pic>
        <p:nvPicPr>
          <p:cNvPr id="5" name="Picture 4" descr="Tempest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248" y="190893"/>
            <a:ext cx="4064000" cy="4064000"/>
          </a:xfrm>
          <a:prstGeom prst="rect">
            <a:avLst/>
          </a:prstGeom>
        </p:spPr>
      </p:pic>
      <p:pic>
        <p:nvPicPr>
          <p:cNvPr id="2" name="Picture 1" descr="MasterAndCommander.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24995" y="1191476"/>
            <a:ext cx="2735646" cy="4099361"/>
          </a:xfrm>
          <a:prstGeom prst="rect">
            <a:avLst/>
          </a:prstGeom>
        </p:spPr>
      </p:pic>
      <p:sp>
        <p:nvSpPr>
          <p:cNvPr id="6" name="Rectangle 5"/>
          <p:cNvSpPr/>
          <p:nvPr/>
        </p:nvSpPr>
        <p:spPr>
          <a:xfrm>
            <a:off x="-769750" y="-258077"/>
            <a:ext cx="10776513" cy="7249163"/>
          </a:xfrm>
          <a:prstGeom prst="rect">
            <a:avLst/>
          </a:prstGeom>
          <a:solidFill>
            <a:schemeClr val="bg1">
              <a:alpha val="8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66777" y="190893"/>
            <a:ext cx="3104665" cy="4064000"/>
          </a:xfrm>
          <a:prstGeom prst="rect">
            <a:avLst/>
          </a:prstGeom>
          <a:noFill/>
          <a:ln w="5715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3486509" y="1211701"/>
            <a:ext cx="2843702" cy="4064000"/>
          </a:xfrm>
          <a:prstGeom prst="rect">
            <a:avLst/>
          </a:prstGeom>
          <a:noFill/>
          <a:ln w="5715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6525475" y="2779853"/>
            <a:ext cx="2429295" cy="3989276"/>
          </a:xfrm>
          <a:prstGeom prst="rect">
            <a:avLst/>
          </a:prstGeom>
          <a:noFill/>
          <a:ln w="5715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141128" y="4254893"/>
            <a:ext cx="3016671" cy="830997"/>
          </a:xfrm>
          <a:prstGeom prst="rect">
            <a:avLst/>
          </a:prstGeom>
          <a:noFill/>
        </p:spPr>
        <p:txBody>
          <a:bodyPr wrap="none" rtlCol="0">
            <a:spAutoFit/>
          </a:bodyPr>
          <a:lstStyle/>
          <a:p>
            <a:r>
              <a:rPr lang="en-US" sz="1600" dirty="0" smtClean="0">
                <a:solidFill>
                  <a:srgbClr val="0000FF"/>
                </a:solidFill>
                <a:latin typeface="Courier"/>
                <a:cs typeface="Courier"/>
              </a:rPr>
              <a:t>Book tempest1 =</a:t>
            </a:r>
          </a:p>
          <a:p>
            <a:r>
              <a:rPr lang="en-US" sz="1600" dirty="0" smtClean="0">
                <a:solidFill>
                  <a:srgbClr val="0000FF"/>
                </a:solidFill>
                <a:latin typeface="Courier"/>
                <a:cs typeface="Courier"/>
              </a:rPr>
              <a:t>new Book(“The Tempest”,</a:t>
            </a:r>
          </a:p>
          <a:p>
            <a:r>
              <a:rPr lang="en-US" sz="1600" dirty="0">
                <a:solidFill>
                  <a:srgbClr val="0000FF"/>
                </a:solidFill>
                <a:latin typeface="Courier"/>
                <a:cs typeface="Courier"/>
              </a:rPr>
              <a:t> </a:t>
            </a:r>
            <a:r>
              <a:rPr lang="en-US" sz="1600" dirty="0" smtClean="0">
                <a:solidFill>
                  <a:srgbClr val="0000FF"/>
                </a:solidFill>
                <a:latin typeface="Courier"/>
                <a:cs typeface="Courier"/>
              </a:rPr>
              <a:t>    “Shakespeare”);</a:t>
            </a:r>
            <a:endParaRPr lang="en-US" sz="1600" dirty="0">
              <a:solidFill>
                <a:srgbClr val="0000FF"/>
              </a:solidFill>
              <a:latin typeface="Courier"/>
              <a:cs typeface="Courier"/>
            </a:endParaRPr>
          </a:p>
        </p:txBody>
      </p:sp>
      <p:sp>
        <p:nvSpPr>
          <p:cNvPr id="11" name="TextBox 10"/>
          <p:cNvSpPr txBox="1"/>
          <p:nvPr/>
        </p:nvSpPr>
        <p:spPr>
          <a:xfrm>
            <a:off x="3524996" y="190893"/>
            <a:ext cx="9147384" cy="830997"/>
          </a:xfrm>
          <a:prstGeom prst="rect">
            <a:avLst/>
          </a:prstGeom>
          <a:noFill/>
        </p:spPr>
        <p:txBody>
          <a:bodyPr wrap="square" rtlCol="0">
            <a:spAutoFit/>
          </a:bodyPr>
          <a:lstStyle/>
          <a:p>
            <a:r>
              <a:rPr lang="en-US" sz="1600" dirty="0" smtClean="0">
                <a:solidFill>
                  <a:srgbClr val="0000FF"/>
                </a:solidFill>
                <a:latin typeface="Courier"/>
                <a:cs typeface="Courier"/>
              </a:rPr>
              <a:t>Book </a:t>
            </a:r>
            <a:r>
              <a:rPr lang="en-US" sz="1600" dirty="0" err="1" smtClean="0">
                <a:solidFill>
                  <a:srgbClr val="0000FF"/>
                </a:solidFill>
                <a:latin typeface="Courier"/>
                <a:cs typeface="Courier"/>
              </a:rPr>
              <a:t>mAndC</a:t>
            </a:r>
            <a:r>
              <a:rPr lang="en-US" sz="1600" dirty="0" smtClean="0">
                <a:solidFill>
                  <a:srgbClr val="0000FF"/>
                </a:solidFill>
                <a:latin typeface="Courier"/>
                <a:cs typeface="Courier"/>
              </a:rPr>
              <a:t> = </a:t>
            </a:r>
          </a:p>
          <a:p>
            <a:r>
              <a:rPr lang="en-US" sz="1600" dirty="0">
                <a:solidFill>
                  <a:srgbClr val="0000FF"/>
                </a:solidFill>
                <a:latin typeface="Courier"/>
                <a:cs typeface="Courier"/>
              </a:rPr>
              <a:t> </a:t>
            </a:r>
            <a:r>
              <a:rPr lang="en-US" sz="1600" dirty="0" smtClean="0">
                <a:solidFill>
                  <a:srgbClr val="0000FF"/>
                </a:solidFill>
                <a:latin typeface="Courier"/>
                <a:cs typeface="Courier"/>
              </a:rPr>
              <a:t> new Book(“Master &amp; Commander”, </a:t>
            </a:r>
          </a:p>
          <a:p>
            <a:r>
              <a:rPr lang="en-US" sz="1600" dirty="0">
                <a:solidFill>
                  <a:srgbClr val="0000FF"/>
                </a:solidFill>
                <a:latin typeface="Courier"/>
                <a:cs typeface="Courier"/>
              </a:rPr>
              <a:t> </a:t>
            </a:r>
            <a:r>
              <a:rPr lang="en-US" sz="1600" dirty="0" smtClean="0">
                <a:solidFill>
                  <a:srgbClr val="0000FF"/>
                </a:solidFill>
                <a:latin typeface="Courier"/>
                <a:cs typeface="Courier"/>
              </a:rPr>
              <a:t>          “O’Brien”);</a:t>
            </a:r>
            <a:endParaRPr lang="en-US" sz="1600" dirty="0">
              <a:solidFill>
                <a:srgbClr val="0000FF"/>
              </a:solidFill>
              <a:latin typeface="Courier"/>
              <a:cs typeface="Courier"/>
            </a:endParaRPr>
          </a:p>
        </p:txBody>
      </p:sp>
      <p:sp>
        <p:nvSpPr>
          <p:cNvPr id="13" name="TextBox 12"/>
          <p:cNvSpPr txBox="1"/>
          <p:nvPr/>
        </p:nvSpPr>
        <p:spPr>
          <a:xfrm>
            <a:off x="6371527" y="1918732"/>
            <a:ext cx="3016671" cy="830997"/>
          </a:xfrm>
          <a:prstGeom prst="rect">
            <a:avLst/>
          </a:prstGeom>
          <a:noFill/>
        </p:spPr>
        <p:txBody>
          <a:bodyPr wrap="none" rtlCol="0">
            <a:spAutoFit/>
          </a:bodyPr>
          <a:lstStyle/>
          <a:p>
            <a:r>
              <a:rPr lang="en-US" sz="1600" dirty="0" smtClean="0">
                <a:solidFill>
                  <a:srgbClr val="0000FF"/>
                </a:solidFill>
                <a:latin typeface="Courier"/>
                <a:cs typeface="Courier"/>
              </a:rPr>
              <a:t>Book tempest2 =</a:t>
            </a:r>
          </a:p>
          <a:p>
            <a:r>
              <a:rPr lang="en-US" sz="1600" dirty="0" smtClean="0">
                <a:solidFill>
                  <a:srgbClr val="0000FF"/>
                </a:solidFill>
                <a:latin typeface="Courier"/>
                <a:cs typeface="Courier"/>
              </a:rPr>
              <a:t>new Book(“The tempest”,</a:t>
            </a:r>
          </a:p>
          <a:p>
            <a:r>
              <a:rPr lang="en-US" sz="1600" dirty="0">
                <a:solidFill>
                  <a:srgbClr val="0000FF"/>
                </a:solidFill>
                <a:latin typeface="Courier"/>
                <a:cs typeface="Courier"/>
              </a:rPr>
              <a:t> </a:t>
            </a:r>
            <a:r>
              <a:rPr lang="en-US" sz="1600" dirty="0" smtClean="0">
                <a:solidFill>
                  <a:srgbClr val="0000FF"/>
                </a:solidFill>
                <a:latin typeface="Courier"/>
                <a:cs typeface="Courier"/>
              </a:rPr>
              <a:t>    “Shakespeare”);</a:t>
            </a:r>
            <a:endParaRPr lang="en-US" sz="1600" dirty="0">
              <a:solidFill>
                <a:srgbClr val="0000FF"/>
              </a:solidFill>
              <a:latin typeface="Courier"/>
              <a:cs typeface="Courier"/>
            </a:endParaRPr>
          </a:p>
        </p:txBody>
      </p:sp>
      <p:sp>
        <p:nvSpPr>
          <p:cNvPr id="14" name="TextBox 13"/>
          <p:cNvSpPr txBox="1"/>
          <p:nvPr/>
        </p:nvSpPr>
        <p:spPr>
          <a:xfrm>
            <a:off x="269410" y="437114"/>
            <a:ext cx="2031626" cy="1323439"/>
          </a:xfrm>
          <a:prstGeom prst="rect">
            <a:avLst/>
          </a:prstGeom>
          <a:noFill/>
        </p:spPr>
        <p:txBody>
          <a:bodyPr wrap="none" rtlCol="0">
            <a:spAutoFit/>
          </a:bodyPr>
          <a:lstStyle/>
          <a:p>
            <a:r>
              <a:rPr lang="en-US" sz="1600" dirty="0" smtClean="0">
                <a:solidFill>
                  <a:srgbClr val="0000FF"/>
                </a:solidFill>
                <a:latin typeface="Courier"/>
                <a:cs typeface="Courier"/>
              </a:rPr>
              <a:t>author: </a:t>
            </a:r>
          </a:p>
          <a:p>
            <a:r>
              <a:rPr lang="en-US" sz="1600" dirty="0">
                <a:solidFill>
                  <a:srgbClr val="0000FF"/>
                </a:solidFill>
                <a:latin typeface="Courier"/>
                <a:cs typeface="Courier"/>
              </a:rPr>
              <a:t> </a:t>
            </a:r>
            <a:r>
              <a:rPr lang="en-US" sz="1600" dirty="0" smtClean="0">
                <a:solidFill>
                  <a:srgbClr val="0000FF"/>
                </a:solidFill>
                <a:latin typeface="Courier"/>
                <a:cs typeface="Courier"/>
              </a:rPr>
              <a:t> “Shakespeare”</a:t>
            </a:r>
          </a:p>
          <a:p>
            <a:endParaRPr lang="en-US" sz="1600" dirty="0">
              <a:solidFill>
                <a:srgbClr val="0000FF"/>
              </a:solidFill>
              <a:latin typeface="Courier"/>
              <a:cs typeface="Courier"/>
            </a:endParaRPr>
          </a:p>
          <a:p>
            <a:r>
              <a:rPr lang="en-US" sz="1600" dirty="0">
                <a:solidFill>
                  <a:srgbClr val="0000FF"/>
                </a:solidFill>
                <a:latin typeface="Courier"/>
                <a:cs typeface="Courier"/>
              </a:rPr>
              <a:t>t</a:t>
            </a:r>
            <a:r>
              <a:rPr lang="en-US" sz="1600" dirty="0" smtClean="0">
                <a:solidFill>
                  <a:srgbClr val="0000FF"/>
                </a:solidFill>
                <a:latin typeface="Courier"/>
                <a:cs typeface="Courier"/>
              </a:rPr>
              <a:t>itle:</a:t>
            </a:r>
          </a:p>
          <a:p>
            <a:r>
              <a:rPr lang="en-US" sz="1600" dirty="0">
                <a:solidFill>
                  <a:srgbClr val="0000FF"/>
                </a:solidFill>
                <a:latin typeface="Courier"/>
                <a:cs typeface="Courier"/>
              </a:rPr>
              <a:t> </a:t>
            </a:r>
            <a:r>
              <a:rPr lang="en-US" sz="1600" dirty="0" smtClean="0">
                <a:solidFill>
                  <a:srgbClr val="0000FF"/>
                </a:solidFill>
                <a:latin typeface="Courier"/>
                <a:cs typeface="Courier"/>
              </a:rPr>
              <a:t> “The Tempest”</a:t>
            </a:r>
            <a:endParaRPr lang="en-US" sz="1600" dirty="0">
              <a:solidFill>
                <a:srgbClr val="0000FF"/>
              </a:solidFill>
              <a:latin typeface="Courier"/>
              <a:cs typeface="Courier"/>
            </a:endParaRPr>
          </a:p>
        </p:txBody>
      </p:sp>
      <p:sp>
        <p:nvSpPr>
          <p:cNvPr id="15" name="TextBox 14"/>
          <p:cNvSpPr txBox="1"/>
          <p:nvPr/>
        </p:nvSpPr>
        <p:spPr>
          <a:xfrm>
            <a:off x="6618305" y="2958738"/>
            <a:ext cx="2031626" cy="1323439"/>
          </a:xfrm>
          <a:prstGeom prst="rect">
            <a:avLst/>
          </a:prstGeom>
          <a:noFill/>
        </p:spPr>
        <p:txBody>
          <a:bodyPr wrap="none" rtlCol="0">
            <a:spAutoFit/>
          </a:bodyPr>
          <a:lstStyle/>
          <a:p>
            <a:r>
              <a:rPr lang="en-US" sz="1600" dirty="0" smtClean="0">
                <a:solidFill>
                  <a:srgbClr val="0000FF"/>
                </a:solidFill>
                <a:latin typeface="Courier"/>
                <a:cs typeface="Courier"/>
              </a:rPr>
              <a:t>author: </a:t>
            </a:r>
          </a:p>
          <a:p>
            <a:r>
              <a:rPr lang="en-US" sz="1600" dirty="0">
                <a:solidFill>
                  <a:srgbClr val="0000FF"/>
                </a:solidFill>
                <a:latin typeface="Courier"/>
                <a:cs typeface="Courier"/>
              </a:rPr>
              <a:t> </a:t>
            </a:r>
            <a:r>
              <a:rPr lang="en-US" sz="1600" dirty="0" smtClean="0">
                <a:solidFill>
                  <a:srgbClr val="0000FF"/>
                </a:solidFill>
                <a:latin typeface="Courier"/>
                <a:cs typeface="Courier"/>
              </a:rPr>
              <a:t> “Shakespeare”</a:t>
            </a:r>
          </a:p>
          <a:p>
            <a:endParaRPr lang="en-US" sz="1600" dirty="0">
              <a:solidFill>
                <a:srgbClr val="0000FF"/>
              </a:solidFill>
              <a:latin typeface="Courier"/>
              <a:cs typeface="Courier"/>
            </a:endParaRPr>
          </a:p>
          <a:p>
            <a:r>
              <a:rPr lang="en-US" sz="1600" dirty="0">
                <a:solidFill>
                  <a:srgbClr val="0000FF"/>
                </a:solidFill>
                <a:latin typeface="Courier"/>
                <a:cs typeface="Courier"/>
              </a:rPr>
              <a:t>t</a:t>
            </a:r>
            <a:r>
              <a:rPr lang="en-US" sz="1600" dirty="0" smtClean="0">
                <a:solidFill>
                  <a:srgbClr val="0000FF"/>
                </a:solidFill>
                <a:latin typeface="Courier"/>
                <a:cs typeface="Courier"/>
              </a:rPr>
              <a:t>itle:</a:t>
            </a:r>
          </a:p>
          <a:p>
            <a:r>
              <a:rPr lang="en-US" sz="1600" dirty="0">
                <a:solidFill>
                  <a:srgbClr val="0000FF"/>
                </a:solidFill>
                <a:latin typeface="Courier"/>
                <a:cs typeface="Courier"/>
              </a:rPr>
              <a:t> </a:t>
            </a:r>
            <a:r>
              <a:rPr lang="en-US" sz="1600" dirty="0" smtClean="0">
                <a:solidFill>
                  <a:srgbClr val="0000FF"/>
                </a:solidFill>
                <a:latin typeface="Courier"/>
                <a:cs typeface="Courier"/>
              </a:rPr>
              <a:t> “The Tempest”</a:t>
            </a:r>
            <a:endParaRPr lang="en-US" sz="1600" dirty="0">
              <a:solidFill>
                <a:srgbClr val="0000FF"/>
              </a:solidFill>
              <a:latin typeface="Courier"/>
              <a:cs typeface="Courier"/>
            </a:endParaRPr>
          </a:p>
        </p:txBody>
      </p:sp>
      <p:sp>
        <p:nvSpPr>
          <p:cNvPr id="16" name="TextBox 15"/>
          <p:cNvSpPr txBox="1"/>
          <p:nvPr/>
        </p:nvSpPr>
        <p:spPr>
          <a:xfrm>
            <a:off x="3475158" y="1328201"/>
            <a:ext cx="2893540" cy="1323439"/>
          </a:xfrm>
          <a:prstGeom prst="rect">
            <a:avLst/>
          </a:prstGeom>
          <a:noFill/>
        </p:spPr>
        <p:txBody>
          <a:bodyPr wrap="none" rtlCol="0">
            <a:spAutoFit/>
          </a:bodyPr>
          <a:lstStyle/>
          <a:p>
            <a:r>
              <a:rPr lang="en-US" sz="1600" dirty="0" smtClean="0">
                <a:solidFill>
                  <a:srgbClr val="0000FF"/>
                </a:solidFill>
                <a:latin typeface="Courier"/>
                <a:cs typeface="Courier"/>
              </a:rPr>
              <a:t>author: </a:t>
            </a:r>
          </a:p>
          <a:p>
            <a:r>
              <a:rPr lang="en-US" sz="1600" dirty="0">
                <a:solidFill>
                  <a:srgbClr val="0000FF"/>
                </a:solidFill>
                <a:latin typeface="Courier"/>
                <a:cs typeface="Courier"/>
              </a:rPr>
              <a:t> </a:t>
            </a:r>
            <a:r>
              <a:rPr lang="en-US" sz="1600" dirty="0" smtClean="0">
                <a:solidFill>
                  <a:srgbClr val="0000FF"/>
                </a:solidFill>
                <a:latin typeface="Courier"/>
                <a:cs typeface="Courier"/>
              </a:rPr>
              <a:t> “O’Brien”</a:t>
            </a:r>
          </a:p>
          <a:p>
            <a:endParaRPr lang="en-US" sz="1600" dirty="0">
              <a:solidFill>
                <a:srgbClr val="0000FF"/>
              </a:solidFill>
              <a:latin typeface="Courier"/>
              <a:cs typeface="Courier"/>
            </a:endParaRPr>
          </a:p>
          <a:p>
            <a:r>
              <a:rPr lang="en-US" sz="1600" dirty="0">
                <a:solidFill>
                  <a:srgbClr val="0000FF"/>
                </a:solidFill>
                <a:latin typeface="Courier"/>
                <a:cs typeface="Courier"/>
              </a:rPr>
              <a:t>t</a:t>
            </a:r>
            <a:r>
              <a:rPr lang="en-US" sz="1600" dirty="0" smtClean="0">
                <a:solidFill>
                  <a:srgbClr val="0000FF"/>
                </a:solidFill>
                <a:latin typeface="Courier"/>
                <a:cs typeface="Courier"/>
              </a:rPr>
              <a:t>itle:</a:t>
            </a:r>
          </a:p>
          <a:p>
            <a:r>
              <a:rPr lang="en-US" sz="1600" dirty="0">
                <a:solidFill>
                  <a:srgbClr val="0000FF"/>
                </a:solidFill>
                <a:latin typeface="Courier"/>
                <a:cs typeface="Courier"/>
              </a:rPr>
              <a:t> </a:t>
            </a:r>
            <a:r>
              <a:rPr lang="en-US" sz="1600" dirty="0" smtClean="0">
                <a:solidFill>
                  <a:srgbClr val="0000FF"/>
                </a:solidFill>
                <a:latin typeface="Courier"/>
                <a:cs typeface="Courier"/>
              </a:rPr>
              <a:t> “Master &amp; Commander”</a:t>
            </a:r>
            <a:endParaRPr lang="en-US" sz="1600" dirty="0">
              <a:solidFill>
                <a:srgbClr val="0000FF"/>
              </a:solidFill>
              <a:latin typeface="Courier"/>
              <a:cs typeface="Courier"/>
            </a:endParaRPr>
          </a:p>
        </p:txBody>
      </p:sp>
    </p:spTree>
    <p:extLst>
      <p:ext uri="{BB962C8B-B14F-4D97-AF65-F5344CB8AC3E}">
        <p14:creationId xmlns:p14="http://schemas.microsoft.com/office/powerpoint/2010/main" val="33214201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11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dissolve">
                                      <p:cBhvr>
                                        <p:cTn id="10" dur="1100"/>
                                        <p:tgtEl>
                                          <p:spTgt spid="7"/>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dissolve">
                                      <p:cBhvr>
                                        <p:cTn id="13" dur="1100"/>
                                        <p:tgtEl>
                                          <p:spTgt spid="9"/>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dissolve">
                                      <p:cBhvr>
                                        <p:cTn id="16" dur="11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4" grpId="0"/>
      <p:bldP spid="4" grpId="1"/>
      <p:bldP spid="11" grpId="0"/>
      <p:bldP spid="13" grpId="0"/>
      <p:bldP spid="14" grpId="0"/>
      <p:bldP spid="15" grpId="0"/>
      <p:bldP spid="16"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8160" y="946470"/>
            <a:ext cx="4617370" cy="5016759"/>
          </a:xfrm>
          <a:prstGeom prst="rect">
            <a:avLst/>
          </a:prstGeom>
          <a:noFill/>
          <a:ln w="28575" cmpd="sng">
            <a:solidFill>
              <a:srgbClr val="FF0000"/>
            </a:solidFill>
          </a:ln>
        </p:spPr>
        <p:txBody>
          <a:bodyPr wrap="none" rtlCol="0">
            <a:spAutoFit/>
          </a:bodyPr>
          <a:lstStyle/>
          <a:p>
            <a:r>
              <a:rPr lang="en-US" sz="1600" dirty="0">
                <a:solidFill>
                  <a:srgbClr val="FF0000"/>
                </a:solidFill>
                <a:latin typeface="Courier"/>
                <a:cs typeface="Courier"/>
              </a:rPr>
              <a:t>class Catalog {</a:t>
            </a:r>
          </a:p>
          <a:p>
            <a:r>
              <a:rPr lang="en-US" sz="1600" dirty="0">
                <a:solidFill>
                  <a:srgbClr val="FF0000"/>
                </a:solidFill>
                <a:latin typeface="Courier"/>
                <a:cs typeface="Courier"/>
              </a:rPr>
              <a:t>  </a:t>
            </a:r>
            <a:r>
              <a:rPr lang="en-US" sz="1600" dirty="0" err="1" smtClean="0">
                <a:solidFill>
                  <a:srgbClr val="FF0000"/>
                </a:solidFill>
                <a:latin typeface="Courier"/>
                <a:cs typeface="Courier"/>
              </a:rPr>
              <a:t>HashSet</a:t>
            </a:r>
            <a:r>
              <a:rPr lang="en-US" sz="1600" dirty="0" smtClean="0">
                <a:solidFill>
                  <a:srgbClr val="FF0000"/>
                </a:solidFill>
                <a:latin typeface="Courier"/>
                <a:cs typeface="Courier"/>
              </a:rPr>
              <a:t>&lt;</a:t>
            </a:r>
            <a:r>
              <a:rPr lang="en-US" sz="1600" dirty="0">
                <a:solidFill>
                  <a:srgbClr val="FF0000"/>
                </a:solidFill>
                <a:latin typeface="Courier"/>
                <a:cs typeface="Courier"/>
              </a:rPr>
              <a:t>Book&gt;   books;</a:t>
            </a:r>
          </a:p>
          <a:p>
            <a:endParaRPr lang="en-US" sz="1600" dirty="0">
              <a:solidFill>
                <a:srgbClr val="FF0000"/>
              </a:solidFill>
              <a:latin typeface="Courier"/>
              <a:cs typeface="Courier"/>
            </a:endParaRPr>
          </a:p>
          <a:p>
            <a:r>
              <a:rPr lang="en-US" sz="1600" dirty="0">
                <a:solidFill>
                  <a:srgbClr val="FF0000"/>
                </a:solidFill>
                <a:latin typeface="Courier"/>
                <a:cs typeface="Courier"/>
              </a:rPr>
              <a:t>  Catalog() { </a:t>
            </a:r>
            <a:endParaRPr lang="en-US" sz="1600" dirty="0" smtClean="0">
              <a:solidFill>
                <a:srgbClr val="FF0000"/>
              </a:solidFill>
              <a:latin typeface="Courier"/>
              <a:cs typeface="Courier"/>
            </a:endParaRPr>
          </a:p>
          <a:p>
            <a:r>
              <a:rPr lang="en-US" sz="1600" dirty="0">
                <a:solidFill>
                  <a:srgbClr val="FF0000"/>
                </a:solidFill>
                <a:latin typeface="Courier"/>
                <a:cs typeface="Courier"/>
              </a:rPr>
              <a:t> </a:t>
            </a:r>
            <a:r>
              <a:rPr lang="en-US" sz="1600" dirty="0" smtClean="0">
                <a:solidFill>
                  <a:srgbClr val="FF0000"/>
                </a:solidFill>
                <a:latin typeface="Courier"/>
                <a:cs typeface="Courier"/>
              </a:rPr>
              <a:t>   books </a:t>
            </a:r>
            <a:r>
              <a:rPr lang="en-US" sz="1600" dirty="0">
                <a:solidFill>
                  <a:srgbClr val="FF0000"/>
                </a:solidFill>
                <a:latin typeface="Courier"/>
                <a:cs typeface="Courier"/>
              </a:rPr>
              <a:t>= new </a:t>
            </a:r>
            <a:r>
              <a:rPr lang="en-US" sz="1600" dirty="0" err="1">
                <a:solidFill>
                  <a:srgbClr val="FF0000"/>
                </a:solidFill>
                <a:latin typeface="Courier"/>
                <a:cs typeface="Courier"/>
              </a:rPr>
              <a:t>HashSet</a:t>
            </a:r>
            <a:r>
              <a:rPr lang="en-US" sz="1600" dirty="0" smtClean="0">
                <a:solidFill>
                  <a:srgbClr val="FF0000"/>
                </a:solidFill>
                <a:latin typeface="Courier"/>
                <a:cs typeface="Courier"/>
              </a:rPr>
              <a:t>&lt;</a:t>
            </a:r>
            <a:r>
              <a:rPr lang="en-US" sz="1600" dirty="0">
                <a:solidFill>
                  <a:srgbClr val="FF0000"/>
                </a:solidFill>
                <a:latin typeface="Courier"/>
                <a:cs typeface="Courier"/>
              </a:rPr>
              <a:t>Book&gt;(); </a:t>
            </a:r>
            <a:endParaRPr lang="en-US" sz="1600" dirty="0" smtClean="0">
              <a:solidFill>
                <a:srgbClr val="FF0000"/>
              </a:solidFill>
              <a:latin typeface="Courier"/>
              <a:cs typeface="Courier"/>
            </a:endParaRPr>
          </a:p>
          <a:p>
            <a:endParaRPr lang="en-US" sz="1600" dirty="0">
              <a:solidFill>
                <a:srgbClr val="FF0000"/>
              </a:solidFill>
              <a:latin typeface="Courier"/>
              <a:cs typeface="Courier"/>
            </a:endParaRPr>
          </a:p>
          <a:p>
            <a:r>
              <a:rPr lang="en-US" sz="1600" dirty="0" smtClean="0">
                <a:solidFill>
                  <a:srgbClr val="FF0000"/>
                </a:solidFill>
                <a:latin typeface="Courier"/>
                <a:cs typeface="Courier"/>
              </a:rPr>
              <a:t>    Book tempest1 =</a:t>
            </a:r>
          </a:p>
          <a:p>
            <a:r>
              <a:rPr lang="en-US" sz="1600" dirty="0" smtClean="0">
                <a:solidFill>
                  <a:srgbClr val="FF0000"/>
                </a:solidFill>
                <a:latin typeface="Courier"/>
                <a:cs typeface="Courier"/>
              </a:rPr>
              <a:t>      new Book(“The Tempest”,</a:t>
            </a:r>
          </a:p>
          <a:p>
            <a:r>
              <a:rPr lang="en-US" sz="1600" dirty="0">
                <a:solidFill>
                  <a:srgbClr val="FF0000"/>
                </a:solidFill>
                <a:latin typeface="Courier"/>
                <a:cs typeface="Courier"/>
              </a:rPr>
              <a:t> </a:t>
            </a:r>
            <a:r>
              <a:rPr lang="en-US" sz="1600" dirty="0" smtClean="0">
                <a:solidFill>
                  <a:srgbClr val="FF0000"/>
                </a:solidFill>
                <a:latin typeface="Courier"/>
                <a:cs typeface="Courier"/>
              </a:rPr>
              <a:t>              “Shakespeare”);</a:t>
            </a:r>
          </a:p>
          <a:p>
            <a:r>
              <a:rPr lang="en-US" sz="1600" dirty="0" smtClean="0">
                <a:solidFill>
                  <a:srgbClr val="FF0000"/>
                </a:solidFill>
                <a:latin typeface="Courier"/>
                <a:cs typeface="Courier"/>
              </a:rPr>
              <a:t>    Book </a:t>
            </a:r>
            <a:r>
              <a:rPr lang="en-US" sz="1600" dirty="0" err="1">
                <a:solidFill>
                  <a:srgbClr val="FF0000"/>
                </a:solidFill>
                <a:latin typeface="Courier"/>
                <a:cs typeface="Courier"/>
              </a:rPr>
              <a:t>mAndC</a:t>
            </a:r>
            <a:r>
              <a:rPr lang="en-US" sz="1600" dirty="0">
                <a:solidFill>
                  <a:srgbClr val="FF0000"/>
                </a:solidFill>
                <a:latin typeface="Courier"/>
                <a:cs typeface="Courier"/>
              </a:rPr>
              <a:t> = </a:t>
            </a:r>
          </a:p>
          <a:p>
            <a:r>
              <a:rPr lang="en-US" sz="1600" dirty="0">
                <a:solidFill>
                  <a:srgbClr val="FF0000"/>
                </a:solidFill>
                <a:latin typeface="Courier"/>
                <a:cs typeface="Courier"/>
              </a:rPr>
              <a:t>  </a:t>
            </a:r>
            <a:r>
              <a:rPr lang="en-US" sz="1600" dirty="0" smtClean="0">
                <a:solidFill>
                  <a:srgbClr val="FF0000"/>
                </a:solidFill>
                <a:latin typeface="Courier"/>
                <a:cs typeface="Courier"/>
              </a:rPr>
              <a:t>    new </a:t>
            </a:r>
            <a:r>
              <a:rPr lang="en-US" sz="1600" dirty="0">
                <a:solidFill>
                  <a:srgbClr val="FF0000"/>
                </a:solidFill>
                <a:latin typeface="Courier"/>
                <a:cs typeface="Courier"/>
              </a:rPr>
              <a:t>Book(“Master &amp; Commander”, </a:t>
            </a:r>
          </a:p>
          <a:p>
            <a:r>
              <a:rPr lang="en-US" sz="1600" dirty="0">
                <a:solidFill>
                  <a:srgbClr val="FF0000"/>
                </a:solidFill>
                <a:latin typeface="Courier"/>
                <a:cs typeface="Courier"/>
              </a:rPr>
              <a:t>           “O’Brien”)</a:t>
            </a:r>
            <a:r>
              <a:rPr lang="en-US" sz="1600" dirty="0" smtClean="0">
                <a:solidFill>
                  <a:srgbClr val="FF0000"/>
                </a:solidFill>
                <a:latin typeface="Courier"/>
                <a:cs typeface="Courier"/>
              </a:rPr>
              <a:t>;</a:t>
            </a:r>
          </a:p>
          <a:p>
            <a:endParaRPr lang="en-US" sz="1600" dirty="0" smtClean="0">
              <a:solidFill>
                <a:srgbClr val="FF0000"/>
              </a:solidFill>
              <a:latin typeface="Courier"/>
              <a:cs typeface="Courier"/>
            </a:endParaRPr>
          </a:p>
          <a:p>
            <a:r>
              <a:rPr lang="en-US" sz="1600" dirty="0" smtClean="0">
                <a:solidFill>
                  <a:srgbClr val="FF0000"/>
                </a:solidFill>
                <a:latin typeface="Courier"/>
                <a:cs typeface="Courier"/>
              </a:rPr>
              <a:t>    Book tempest2 </a:t>
            </a:r>
            <a:r>
              <a:rPr lang="en-US" sz="1600" dirty="0">
                <a:solidFill>
                  <a:srgbClr val="FF0000"/>
                </a:solidFill>
                <a:latin typeface="Courier"/>
                <a:cs typeface="Courier"/>
              </a:rPr>
              <a:t>=</a:t>
            </a:r>
          </a:p>
          <a:p>
            <a:r>
              <a:rPr lang="en-US" sz="1600" dirty="0" smtClean="0">
                <a:solidFill>
                  <a:srgbClr val="FF0000"/>
                </a:solidFill>
                <a:latin typeface="Courier"/>
                <a:cs typeface="Courier"/>
              </a:rPr>
              <a:t>      new </a:t>
            </a:r>
            <a:r>
              <a:rPr lang="en-US" sz="1600" dirty="0">
                <a:solidFill>
                  <a:srgbClr val="FF0000"/>
                </a:solidFill>
                <a:latin typeface="Courier"/>
                <a:cs typeface="Courier"/>
              </a:rPr>
              <a:t>Book(“The Tempest”,</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a:solidFill>
                  <a:srgbClr val="FF0000"/>
                </a:solidFill>
                <a:latin typeface="Courier"/>
                <a:cs typeface="Courier"/>
              </a:rPr>
              <a:t>Shakespeare”)</a:t>
            </a:r>
            <a:r>
              <a:rPr lang="en-US" sz="1600" dirty="0" smtClean="0">
                <a:solidFill>
                  <a:srgbClr val="FF0000"/>
                </a:solidFill>
                <a:latin typeface="Courier"/>
                <a:cs typeface="Courier"/>
              </a:rPr>
              <a:t>;</a:t>
            </a:r>
          </a:p>
          <a:p>
            <a:endParaRPr lang="en-US" sz="1600" dirty="0">
              <a:solidFill>
                <a:srgbClr val="FF0000"/>
              </a:solidFill>
              <a:latin typeface="Courier"/>
              <a:cs typeface="Courier"/>
            </a:endParaRPr>
          </a:p>
          <a:p>
            <a:r>
              <a:rPr lang="en-US" sz="1600" dirty="0" smtClean="0">
                <a:solidFill>
                  <a:srgbClr val="FF0000"/>
                </a:solidFill>
                <a:latin typeface="Courier"/>
                <a:cs typeface="Courier"/>
              </a:rPr>
              <a:t>    </a:t>
            </a:r>
            <a:r>
              <a:rPr lang="en-US" sz="1600" dirty="0" err="1" smtClean="0">
                <a:solidFill>
                  <a:srgbClr val="FF0000"/>
                </a:solidFill>
                <a:latin typeface="Courier"/>
                <a:cs typeface="Courier"/>
              </a:rPr>
              <a:t>books.add</a:t>
            </a:r>
            <a:r>
              <a:rPr lang="en-US" sz="1600" dirty="0" smtClean="0">
                <a:solidFill>
                  <a:srgbClr val="FF0000"/>
                </a:solidFill>
                <a:latin typeface="Courier"/>
                <a:cs typeface="Courier"/>
              </a:rPr>
              <a:t>(tempest1);</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err="1" smtClean="0">
                <a:solidFill>
                  <a:srgbClr val="FF0000"/>
                </a:solidFill>
                <a:latin typeface="Courier"/>
                <a:cs typeface="Courier"/>
              </a:rPr>
              <a:t>books.add</a:t>
            </a:r>
            <a:r>
              <a:rPr lang="en-US" sz="1600" dirty="0" smtClean="0">
                <a:solidFill>
                  <a:srgbClr val="FF0000"/>
                </a:solidFill>
                <a:latin typeface="Courier"/>
                <a:cs typeface="Courier"/>
              </a:rPr>
              <a:t>(</a:t>
            </a:r>
            <a:r>
              <a:rPr lang="en-US" sz="1600" dirty="0" err="1" smtClean="0">
                <a:solidFill>
                  <a:srgbClr val="FF0000"/>
                </a:solidFill>
                <a:latin typeface="Courier"/>
                <a:cs typeface="Courier"/>
              </a:rPr>
              <a:t>mAndC</a:t>
            </a:r>
            <a:r>
              <a:rPr lang="en-US" sz="1600" dirty="0" smtClean="0">
                <a:solidFill>
                  <a:srgbClr val="FF0000"/>
                </a:solidFill>
                <a:latin typeface="Courier"/>
                <a:cs typeface="Courier"/>
              </a:rPr>
              <a:t>);</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err="1" smtClean="0">
                <a:solidFill>
                  <a:srgbClr val="FF0000"/>
                </a:solidFill>
                <a:latin typeface="Courier"/>
                <a:cs typeface="Courier"/>
              </a:rPr>
              <a:t>books.add</a:t>
            </a:r>
            <a:r>
              <a:rPr lang="en-US" sz="1600" dirty="0" smtClean="0">
                <a:solidFill>
                  <a:srgbClr val="FF0000"/>
                </a:solidFill>
                <a:latin typeface="Courier"/>
                <a:cs typeface="Courier"/>
              </a:rPr>
              <a:t>(tempest2);  </a:t>
            </a:r>
            <a:endParaRPr lang="en-US" sz="1600" dirty="0">
              <a:solidFill>
                <a:srgbClr val="FF0000"/>
              </a:solidFill>
              <a:latin typeface="Courier"/>
              <a:cs typeface="Courier"/>
            </a:endParaRPr>
          </a:p>
        </p:txBody>
      </p:sp>
      <p:sp>
        <p:nvSpPr>
          <p:cNvPr id="4" name="Lightning Bolt 3"/>
          <p:cNvSpPr/>
          <p:nvPr/>
        </p:nvSpPr>
        <p:spPr>
          <a:xfrm rot="18913469">
            <a:off x="58768" y="4970531"/>
            <a:ext cx="736850" cy="470398"/>
          </a:xfrm>
          <a:prstGeom prst="lightningBolt">
            <a:avLst/>
          </a:prstGeom>
          <a:solidFill>
            <a:srgbClr val="FFFF00"/>
          </a:solidFill>
          <a:ln>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5220665" y="1241809"/>
            <a:ext cx="3370698" cy="4721420"/>
          </a:xfrm>
          <a:prstGeom prst="roundRect">
            <a:avLst/>
          </a:prstGeom>
          <a:solidFill>
            <a:schemeClr val="bg1"/>
          </a:solidFill>
          <a:ln w="28575"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6396489" y="909435"/>
            <a:ext cx="748923" cy="369332"/>
          </a:xfrm>
          <a:prstGeom prst="rect">
            <a:avLst/>
          </a:prstGeom>
          <a:noFill/>
        </p:spPr>
        <p:txBody>
          <a:bodyPr wrap="none" rtlCol="0">
            <a:spAutoFit/>
          </a:bodyPr>
          <a:lstStyle/>
          <a:p>
            <a:r>
              <a:rPr lang="en-US" dirty="0" smtClean="0"/>
              <a:t>books</a:t>
            </a:r>
            <a:endParaRPr lang="en-US" dirty="0"/>
          </a:p>
        </p:txBody>
      </p:sp>
      <p:sp>
        <p:nvSpPr>
          <p:cNvPr id="8" name="TextBox 7"/>
          <p:cNvSpPr txBox="1"/>
          <p:nvPr/>
        </p:nvSpPr>
        <p:spPr>
          <a:xfrm>
            <a:off x="2837658" y="116454"/>
            <a:ext cx="3164749" cy="707886"/>
          </a:xfrm>
          <a:prstGeom prst="rect">
            <a:avLst/>
          </a:prstGeom>
          <a:noFill/>
        </p:spPr>
        <p:txBody>
          <a:bodyPr wrap="none" rtlCol="0">
            <a:spAutoFit/>
          </a:bodyPr>
          <a:lstStyle/>
          <a:p>
            <a:r>
              <a:rPr lang="en-US" sz="4000" dirty="0" smtClean="0"/>
              <a:t>Catalog: Rev B</a:t>
            </a:r>
            <a:endParaRPr lang="en-US" sz="4000" dirty="0"/>
          </a:p>
        </p:txBody>
      </p:sp>
    </p:spTree>
    <p:extLst>
      <p:ext uri="{BB962C8B-B14F-4D97-AF65-F5344CB8AC3E}">
        <p14:creationId xmlns:p14="http://schemas.microsoft.com/office/powerpoint/2010/main" val="360575541"/>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8160" y="946470"/>
            <a:ext cx="4617370" cy="5016759"/>
          </a:xfrm>
          <a:prstGeom prst="rect">
            <a:avLst/>
          </a:prstGeom>
          <a:noFill/>
          <a:ln w="28575" cmpd="sng">
            <a:solidFill>
              <a:srgbClr val="FF0000"/>
            </a:solidFill>
          </a:ln>
        </p:spPr>
        <p:txBody>
          <a:bodyPr wrap="none" rtlCol="0">
            <a:spAutoFit/>
          </a:bodyPr>
          <a:lstStyle/>
          <a:p>
            <a:r>
              <a:rPr lang="en-US" sz="1600" dirty="0">
                <a:solidFill>
                  <a:srgbClr val="FF0000"/>
                </a:solidFill>
                <a:latin typeface="Courier"/>
                <a:cs typeface="Courier"/>
              </a:rPr>
              <a:t>class Catalog {</a:t>
            </a:r>
          </a:p>
          <a:p>
            <a:r>
              <a:rPr lang="en-US" sz="1600" dirty="0">
                <a:solidFill>
                  <a:srgbClr val="FF0000"/>
                </a:solidFill>
                <a:latin typeface="Courier"/>
                <a:cs typeface="Courier"/>
              </a:rPr>
              <a:t>  </a:t>
            </a:r>
            <a:r>
              <a:rPr lang="en-US" sz="1600" dirty="0" err="1" smtClean="0">
                <a:solidFill>
                  <a:srgbClr val="FF0000"/>
                </a:solidFill>
                <a:latin typeface="Courier"/>
                <a:cs typeface="Courier"/>
              </a:rPr>
              <a:t>HashSet</a:t>
            </a:r>
            <a:r>
              <a:rPr lang="en-US" sz="1600" dirty="0" smtClean="0">
                <a:solidFill>
                  <a:srgbClr val="FF0000"/>
                </a:solidFill>
                <a:latin typeface="Courier"/>
                <a:cs typeface="Courier"/>
              </a:rPr>
              <a:t>&lt;</a:t>
            </a:r>
            <a:r>
              <a:rPr lang="en-US" sz="1600" dirty="0">
                <a:solidFill>
                  <a:srgbClr val="FF0000"/>
                </a:solidFill>
                <a:latin typeface="Courier"/>
                <a:cs typeface="Courier"/>
              </a:rPr>
              <a:t>Book&gt;   books;</a:t>
            </a:r>
          </a:p>
          <a:p>
            <a:endParaRPr lang="en-US" sz="1600" dirty="0">
              <a:solidFill>
                <a:srgbClr val="FF0000"/>
              </a:solidFill>
              <a:latin typeface="Courier"/>
              <a:cs typeface="Courier"/>
            </a:endParaRPr>
          </a:p>
          <a:p>
            <a:r>
              <a:rPr lang="en-US" sz="1600" dirty="0">
                <a:solidFill>
                  <a:srgbClr val="FF0000"/>
                </a:solidFill>
                <a:latin typeface="Courier"/>
                <a:cs typeface="Courier"/>
              </a:rPr>
              <a:t>  Catalog() { </a:t>
            </a:r>
            <a:endParaRPr lang="en-US" sz="1600" dirty="0" smtClean="0">
              <a:solidFill>
                <a:srgbClr val="FF0000"/>
              </a:solidFill>
              <a:latin typeface="Courier"/>
              <a:cs typeface="Courier"/>
            </a:endParaRPr>
          </a:p>
          <a:p>
            <a:r>
              <a:rPr lang="en-US" sz="1600" dirty="0">
                <a:solidFill>
                  <a:srgbClr val="FF0000"/>
                </a:solidFill>
                <a:latin typeface="Courier"/>
                <a:cs typeface="Courier"/>
              </a:rPr>
              <a:t> </a:t>
            </a:r>
            <a:r>
              <a:rPr lang="en-US" sz="1600" dirty="0" smtClean="0">
                <a:solidFill>
                  <a:srgbClr val="FF0000"/>
                </a:solidFill>
                <a:latin typeface="Courier"/>
                <a:cs typeface="Courier"/>
              </a:rPr>
              <a:t>   books </a:t>
            </a:r>
            <a:r>
              <a:rPr lang="en-US" sz="1600" dirty="0">
                <a:solidFill>
                  <a:srgbClr val="FF0000"/>
                </a:solidFill>
                <a:latin typeface="Courier"/>
                <a:cs typeface="Courier"/>
              </a:rPr>
              <a:t>= new </a:t>
            </a:r>
            <a:r>
              <a:rPr lang="en-US" sz="1600" dirty="0" err="1">
                <a:solidFill>
                  <a:srgbClr val="FF0000"/>
                </a:solidFill>
                <a:latin typeface="Courier"/>
                <a:cs typeface="Courier"/>
              </a:rPr>
              <a:t>HashSet</a:t>
            </a:r>
            <a:r>
              <a:rPr lang="en-US" sz="1600" dirty="0" smtClean="0">
                <a:solidFill>
                  <a:srgbClr val="FF0000"/>
                </a:solidFill>
                <a:latin typeface="Courier"/>
                <a:cs typeface="Courier"/>
              </a:rPr>
              <a:t>&lt;</a:t>
            </a:r>
            <a:r>
              <a:rPr lang="en-US" sz="1600" dirty="0">
                <a:solidFill>
                  <a:srgbClr val="FF0000"/>
                </a:solidFill>
                <a:latin typeface="Courier"/>
                <a:cs typeface="Courier"/>
              </a:rPr>
              <a:t>Book&gt;(); </a:t>
            </a:r>
            <a:endParaRPr lang="en-US" sz="1600" dirty="0" smtClean="0">
              <a:solidFill>
                <a:srgbClr val="FF0000"/>
              </a:solidFill>
              <a:latin typeface="Courier"/>
              <a:cs typeface="Courier"/>
            </a:endParaRPr>
          </a:p>
          <a:p>
            <a:endParaRPr lang="en-US" sz="1600" dirty="0">
              <a:solidFill>
                <a:srgbClr val="FF0000"/>
              </a:solidFill>
              <a:latin typeface="Courier"/>
              <a:cs typeface="Courier"/>
            </a:endParaRPr>
          </a:p>
          <a:p>
            <a:r>
              <a:rPr lang="en-US" sz="1600" dirty="0" smtClean="0">
                <a:solidFill>
                  <a:srgbClr val="FF0000"/>
                </a:solidFill>
                <a:latin typeface="Courier"/>
                <a:cs typeface="Courier"/>
              </a:rPr>
              <a:t>    Book tempest1 =</a:t>
            </a:r>
          </a:p>
          <a:p>
            <a:r>
              <a:rPr lang="en-US" sz="1600" dirty="0" smtClean="0">
                <a:solidFill>
                  <a:srgbClr val="FF0000"/>
                </a:solidFill>
                <a:latin typeface="Courier"/>
                <a:cs typeface="Courier"/>
              </a:rPr>
              <a:t>      new Book(“The Tempest”,</a:t>
            </a:r>
          </a:p>
          <a:p>
            <a:r>
              <a:rPr lang="en-US" sz="1600" dirty="0">
                <a:solidFill>
                  <a:srgbClr val="FF0000"/>
                </a:solidFill>
                <a:latin typeface="Courier"/>
                <a:cs typeface="Courier"/>
              </a:rPr>
              <a:t> </a:t>
            </a:r>
            <a:r>
              <a:rPr lang="en-US" sz="1600" dirty="0" smtClean="0">
                <a:solidFill>
                  <a:srgbClr val="FF0000"/>
                </a:solidFill>
                <a:latin typeface="Courier"/>
                <a:cs typeface="Courier"/>
              </a:rPr>
              <a:t>              “Shakespeare”);</a:t>
            </a:r>
          </a:p>
          <a:p>
            <a:r>
              <a:rPr lang="en-US" sz="1600" dirty="0" smtClean="0">
                <a:solidFill>
                  <a:srgbClr val="FF0000"/>
                </a:solidFill>
                <a:latin typeface="Courier"/>
                <a:cs typeface="Courier"/>
              </a:rPr>
              <a:t>    Book </a:t>
            </a:r>
            <a:r>
              <a:rPr lang="en-US" sz="1600" dirty="0" err="1">
                <a:solidFill>
                  <a:srgbClr val="FF0000"/>
                </a:solidFill>
                <a:latin typeface="Courier"/>
                <a:cs typeface="Courier"/>
              </a:rPr>
              <a:t>mAndC</a:t>
            </a:r>
            <a:r>
              <a:rPr lang="en-US" sz="1600" dirty="0">
                <a:solidFill>
                  <a:srgbClr val="FF0000"/>
                </a:solidFill>
                <a:latin typeface="Courier"/>
                <a:cs typeface="Courier"/>
              </a:rPr>
              <a:t> = </a:t>
            </a:r>
          </a:p>
          <a:p>
            <a:r>
              <a:rPr lang="en-US" sz="1600" dirty="0">
                <a:solidFill>
                  <a:srgbClr val="FF0000"/>
                </a:solidFill>
                <a:latin typeface="Courier"/>
                <a:cs typeface="Courier"/>
              </a:rPr>
              <a:t>  </a:t>
            </a:r>
            <a:r>
              <a:rPr lang="en-US" sz="1600" dirty="0" smtClean="0">
                <a:solidFill>
                  <a:srgbClr val="FF0000"/>
                </a:solidFill>
                <a:latin typeface="Courier"/>
                <a:cs typeface="Courier"/>
              </a:rPr>
              <a:t>    new </a:t>
            </a:r>
            <a:r>
              <a:rPr lang="en-US" sz="1600" dirty="0">
                <a:solidFill>
                  <a:srgbClr val="FF0000"/>
                </a:solidFill>
                <a:latin typeface="Courier"/>
                <a:cs typeface="Courier"/>
              </a:rPr>
              <a:t>Book(“Master &amp; Commander”, </a:t>
            </a:r>
          </a:p>
          <a:p>
            <a:r>
              <a:rPr lang="en-US" sz="1600" dirty="0">
                <a:solidFill>
                  <a:srgbClr val="FF0000"/>
                </a:solidFill>
                <a:latin typeface="Courier"/>
                <a:cs typeface="Courier"/>
              </a:rPr>
              <a:t>           “O’Brien”)</a:t>
            </a:r>
            <a:r>
              <a:rPr lang="en-US" sz="1600" dirty="0" smtClean="0">
                <a:solidFill>
                  <a:srgbClr val="FF0000"/>
                </a:solidFill>
                <a:latin typeface="Courier"/>
                <a:cs typeface="Courier"/>
              </a:rPr>
              <a:t>;</a:t>
            </a:r>
          </a:p>
          <a:p>
            <a:endParaRPr lang="en-US" sz="1600" dirty="0" smtClean="0">
              <a:solidFill>
                <a:srgbClr val="FF0000"/>
              </a:solidFill>
              <a:latin typeface="Courier"/>
              <a:cs typeface="Courier"/>
            </a:endParaRPr>
          </a:p>
          <a:p>
            <a:r>
              <a:rPr lang="en-US" sz="1600" dirty="0" smtClean="0">
                <a:solidFill>
                  <a:srgbClr val="FF0000"/>
                </a:solidFill>
                <a:latin typeface="Courier"/>
                <a:cs typeface="Courier"/>
              </a:rPr>
              <a:t>    Book tempest2 </a:t>
            </a:r>
            <a:r>
              <a:rPr lang="en-US" sz="1600" dirty="0">
                <a:solidFill>
                  <a:srgbClr val="FF0000"/>
                </a:solidFill>
                <a:latin typeface="Courier"/>
                <a:cs typeface="Courier"/>
              </a:rPr>
              <a:t>=</a:t>
            </a:r>
          </a:p>
          <a:p>
            <a:r>
              <a:rPr lang="en-US" sz="1600" dirty="0" smtClean="0">
                <a:solidFill>
                  <a:srgbClr val="FF0000"/>
                </a:solidFill>
                <a:latin typeface="Courier"/>
                <a:cs typeface="Courier"/>
              </a:rPr>
              <a:t>      new </a:t>
            </a:r>
            <a:r>
              <a:rPr lang="en-US" sz="1600" dirty="0">
                <a:solidFill>
                  <a:srgbClr val="FF0000"/>
                </a:solidFill>
                <a:latin typeface="Courier"/>
                <a:cs typeface="Courier"/>
              </a:rPr>
              <a:t>Book(“The Tempest”,</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a:solidFill>
                  <a:srgbClr val="FF0000"/>
                </a:solidFill>
                <a:latin typeface="Courier"/>
                <a:cs typeface="Courier"/>
              </a:rPr>
              <a:t>Shakespeare”)</a:t>
            </a:r>
            <a:r>
              <a:rPr lang="en-US" sz="1600" dirty="0" smtClean="0">
                <a:solidFill>
                  <a:srgbClr val="FF0000"/>
                </a:solidFill>
                <a:latin typeface="Courier"/>
                <a:cs typeface="Courier"/>
              </a:rPr>
              <a:t>;</a:t>
            </a:r>
          </a:p>
          <a:p>
            <a:endParaRPr lang="en-US" sz="1600" dirty="0">
              <a:solidFill>
                <a:srgbClr val="FF0000"/>
              </a:solidFill>
              <a:latin typeface="Courier"/>
              <a:cs typeface="Courier"/>
            </a:endParaRPr>
          </a:p>
          <a:p>
            <a:r>
              <a:rPr lang="en-US" sz="1600" dirty="0" smtClean="0">
                <a:solidFill>
                  <a:srgbClr val="FF0000"/>
                </a:solidFill>
                <a:latin typeface="Courier"/>
                <a:cs typeface="Courier"/>
              </a:rPr>
              <a:t>    </a:t>
            </a:r>
            <a:r>
              <a:rPr lang="en-US" sz="1600" dirty="0" err="1">
                <a:solidFill>
                  <a:srgbClr val="FF0000"/>
                </a:solidFill>
                <a:latin typeface="Courier"/>
                <a:cs typeface="Courier"/>
              </a:rPr>
              <a:t>books.add</a:t>
            </a:r>
            <a:r>
              <a:rPr lang="en-US" sz="1600" dirty="0">
                <a:solidFill>
                  <a:srgbClr val="FF0000"/>
                </a:solidFill>
                <a:latin typeface="Courier"/>
                <a:cs typeface="Courier"/>
              </a:rPr>
              <a:t> (</a:t>
            </a:r>
            <a:r>
              <a:rPr lang="en-US" sz="1600" dirty="0" smtClean="0">
                <a:solidFill>
                  <a:srgbClr val="FF0000"/>
                </a:solidFill>
                <a:latin typeface="Courier"/>
                <a:cs typeface="Courier"/>
              </a:rPr>
              <a:t>tempest1);</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err="1">
                <a:solidFill>
                  <a:srgbClr val="FF0000"/>
                </a:solidFill>
                <a:latin typeface="Courier"/>
                <a:cs typeface="Courier"/>
              </a:rPr>
              <a:t>books.add</a:t>
            </a:r>
            <a:r>
              <a:rPr lang="en-US" sz="1600" dirty="0">
                <a:solidFill>
                  <a:srgbClr val="FF0000"/>
                </a:solidFill>
                <a:latin typeface="Courier"/>
                <a:cs typeface="Courier"/>
              </a:rPr>
              <a:t> (</a:t>
            </a:r>
            <a:r>
              <a:rPr lang="en-US" sz="1600" dirty="0" err="1" smtClean="0">
                <a:solidFill>
                  <a:srgbClr val="FF0000"/>
                </a:solidFill>
                <a:latin typeface="Courier"/>
                <a:cs typeface="Courier"/>
              </a:rPr>
              <a:t>mAndC</a:t>
            </a:r>
            <a:r>
              <a:rPr lang="en-US" sz="1600" dirty="0" smtClean="0">
                <a:solidFill>
                  <a:srgbClr val="FF0000"/>
                </a:solidFill>
                <a:latin typeface="Courier"/>
                <a:cs typeface="Courier"/>
              </a:rPr>
              <a:t>);</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err="1">
                <a:solidFill>
                  <a:srgbClr val="FF0000"/>
                </a:solidFill>
                <a:latin typeface="Courier"/>
                <a:cs typeface="Courier"/>
              </a:rPr>
              <a:t>books.add</a:t>
            </a:r>
            <a:r>
              <a:rPr lang="en-US" sz="1600" dirty="0">
                <a:solidFill>
                  <a:srgbClr val="FF0000"/>
                </a:solidFill>
                <a:latin typeface="Courier"/>
                <a:cs typeface="Courier"/>
              </a:rPr>
              <a:t> (</a:t>
            </a:r>
            <a:r>
              <a:rPr lang="en-US" sz="1600" dirty="0" smtClean="0">
                <a:solidFill>
                  <a:srgbClr val="FF0000"/>
                </a:solidFill>
                <a:latin typeface="Courier"/>
                <a:cs typeface="Courier"/>
              </a:rPr>
              <a:t>tempest2);  </a:t>
            </a:r>
            <a:endParaRPr lang="en-US" sz="1600" dirty="0">
              <a:solidFill>
                <a:srgbClr val="FF0000"/>
              </a:solidFill>
              <a:latin typeface="Courier"/>
              <a:cs typeface="Courier"/>
            </a:endParaRPr>
          </a:p>
        </p:txBody>
      </p:sp>
      <p:sp>
        <p:nvSpPr>
          <p:cNvPr id="4" name="Lightning Bolt 3"/>
          <p:cNvSpPr/>
          <p:nvPr/>
        </p:nvSpPr>
        <p:spPr>
          <a:xfrm rot="18913469">
            <a:off x="58768" y="5284131"/>
            <a:ext cx="736850" cy="470398"/>
          </a:xfrm>
          <a:prstGeom prst="lightningBolt">
            <a:avLst/>
          </a:prstGeom>
          <a:solidFill>
            <a:srgbClr val="FFFF00"/>
          </a:solidFill>
          <a:ln>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5220665" y="1241809"/>
            <a:ext cx="3370698" cy="4721420"/>
          </a:xfrm>
          <a:prstGeom prst="roundRect">
            <a:avLst/>
          </a:prstGeom>
          <a:solidFill>
            <a:schemeClr val="bg1"/>
          </a:solidFill>
          <a:ln w="28575"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6396489" y="909435"/>
            <a:ext cx="748923" cy="369332"/>
          </a:xfrm>
          <a:prstGeom prst="rect">
            <a:avLst/>
          </a:prstGeom>
          <a:noFill/>
        </p:spPr>
        <p:txBody>
          <a:bodyPr wrap="none" rtlCol="0">
            <a:spAutoFit/>
          </a:bodyPr>
          <a:lstStyle/>
          <a:p>
            <a:r>
              <a:rPr lang="en-US" dirty="0" smtClean="0"/>
              <a:t>books</a:t>
            </a:r>
            <a:endParaRPr lang="en-US" dirty="0"/>
          </a:p>
        </p:txBody>
      </p:sp>
      <p:sp>
        <p:nvSpPr>
          <p:cNvPr id="7" name="TextBox 6"/>
          <p:cNvSpPr txBox="1"/>
          <p:nvPr/>
        </p:nvSpPr>
        <p:spPr>
          <a:xfrm>
            <a:off x="5913371" y="1719702"/>
            <a:ext cx="2031626" cy="1323439"/>
          </a:xfrm>
          <a:prstGeom prst="rect">
            <a:avLst/>
          </a:prstGeom>
          <a:noFill/>
          <a:ln w="38100" cmpd="sng">
            <a:solidFill>
              <a:srgbClr val="0000FF"/>
            </a:solidFill>
          </a:ln>
        </p:spPr>
        <p:txBody>
          <a:bodyPr wrap="none" rtlCol="0">
            <a:spAutoFit/>
          </a:bodyPr>
          <a:lstStyle/>
          <a:p>
            <a:r>
              <a:rPr lang="en-US" sz="1600" dirty="0" smtClean="0">
                <a:solidFill>
                  <a:srgbClr val="0000FF"/>
                </a:solidFill>
                <a:latin typeface="Courier"/>
                <a:cs typeface="Courier"/>
              </a:rPr>
              <a:t>author: </a:t>
            </a:r>
          </a:p>
          <a:p>
            <a:r>
              <a:rPr lang="en-US" sz="1600" dirty="0">
                <a:solidFill>
                  <a:srgbClr val="0000FF"/>
                </a:solidFill>
                <a:latin typeface="Courier"/>
                <a:cs typeface="Courier"/>
              </a:rPr>
              <a:t> </a:t>
            </a:r>
            <a:r>
              <a:rPr lang="en-US" sz="1600" dirty="0" smtClean="0">
                <a:solidFill>
                  <a:srgbClr val="0000FF"/>
                </a:solidFill>
                <a:latin typeface="Courier"/>
                <a:cs typeface="Courier"/>
              </a:rPr>
              <a:t> “Shakespeare”</a:t>
            </a:r>
          </a:p>
          <a:p>
            <a:endParaRPr lang="en-US" sz="1600" dirty="0">
              <a:solidFill>
                <a:srgbClr val="0000FF"/>
              </a:solidFill>
              <a:latin typeface="Courier"/>
              <a:cs typeface="Courier"/>
            </a:endParaRPr>
          </a:p>
          <a:p>
            <a:r>
              <a:rPr lang="en-US" sz="1600" dirty="0">
                <a:solidFill>
                  <a:srgbClr val="0000FF"/>
                </a:solidFill>
                <a:latin typeface="Courier"/>
                <a:cs typeface="Courier"/>
              </a:rPr>
              <a:t>t</a:t>
            </a:r>
            <a:r>
              <a:rPr lang="en-US" sz="1600" dirty="0" smtClean="0">
                <a:solidFill>
                  <a:srgbClr val="0000FF"/>
                </a:solidFill>
                <a:latin typeface="Courier"/>
                <a:cs typeface="Courier"/>
              </a:rPr>
              <a:t>itle:</a:t>
            </a:r>
          </a:p>
          <a:p>
            <a:r>
              <a:rPr lang="en-US" sz="1600" dirty="0">
                <a:solidFill>
                  <a:srgbClr val="0000FF"/>
                </a:solidFill>
                <a:latin typeface="Courier"/>
                <a:cs typeface="Courier"/>
              </a:rPr>
              <a:t> </a:t>
            </a:r>
            <a:r>
              <a:rPr lang="en-US" sz="1600" dirty="0" smtClean="0">
                <a:solidFill>
                  <a:srgbClr val="0000FF"/>
                </a:solidFill>
                <a:latin typeface="Courier"/>
                <a:cs typeface="Courier"/>
              </a:rPr>
              <a:t> “The Tempest”</a:t>
            </a:r>
            <a:endParaRPr lang="en-US" sz="1600" dirty="0">
              <a:solidFill>
                <a:srgbClr val="0000FF"/>
              </a:solidFill>
              <a:latin typeface="Courier"/>
              <a:cs typeface="Courier"/>
            </a:endParaRPr>
          </a:p>
        </p:txBody>
      </p:sp>
    </p:spTree>
    <p:extLst>
      <p:ext uri="{BB962C8B-B14F-4D97-AF65-F5344CB8AC3E}">
        <p14:creationId xmlns:p14="http://schemas.microsoft.com/office/powerpoint/2010/main" val="3824339627"/>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8160" y="946470"/>
            <a:ext cx="4617370" cy="5016759"/>
          </a:xfrm>
          <a:prstGeom prst="rect">
            <a:avLst/>
          </a:prstGeom>
          <a:noFill/>
          <a:ln w="28575" cmpd="sng">
            <a:solidFill>
              <a:srgbClr val="FF0000"/>
            </a:solidFill>
          </a:ln>
        </p:spPr>
        <p:txBody>
          <a:bodyPr wrap="none" rtlCol="0">
            <a:spAutoFit/>
          </a:bodyPr>
          <a:lstStyle/>
          <a:p>
            <a:r>
              <a:rPr lang="en-US" sz="1600" dirty="0">
                <a:solidFill>
                  <a:srgbClr val="FF0000"/>
                </a:solidFill>
                <a:latin typeface="Courier"/>
                <a:cs typeface="Courier"/>
              </a:rPr>
              <a:t>class Catalog {</a:t>
            </a:r>
          </a:p>
          <a:p>
            <a:r>
              <a:rPr lang="en-US" sz="1600" dirty="0">
                <a:solidFill>
                  <a:srgbClr val="FF0000"/>
                </a:solidFill>
                <a:latin typeface="Courier"/>
                <a:cs typeface="Courier"/>
              </a:rPr>
              <a:t>  </a:t>
            </a:r>
            <a:r>
              <a:rPr lang="en-US" sz="1600" dirty="0" err="1" smtClean="0">
                <a:solidFill>
                  <a:srgbClr val="FF0000"/>
                </a:solidFill>
                <a:latin typeface="Courier"/>
                <a:cs typeface="Courier"/>
              </a:rPr>
              <a:t>HashSet</a:t>
            </a:r>
            <a:r>
              <a:rPr lang="en-US" sz="1600" dirty="0" smtClean="0">
                <a:solidFill>
                  <a:srgbClr val="FF0000"/>
                </a:solidFill>
                <a:latin typeface="Courier"/>
                <a:cs typeface="Courier"/>
              </a:rPr>
              <a:t>&lt;</a:t>
            </a:r>
            <a:r>
              <a:rPr lang="en-US" sz="1600" dirty="0">
                <a:solidFill>
                  <a:srgbClr val="FF0000"/>
                </a:solidFill>
                <a:latin typeface="Courier"/>
                <a:cs typeface="Courier"/>
              </a:rPr>
              <a:t>Book&gt;   books;</a:t>
            </a:r>
          </a:p>
          <a:p>
            <a:endParaRPr lang="en-US" sz="1600" dirty="0">
              <a:solidFill>
                <a:srgbClr val="FF0000"/>
              </a:solidFill>
              <a:latin typeface="Courier"/>
              <a:cs typeface="Courier"/>
            </a:endParaRPr>
          </a:p>
          <a:p>
            <a:r>
              <a:rPr lang="en-US" sz="1600" dirty="0">
                <a:solidFill>
                  <a:srgbClr val="FF0000"/>
                </a:solidFill>
                <a:latin typeface="Courier"/>
                <a:cs typeface="Courier"/>
              </a:rPr>
              <a:t>  Catalog() { </a:t>
            </a:r>
            <a:endParaRPr lang="en-US" sz="1600" dirty="0" smtClean="0">
              <a:solidFill>
                <a:srgbClr val="FF0000"/>
              </a:solidFill>
              <a:latin typeface="Courier"/>
              <a:cs typeface="Courier"/>
            </a:endParaRPr>
          </a:p>
          <a:p>
            <a:r>
              <a:rPr lang="en-US" sz="1600" dirty="0">
                <a:solidFill>
                  <a:srgbClr val="FF0000"/>
                </a:solidFill>
                <a:latin typeface="Courier"/>
                <a:cs typeface="Courier"/>
              </a:rPr>
              <a:t> </a:t>
            </a:r>
            <a:r>
              <a:rPr lang="en-US" sz="1600" dirty="0" smtClean="0">
                <a:solidFill>
                  <a:srgbClr val="FF0000"/>
                </a:solidFill>
                <a:latin typeface="Courier"/>
                <a:cs typeface="Courier"/>
              </a:rPr>
              <a:t>   books </a:t>
            </a:r>
            <a:r>
              <a:rPr lang="en-US" sz="1600" dirty="0">
                <a:solidFill>
                  <a:srgbClr val="FF0000"/>
                </a:solidFill>
                <a:latin typeface="Courier"/>
                <a:cs typeface="Courier"/>
              </a:rPr>
              <a:t>= new </a:t>
            </a:r>
            <a:r>
              <a:rPr lang="en-US" sz="1600" dirty="0" err="1">
                <a:solidFill>
                  <a:srgbClr val="FF0000"/>
                </a:solidFill>
                <a:latin typeface="Courier"/>
                <a:cs typeface="Courier"/>
              </a:rPr>
              <a:t>HashSet</a:t>
            </a:r>
            <a:r>
              <a:rPr lang="en-US" sz="1600" dirty="0" smtClean="0">
                <a:solidFill>
                  <a:srgbClr val="FF0000"/>
                </a:solidFill>
                <a:latin typeface="Courier"/>
                <a:cs typeface="Courier"/>
              </a:rPr>
              <a:t>&lt;</a:t>
            </a:r>
            <a:r>
              <a:rPr lang="en-US" sz="1600" dirty="0">
                <a:solidFill>
                  <a:srgbClr val="FF0000"/>
                </a:solidFill>
                <a:latin typeface="Courier"/>
                <a:cs typeface="Courier"/>
              </a:rPr>
              <a:t>Book&gt;(); </a:t>
            </a:r>
            <a:endParaRPr lang="en-US" sz="1600" dirty="0" smtClean="0">
              <a:solidFill>
                <a:srgbClr val="FF0000"/>
              </a:solidFill>
              <a:latin typeface="Courier"/>
              <a:cs typeface="Courier"/>
            </a:endParaRPr>
          </a:p>
          <a:p>
            <a:endParaRPr lang="en-US" sz="1600" dirty="0">
              <a:solidFill>
                <a:srgbClr val="FF0000"/>
              </a:solidFill>
              <a:latin typeface="Courier"/>
              <a:cs typeface="Courier"/>
            </a:endParaRPr>
          </a:p>
          <a:p>
            <a:r>
              <a:rPr lang="en-US" sz="1600" dirty="0" smtClean="0">
                <a:solidFill>
                  <a:srgbClr val="FF0000"/>
                </a:solidFill>
                <a:latin typeface="Courier"/>
                <a:cs typeface="Courier"/>
              </a:rPr>
              <a:t>    Book tempest1 =</a:t>
            </a:r>
          </a:p>
          <a:p>
            <a:r>
              <a:rPr lang="en-US" sz="1600" dirty="0" smtClean="0">
                <a:solidFill>
                  <a:srgbClr val="FF0000"/>
                </a:solidFill>
                <a:latin typeface="Courier"/>
                <a:cs typeface="Courier"/>
              </a:rPr>
              <a:t>      new Book(“The Tempest”,</a:t>
            </a:r>
          </a:p>
          <a:p>
            <a:r>
              <a:rPr lang="en-US" sz="1600" dirty="0">
                <a:solidFill>
                  <a:srgbClr val="FF0000"/>
                </a:solidFill>
                <a:latin typeface="Courier"/>
                <a:cs typeface="Courier"/>
              </a:rPr>
              <a:t> </a:t>
            </a:r>
            <a:r>
              <a:rPr lang="en-US" sz="1600" dirty="0" smtClean="0">
                <a:solidFill>
                  <a:srgbClr val="FF0000"/>
                </a:solidFill>
                <a:latin typeface="Courier"/>
                <a:cs typeface="Courier"/>
              </a:rPr>
              <a:t>              “Shakespeare”);</a:t>
            </a:r>
          </a:p>
          <a:p>
            <a:r>
              <a:rPr lang="en-US" sz="1600" dirty="0" smtClean="0">
                <a:solidFill>
                  <a:srgbClr val="FF0000"/>
                </a:solidFill>
                <a:latin typeface="Courier"/>
                <a:cs typeface="Courier"/>
              </a:rPr>
              <a:t>    Book </a:t>
            </a:r>
            <a:r>
              <a:rPr lang="en-US" sz="1600" dirty="0" err="1">
                <a:solidFill>
                  <a:srgbClr val="FF0000"/>
                </a:solidFill>
                <a:latin typeface="Courier"/>
                <a:cs typeface="Courier"/>
              </a:rPr>
              <a:t>mAndC</a:t>
            </a:r>
            <a:r>
              <a:rPr lang="en-US" sz="1600" dirty="0">
                <a:solidFill>
                  <a:srgbClr val="FF0000"/>
                </a:solidFill>
                <a:latin typeface="Courier"/>
                <a:cs typeface="Courier"/>
              </a:rPr>
              <a:t> = </a:t>
            </a:r>
          </a:p>
          <a:p>
            <a:r>
              <a:rPr lang="en-US" sz="1600" dirty="0">
                <a:solidFill>
                  <a:srgbClr val="FF0000"/>
                </a:solidFill>
                <a:latin typeface="Courier"/>
                <a:cs typeface="Courier"/>
              </a:rPr>
              <a:t>  </a:t>
            </a:r>
            <a:r>
              <a:rPr lang="en-US" sz="1600" dirty="0" smtClean="0">
                <a:solidFill>
                  <a:srgbClr val="FF0000"/>
                </a:solidFill>
                <a:latin typeface="Courier"/>
                <a:cs typeface="Courier"/>
              </a:rPr>
              <a:t>    new </a:t>
            </a:r>
            <a:r>
              <a:rPr lang="en-US" sz="1600" dirty="0">
                <a:solidFill>
                  <a:srgbClr val="FF0000"/>
                </a:solidFill>
                <a:latin typeface="Courier"/>
                <a:cs typeface="Courier"/>
              </a:rPr>
              <a:t>Book(“Master &amp; Commander”, </a:t>
            </a:r>
          </a:p>
          <a:p>
            <a:r>
              <a:rPr lang="en-US" sz="1600" dirty="0">
                <a:solidFill>
                  <a:srgbClr val="FF0000"/>
                </a:solidFill>
                <a:latin typeface="Courier"/>
                <a:cs typeface="Courier"/>
              </a:rPr>
              <a:t>           “O’Brien”)</a:t>
            </a:r>
            <a:r>
              <a:rPr lang="en-US" sz="1600" dirty="0" smtClean="0">
                <a:solidFill>
                  <a:srgbClr val="FF0000"/>
                </a:solidFill>
                <a:latin typeface="Courier"/>
                <a:cs typeface="Courier"/>
              </a:rPr>
              <a:t>;</a:t>
            </a:r>
          </a:p>
          <a:p>
            <a:endParaRPr lang="en-US" sz="1600" dirty="0" smtClean="0">
              <a:solidFill>
                <a:srgbClr val="FF0000"/>
              </a:solidFill>
              <a:latin typeface="Courier"/>
              <a:cs typeface="Courier"/>
            </a:endParaRPr>
          </a:p>
          <a:p>
            <a:r>
              <a:rPr lang="en-US" sz="1600" dirty="0" smtClean="0">
                <a:solidFill>
                  <a:srgbClr val="FF0000"/>
                </a:solidFill>
                <a:latin typeface="Courier"/>
                <a:cs typeface="Courier"/>
              </a:rPr>
              <a:t>    Book tempest2 </a:t>
            </a:r>
            <a:r>
              <a:rPr lang="en-US" sz="1600" dirty="0">
                <a:solidFill>
                  <a:srgbClr val="FF0000"/>
                </a:solidFill>
                <a:latin typeface="Courier"/>
                <a:cs typeface="Courier"/>
              </a:rPr>
              <a:t>=</a:t>
            </a:r>
          </a:p>
          <a:p>
            <a:r>
              <a:rPr lang="en-US" sz="1600" dirty="0" smtClean="0">
                <a:solidFill>
                  <a:srgbClr val="FF0000"/>
                </a:solidFill>
                <a:latin typeface="Courier"/>
                <a:cs typeface="Courier"/>
              </a:rPr>
              <a:t>      new </a:t>
            </a:r>
            <a:r>
              <a:rPr lang="en-US" sz="1600" dirty="0">
                <a:solidFill>
                  <a:srgbClr val="FF0000"/>
                </a:solidFill>
                <a:latin typeface="Courier"/>
                <a:cs typeface="Courier"/>
              </a:rPr>
              <a:t>Book(“The Tempest”,</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a:solidFill>
                  <a:srgbClr val="FF0000"/>
                </a:solidFill>
                <a:latin typeface="Courier"/>
                <a:cs typeface="Courier"/>
              </a:rPr>
              <a:t>Shakespeare”)</a:t>
            </a:r>
            <a:r>
              <a:rPr lang="en-US" sz="1600" dirty="0" smtClean="0">
                <a:solidFill>
                  <a:srgbClr val="FF0000"/>
                </a:solidFill>
                <a:latin typeface="Courier"/>
                <a:cs typeface="Courier"/>
              </a:rPr>
              <a:t>;</a:t>
            </a:r>
          </a:p>
          <a:p>
            <a:endParaRPr lang="en-US" sz="1600" dirty="0">
              <a:solidFill>
                <a:srgbClr val="FF0000"/>
              </a:solidFill>
              <a:latin typeface="Courier"/>
              <a:cs typeface="Courier"/>
            </a:endParaRPr>
          </a:p>
          <a:p>
            <a:r>
              <a:rPr lang="en-US" sz="1600" dirty="0" smtClean="0">
                <a:solidFill>
                  <a:srgbClr val="FF0000"/>
                </a:solidFill>
                <a:latin typeface="Courier"/>
                <a:cs typeface="Courier"/>
              </a:rPr>
              <a:t>    </a:t>
            </a:r>
            <a:r>
              <a:rPr lang="en-US" sz="1600" dirty="0" err="1" smtClean="0">
                <a:solidFill>
                  <a:srgbClr val="FF0000"/>
                </a:solidFill>
                <a:latin typeface="Courier"/>
                <a:cs typeface="Courier"/>
              </a:rPr>
              <a:t>books.add</a:t>
            </a:r>
            <a:r>
              <a:rPr lang="en-US" sz="1600" dirty="0" smtClean="0">
                <a:solidFill>
                  <a:srgbClr val="FF0000"/>
                </a:solidFill>
                <a:latin typeface="Courier"/>
                <a:cs typeface="Courier"/>
              </a:rPr>
              <a:t>(tempest1);</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err="1" smtClean="0">
                <a:solidFill>
                  <a:srgbClr val="FF0000"/>
                </a:solidFill>
                <a:latin typeface="Courier"/>
                <a:cs typeface="Courier"/>
              </a:rPr>
              <a:t>books.add</a:t>
            </a:r>
            <a:r>
              <a:rPr lang="en-US" sz="1600" dirty="0" smtClean="0">
                <a:solidFill>
                  <a:srgbClr val="FF0000"/>
                </a:solidFill>
                <a:latin typeface="Courier"/>
                <a:cs typeface="Courier"/>
              </a:rPr>
              <a:t>(</a:t>
            </a:r>
            <a:r>
              <a:rPr lang="en-US" sz="1600" dirty="0" err="1" smtClean="0">
                <a:solidFill>
                  <a:srgbClr val="FF0000"/>
                </a:solidFill>
                <a:latin typeface="Courier"/>
                <a:cs typeface="Courier"/>
              </a:rPr>
              <a:t>mAndC</a:t>
            </a:r>
            <a:r>
              <a:rPr lang="en-US" sz="1600" dirty="0" smtClean="0">
                <a:solidFill>
                  <a:srgbClr val="FF0000"/>
                </a:solidFill>
                <a:latin typeface="Courier"/>
                <a:cs typeface="Courier"/>
              </a:rPr>
              <a:t>);</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err="1" smtClean="0">
                <a:solidFill>
                  <a:srgbClr val="FF0000"/>
                </a:solidFill>
                <a:latin typeface="Courier"/>
                <a:cs typeface="Courier"/>
              </a:rPr>
              <a:t>books.add</a:t>
            </a:r>
            <a:r>
              <a:rPr lang="en-US" sz="1600" dirty="0" smtClean="0">
                <a:solidFill>
                  <a:srgbClr val="FF0000"/>
                </a:solidFill>
                <a:latin typeface="Courier"/>
                <a:cs typeface="Courier"/>
              </a:rPr>
              <a:t> (tempest2);  </a:t>
            </a:r>
            <a:endParaRPr lang="en-US" sz="1600" dirty="0">
              <a:solidFill>
                <a:srgbClr val="FF0000"/>
              </a:solidFill>
              <a:latin typeface="Courier"/>
              <a:cs typeface="Courier"/>
            </a:endParaRPr>
          </a:p>
        </p:txBody>
      </p:sp>
      <p:sp>
        <p:nvSpPr>
          <p:cNvPr id="4" name="Lightning Bolt 3"/>
          <p:cNvSpPr/>
          <p:nvPr/>
        </p:nvSpPr>
        <p:spPr>
          <a:xfrm rot="18913469">
            <a:off x="58768" y="5503651"/>
            <a:ext cx="736850" cy="470398"/>
          </a:xfrm>
          <a:prstGeom prst="lightningBolt">
            <a:avLst/>
          </a:prstGeom>
          <a:solidFill>
            <a:srgbClr val="FFFF00"/>
          </a:solidFill>
          <a:ln>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5220665" y="1241809"/>
            <a:ext cx="3370698" cy="4721420"/>
          </a:xfrm>
          <a:prstGeom prst="roundRect">
            <a:avLst/>
          </a:prstGeom>
          <a:solidFill>
            <a:schemeClr val="bg1"/>
          </a:solidFill>
          <a:ln w="28575"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6396489" y="909435"/>
            <a:ext cx="748923" cy="369332"/>
          </a:xfrm>
          <a:prstGeom prst="rect">
            <a:avLst/>
          </a:prstGeom>
          <a:noFill/>
        </p:spPr>
        <p:txBody>
          <a:bodyPr wrap="none" rtlCol="0">
            <a:spAutoFit/>
          </a:bodyPr>
          <a:lstStyle/>
          <a:p>
            <a:r>
              <a:rPr lang="en-US" dirty="0" smtClean="0"/>
              <a:t>books</a:t>
            </a:r>
            <a:endParaRPr lang="en-US" dirty="0"/>
          </a:p>
        </p:txBody>
      </p:sp>
      <p:sp>
        <p:nvSpPr>
          <p:cNvPr id="7" name="TextBox 6"/>
          <p:cNvSpPr txBox="1"/>
          <p:nvPr/>
        </p:nvSpPr>
        <p:spPr>
          <a:xfrm>
            <a:off x="5913371" y="1719702"/>
            <a:ext cx="2031626" cy="1323439"/>
          </a:xfrm>
          <a:prstGeom prst="rect">
            <a:avLst/>
          </a:prstGeom>
          <a:noFill/>
          <a:ln w="38100" cmpd="sng">
            <a:solidFill>
              <a:srgbClr val="0000FF"/>
            </a:solidFill>
          </a:ln>
        </p:spPr>
        <p:txBody>
          <a:bodyPr wrap="none" rtlCol="0">
            <a:spAutoFit/>
          </a:bodyPr>
          <a:lstStyle/>
          <a:p>
            <a:r>
              <a:rPr lang="en-US" sz="1600" dirty="0" smtClean="0">
                <a:solidFill>
                  <a:srgbClr val="0000FF"/>
                </a:solidFill>
                <a:latin typeface="Courier"/>
                <a:cs typeface="Courier"/>
              </a:rPr>
              <a:t>author: </a:t>
            </a:r>
          </a:p>
          <a:p>
            <a:r>
              <a:rPr lang="en-US" sz="1600" dirty="0">
                <a:solidFill>
                  <a:srgbClr val="0000FF"/>
                </a:solidFill>
                <a:latin typeface="Courier"/>
                <a:cs typeface="Courier"/>
              </a:rPr>
              <a:t> </a:t>
            </a:r>
            <a:r>
              <a:rPr lang="en-US" sz="1600" dirty="0" smtClean="0">
                <a:solidFill>
                  <a:srgbClr val="0000FF"/>
                </a:solidFill>
                <a:latin typeface="Courier"/>
                <a:cs typeface="Courier"/>
              </a:rPr>
              <a:t> “Shakespeare”</a:t>
            </a:r>
          </a:p>
          <a:p>
            <a:endParaRPr lang="en-US" sz="1600" dirty="0">
              <a:solidFill>
                <a:srgbClr val="0000FF"/>
              </a:solidFill>
              <a:latin typeface="Courier"/>
              <a:cs typeface="Courier"/>
            </a:endParaRPr>
          </a:p>
          <a:p>
            <a:r>
              <a:rPr lang="en-US" sz="1600" dirty="0">
                <a:solidFill>
                  <a:srgbClr val="0000FF"/>
                </a:solidFill>
                <a:latin typeface="Courier"/>
                <a:cs typeface="Courier"/>
              </a:rPr>
              <a:t>t</a:t>
            </a:r>
            <a:r>
              <a:rPr lang="en-US" sz="1600" dirty="0" smtClean="0">
                <a:solidFill>
                  <a:srgbClr val="0000FF"/>
                </a:solidFill>
                <a:latin typeface="Courier"/>
                <a:cs typeface="Courier"/>
              </a:rPr>
              <a:t>itle:</a:t>
            </a:r>
          </a:p>
          <a:p>
            <a:r>
              <a:rPr lang="en-US" sz="1600" dirty="0">
                <a:solidFill>
                  <a:srgbClr val="0000FF"/>
                </a:solidFill>
                <a:latin typeface="Courier"/>
                <a:cs typeface="Courier"/>
              </a:rPr>
              <a:t> </a:t>
            </a:r>
            <a:r>
              <a:rPr lang="en-US" sz="1600" dirty="0" smtClean="0">
                <a:solidFill>
                  <a:srgbClr val="0000FF"/>
                </a:solidFill>
                <a:latin typeface="Courier"/>
                <a:cs typeface="Courier"/>
              </a:rPr>
              <a:t> “The Tempest”</a:t>
            </a:r>
            <a:endParaRPr lang="en-US" sz="1600" dirty="0">
              <a:solidFill>
                <a:srgbClr val="0000FF"/>
              </a:solidFill>
              <a:latin typeface="Courier"/>
              <a:cs typeface="Courier"/>
            </a:endParaRPr>
          </a:p>
        </p:txBody>
      </p:sp>
      <p:sp>
        <p:nvSpPr>
          <p:cNvPr id="8" name="TextBox 7"/>
          <p:cNvSpPr txBox="1"/>
          <p:nvPr/>
        </p:nvSpPr>
        <p:spPr>
          <a:xfrm>
            <a:off x="5528935" y="3539069"/>
            <a:ext cx="2893540" cy="1323439"/>
          </a:xfrm>
          <a:prstGeom prst="rect">
            <a:avLst/>
          </a:prstGeom>
          <a:noFill/>
          <a:ln w="38100" cmpd="sng">
            <a:solidFill>
              <a:srgbClr val="0000FF"/>
            </a:solidFill>
          </a:ln>
        </p:spPr>
        <p:txBody>
          <a:bodyPr wrap="none" rtlCol="0">
            <a:spAutoFit/>
          </a:bodyPr>
          <a:lstStyle/>
          <a:p>
            <a:r>
              <a:rPr lang="en-US" sz="1600" dirty="0" smtClean="0">
                <a:solidFill>
                  <a:srgbClr val="0000FF"/>
                </a:solidFill>
                <a:latin typeface="Courier"/>
                <a:cs typeface="Courier"/>
              </a:rPr>
              <a:t>author: </a:t>
            </a:r>
          </a:p>
          <a:p>
            <a:r>
              <a:rPr lang="en-US" sz="1600" dirty="0">
                <a:solidFill>
                  <a:srgbClr val="0000FF"/>
                </a:solidFill>
                <a:latin typeface="Courier"/>
                <a:cs typeface="Courier"/>
              </a:rPr>
              <a:t> </a:t>
            </a:r>
            <a:r>
              <a:rPr lang="en-US" sz="1600" dirty="0" smtClean="0">
                <a:solidFill>
                  <a:srgbClr val="0000FF"/>
                </a:solidFill>
                <a:latin typeface="Courier"/>
                <a:cs typeface="Courier"/>
              </a:rPr>
              <a:t> “O’Brien”</a:t>
            </a:r>
          </a:p>
          <a:p>
            <a:endParaRPr lang="en-US" sz="1600" dirty="0">
              <a:solidFill>
                <a:srgbClr val="0000FF"/>
              </a:solidFill>
              <a:latin typeface="Courier"/>
              <a:cs typeface="Courier"/>
            </a:endParaRPr>
          </a:p>
          <a:p>
            <a:r>
              <a:rPr lang="en-US" sz="1600" dirty="0">
                <a:solidFill>
                  <a:srgbClr val="0000FF"/>
                </a:solidFill>
                <a:latin typeface="Courier"/>
                <a:cs typeface="Courier"/>
              </a:rPr>
              <a:t>t</a:t>
            </a:r>
            <a:r>
              <a:rPr lang="en-US" sz="1600" dirty="0" smtClean="0">
                <a:solidFill>
                  <a:srgbClr val="0000FF"/>
                </a:solidFill>
                <a:latin typeface="Courier"/>
                <a:cs typeface="Courier"/>
              </a:rPr>
              <a:t>itle:</a:t>
            </a:r>
          </a:p>
          <a:p>
            <a:r>
              <a:rPr lang="en-US" sz="1600" dirty="0">
                <a:solidFill>
                  <a:srgbClr val="0000FF"/>
                </a:solidFill>
                <a:latin typeface="Courier"/>
                <a:cs typeface="Courier"/>
              </a:rPr>
              <a:t> </a:t>
            </a:r>
            <a:r>
              <a:rPr lang="en-US" sz="1600" dirty="0" smtClean="0">
                <a:solidFill>
                  <a:srgbClr val="0000FF"/>
                </a:solidFill>
                <a:latin typeface="Courier"/>
                <a:cs typeface="Courier"/>
              </a:rPr>
              <a:t> “Master &amp; Commander”</a:t>
            </a:r>
            <a:endParaRPr lang="en-US" sz="1600" dirty="0">
              <a:solidFill>
                <a:srgbClr val="0000FF"/>
              </a:solidFill>
              <a:latin typeface="Courier"/>
              <a:cs typeface="Courier"/>
            </a:endParaRPr>
          </a:p>
        </p:txBody>
      </p:sp>
    </p:spTree>
    <p:extLst>
      <p:ext uri="{BB962C8B-B14F-4D97-AF65-F5344CB8AC3E}">
        <p14:creationId xmlns:p14="http://schemas.microsoft.com/office/powerpoint/2010/main" val="3535947221"/>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88160" y="946470"/>
            <a:ext cx="4617370" cy="5016759"/>
          </a:xfrm>
          <a:prstGeom prst="rect">
            <a:avLst/>
          </a:prstGeom>
          <a:noFill/>
          <a:ln w="28575" cmpd="sng">
            <a:solidFill>
              <a:srgbClr val="FF0000"/>
            </a:solidFill>
          </a:ln>
        </p:spPr>
        <p:txBody>
          <a:bodyPr wrap="none" rtlCol="0">
            <a:spAutoFit/>
          </a:bodyPr>
          <a:lstStyle/>
          <a:p>
            <a:r>
              <a:rPr lang="en-US" sz="1600" dirty="0">
                <a:solidFill>
                  <a:srgbClr val="FF0000"/>
                </a:solidFill>
                <a:latin typeface="Courier"/>
                <a:cs typeface="Courier"/>
              </a:rPr>
              <a:t>class Catalog {</a:t>
            </a:r>
          </a:p>
          <a:p>
            <a:r>
              <a:rPr lang="en-US" sz="1600" dirty="0">
                <a:solidFill>
                  <a:srgbClr val="FF0000"/>
                </a:solidFill>
                <a:latin typeface="Courier"/>
                <a:cs typeface="Courier"/>
              </a:rPr>
              <a:t>  </a:t>
            </a:r>
            <a:r>
              <a:rPr lang="en-US" sz="1600" dirty="0" err="1" smtClean="0">
                <a:solidFill>
                  <a:srgbClr val="FF0000"/>
                </a:solidFill>
                <a:latin typeface="Courier"/>
                <a:cs typeface="Courier"/>
              </a:rPr>
              <a:t>HashSet</a:t>
            </a:r>
            <a:r>
              <a:rPr lang="en-US" sz="1600" dirty="0" smtClean="0">
                <a:solidFill>
                  <a:srgbClr val="FF0000"/>
                </a:solidFill>
                <a:latin typeface="Courier"/>
                <a:cs typeface="Courier"/>
              </a:rPr>
              <a:t>&lt;</a:t>
            </a:r>
            <a:r>
              <a:rPr lang="en-US" sz="1600" dirty="0">
                <a:solidFill>
                  <a:srgbClr val="FF0000"/>
                </a:solidFill>
                <a:latin typeface="Courier"/>
                <a:cs typeface="Courier"/>
              </a:rPr>
              <a:t>Book&gt;   books;</a:t>
            </a:r>
          </a:p>
          <a:p>
            <a:endParaRPr lang="en-US" sz="1600" dirty="0">
              <a:solidFill>
                <a:srgbClr val="FF0000"/>
              </a:solidFill>
              <a:latin typeface="Courier"/>
              <a:cs typeface="Courier"/>
            </a:endParaRPr>
          </a:p>
          <a:p>
            <a:r>
              <a:rPr lang="en-US" sz="1600" dirty="0">
                <a:solidFill>
                  <a:srgbClr val="FF0000"/>
                </a:solidFill>
                <a:latin typeface="Courier"/>
                <a:cs typeface="Courier"/>
              </a:rPr>
              <a:t>  Catalog() { </a:t>
            </a:r>
            <a:endParaRPr lang="en-US" sz="1600" dirty="0" smtClean="0">
              <a:solidFill>
                <a:srgbClr val="FF0000"/>
              </a:solidFill>
              <a:latin typeface="Courier"/>
              <a:cs typeface="Courier"/>
            </a:endParaRPr>
          </a:p>
          <a:p>
            <a:r>
              <a:rPr lang="en-US" sz="1600" dirty="0">
                <a:solidFill>
                  <a:srgbClr val="FF0000"/>
                </a:solidFill>
                <a:latin typeface="Courier"/>
                <a:cs typeface="Courier"/>
              </a:rPr>
              <a:t> </a:t>
            </a:r>
            <a:r>
              <a:rPr lang="en-US" sz="1600" dirty="0" smtClean="0">
                <a:solidFill>
                  <a:srgbClr val="FF0000"/>
                </a:solidFill>
                <a:latin typeface="Courier"/>
                <a:cs typeface="Courier"/>
              </a:rPr>
              <a:t>   books </a:t>
            </a:r>
            <a:r>
              <a:rPr lang="en-US" sz="1600" dirty="0">
                <a:solidFill>
                  <a:srgbClr val="FF0000"/>
                </a:solidFill>
                <a:latin typeface="Courier"/>
                <a:cs typeface="Courier"/>
              </a:rPr>
              <a:t>= new </a:t>
            </a:r>
            <a:r>
              <a:rPr lang="en-US" sz="1600" dirty="0" err="1">
                <a:solidFill>
                  <a:srgbClr val="FF0000"/>
                </a:solidFill>
                <a:latin typeface="Courier"/>
                <a:cs typeface="Courier"/>
              </a:rPr>
              <a:t>HashSet</a:t>
            </a:r>
            <a:r>
              <a:rPr lang="en-US" sz="1600" dirty="0" smtClean="0">
                <a:solidFill>
                  <a:srgbClr val="FF0000"/>
                </a:solidFill>
                <a:latin typeface="Courier"/>
                <a:cs typeface="Courier"/>
              </a:rPr>
              <a:t>&lt;</a:t>
            </a:r>
            <a:r>
              <a:rPr lang="en-US" sz="1600" dirty="0">
                <a:solidFill>
                  <a:srgbClr val="FF0000"/>
                </a:solidFill>
                <a:latin typeface="Courier"/>
                <a:cs typeface="Courier"/>
              </a:rPr>
              <a:t>Book&gt;(); </a:t>
            </a:r>
            <a:endParaRPr lang="en-US" sz="1600" dirty="0" smtClean="0">
              <a:solidFill>
                <a:srgbClr val="FF0000"/>
              </a:solidFill>
              <a:latin typeface="Courier"/>
              <a:cs typeface="Courier"/>
            </a:endParaRPr>
          </a:p>
          <a:p>
            <a:endParaRPr lang="en-US" sz="1600" dirty="0">
              <a:solidFill>
                <a:srgbClr val="FF0000"/>
              </a:solidFill>
              <a:latin typeface="Courier"/>
              <a:cs typeface="Courier"/>
            </a:endParaRPr>
          </a:p>
          <a:p>
            <a:r>
              <a:rPr lang="en-US" sz="1600" dirty="0" smtClean="0">
                <a:solidFill>
                  <a:srgbClr val="FF0000"/>
                </a:solidFill>
                <a:latin typeface="Courier"/>
                <a:cs typeface="Courier"/>
              </a:rPr>
              <a:t>    Book tempest1 =</a:t>
            </a:r>
          </a:p>
          <a:p>
            <a:r>
              <a:rPr lang="en-US" sz="1600" dirty="0" smtClean="0">
                <a:solidFill>
                  <a:srgbClr val="FF0000"/>
                </a:solidFill>
                <a:latin typeface="Courier"/>
                <a:cs typeface="Courier"/>
              </a:rPr>
              <a:t>      new Book(“The Tempest”,</a:t>
            </a:r>
          </a:p>
          <a:p>
            <a:r>
              <a:rPr lang="en-US" sz="1600" dirty="0">
                <a:solidFill>
                  <a:srgbClr val="FF0000"/>
                </a:solidFill>
                <a:latin typeface="Courier"/>
                <a:cs typeface="Courier"/>
              </a:rPr>
              <a:t> </a:t>
            </a:r>
            <a:r>
              <a:rPr lang="en-US" sz="1600" dirty="0" smtClean="0">
                <a:solidFill>
                  <a:srgbClr val="FF0000"/>
                </a:solidFill>
                <a:latin typeface="Courier"/>
                <a:cs typeface="Courier"/>
              </a:rPr>
              <a:t>              “Shakespeare”);</a:t>
            </a:r>
          </a:p>
          <a:p>
            <a:r>
              <a:rPr lang="en-US" sz="1600" dirty="0" smtClean="0">
                <a:solidFill>
                  <a:srgbClr val="FF0000"/>
                </a:solidFill>
                <a:latin typeface="Courier"/>
                <a:cs typeface="Courier"/>
              </a:rPr>
              <a:t>    Book </a:t>
            </a:r>
            <a:r>
              <a:rPr lang="en-US" sz="1600" dirty="0" err="1">
                <a:solidFill>
                  <a:srgbClr val="FF0000"/>
                </a:solidFill>
                <a:latin typeface="Courier"/>
                <a:cs typeface="Courier"/>
              </a:rPr>
              <a:t>mAndC</a:t>
            </a:r>
            <a:r>
              <a:rPr lang="en-US" sz="1600" dirty="0">
                <a:solidFill>
                  <a:srgbClr val="FF0000"/>
                </a:solidFill>
                <a:latin typeface="Courier"/>
                <a:cs typeface="Courier"/>
              </a:rPr>
              <a:t> = </a:t>
            </a:r>
          </a:p>
          <a:p>
            <a:r>
              <a:rPr lang="en-US" sz="1600" dirty="0">
                <a:solidFill>
                  <a:srgbClr val="FF0000"/>
                </a:solidFill>
                <a:latin typeface="Courier"/>
                <a:cs typeface="Courier"/>
              </a:rPr>
              <a:t>  </a:t>
            </a:r>
            <a:r>
              <a:rPr lang="en-US" sz="1600" dirty="0" smtClean="0">
                <a:solidFill>
                  <a:srgbClr val="FF0000"/>
                </a:solidFill>
                <a:latin typeface="Courier"/>
                <a:cs typeface="Courier"/>
              </a:rPr>
              <a:t>    new </a:t>
            </a:r>
            <a:r>
              <a:rPr lang="en-US" sz="1600" dirty="0">
                <a:solidFill>
                  <a:srgbClr val="FF0000"/>
                </a:solidFill>
                <a:latin typeface="Courier"/>
                <a:cs typeface="Courier"/>
              </a:rPr>
              <a:t>Book(“Master &amp; Commander”, </a:t>
            </a:r>
          </a:p>
          <a:p>
            <a:r>
              <a:rPr lang="en-US" sz="1600" dirty="0">
                <a:solidFill>
                  <a:srgbClr val="FF0000"/>
                </a:solidFill>
                <a:latin typeface="Courier"/>
                <a:cs typeface="Courier"/>
              </a:rPr>
              <a:t>           “O’Brien”)</a:t>
            </a:r>
            <a:r>
              <a:rPr lang="en-US" sz="1600" dirty="0" smtClean="0">
                <a:solidFill>
                  <a:srgbClr val="FF0000"/>
                </a:solidFill>
                <a:latin typeface="Courier"/>
                <a:cs typeface="Courier"/>
              </a:rPr>
              <a:t>;</a:t>
            </a:r>
          </a:p>
          <a:p>
            <a:endParaRPr lang="en-US" sz="1600" dirty="0" smtClean="0">
              <a:solidFill>
                <a:srgbClr val="FF0000"/>
              </a:solidFill>
              <a:latin typeface="Courier"/>
              <a:cs typeface="Courier"/>
            </a:endParaRPr>
          </a:p>
          <a:p>
            <a:r>
              <a:rPr lang="en-US" sz="1600" dirty="0" smtClean="0">
                <a:solidFill>
                  <a:srgbClr val="FF0000"/>
                </a:solidFill>
                <a:latin typeface="Courier"/>
                <a:cs typeface="Courier"/>
              </a:rPr>
              <a:t>    Book tempest2 </a:t>
            </a:r>
            <a:r>
              <a:rPr lang="en-US" sz="1600" dirty="0">
                <a:solidFill>
                  <a:srgbClr val="FF0000"/>
                </a:solidFill>
                <a:latin typeface="Courier"/>
                <a:cs typeface="Courier"/>
              </a:rPr>
              <a:t>=</a:t>
            </a:r>
          </a:p>
          <a:p>
            <a:r>
              <a:rPr lang="en-US" sz="1600" dirty="0" smtClean="0">
                <a:solidFill>
                  <a:srgbClr val="FF0000"/>
                </a:solidFill>
                <a:latin typeface="Courier"/>
                <a:cs typeface="Courier"/>
              </a:rPr>
              <a:t>      new </a:t>
            </a:r>
            <a:r>
              <a:rPr lang="en-US" sz="1600" dirty="0">
                <a:solidFill>
                  <a:srgbClr val="FF0000"/>
                </a:solidFill>
                <a:latin typeface="Courier"/>
                <a:cs typeface="Courier"/>
              </a:rPr>
              <a:t>Book(“The Tempest”,</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a:solidFill>
                  <a:srgbClr val="FF0000"/>
                </a:solidFill>
                <a:latin typeface="Courier"/>
                <a:cs typeface="Courier"/>
              </a:rPr>
              <a:t>Shakespeare”)</a:t>
            </a:r>
            <a:r>
              <a:rPr lang="en-US" sz="1600" dirty="0" smtClean="0">
                <a:solidFill>
                  <a:srgbClr val="FF0000"/>
                </a:solidFill>
                <a:latin typeface="Courier"/>
                <a:cs typeface="Courier"/>
              </a:rPr>
              <a:t>;</a:t>
            </a:r>
          </a:p>
          <a:p>
            <a:endParaRPr lang="en-US" sz="1600" dirty="0">
              <a:solidFill>
                <a:srgbClr val="FF0000"/>
              </a:solidFill>
              <a:latin typeface="Courier"/>
              <a:cs typeface="Courier"/>
            </a:endParaRPr>
          </a:p>
          <a:p>
            <a:r>
              <a:rPr lang="en-US" sz="1600" dirty="0" smtClean="0">
                <a:solidFill>
                  <a:srgbClr val="FF0000"/>
                </a:solidFill>
                <a:latin typeface="Courier"/>
                <a:cs typeface="Courier"/>
              </a:rPr>
              <a:t>    </a:t>
            </a:r>
            <a:r>
              <a:rPr lang="en-US" sz="1600" dirty="0" err="1" smtClean="0">
                <a:solidFill>
                  <a:srgbClr val="FF0000"/>
                </a:solidFill>
                <a:latin typeface="Courier"/>
                <a:cs typeface="Courier"/>
              </a:rPr>
              <a:t>books.add</a:t>
            </a:r>
            <a:r>
              <a:rPr lang="en-US" sz="1600" dirty="0" smtClean="0">
                <a:solidFill>
                  <a:srgbClr val="FF0000"/>
                </a:solidFill>
                <a:latin typeface="Courier"/>
                <a:cs typeface="Courier"/>
              </a:rPr>
              <a:t>(tempest1);</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err="1" smtClean="0">
                <a:solidFill>
                  <a:srgbClr val="FF0000"/>
                </a:solidFill>
                <a:latin typeface="Courier"/>
                <a:cs typeface="Courier"/>
              </a:rPr>
              <a:t>books.add</a:t>
            </a:r>
            <a:r>
              <a:rPr lang="en-US" sz="1600" dirty="0" smtClean="0">
                <a:solidFill>
                  <a:srgbClr val="FF0000"/>
                </a:solidFill>
                <a:latin typeface="Courier"/>
                <a:cs typeface="Courier"/>
              </a:rPr>
              <a:t>(</a:t>
            </a:r>
            <a:r>
              <a:rPr lang="en-US" sz="1600" dirty="0" err="1" smtClean="0">
                <a:solidFill>
                  <a:srgbClr val="FF0000"/>
                </a:solidFill>
                <a:latin typeface="Courier"/>
                <a:cs typeface="Courier"/>
              </a:rPr>
              <a:t>mAndC</a:t>
            </a:r>
            <a:r>
              <a:rPr lang="en-US" sz="1600" dirty="0" smtClean="0">
                <a:solidFill>
                  <a:srgbClr val="FF0000"/>
                </a:solidFill>
                <a:latin typeface="Courier"/>
                <a:cs typeface="Courier"/>
              </a:rPr>
              <a:t>);</a:t>
            </a:r>
          </a:p>
          <a:p>
            <a:r>
              <a:rPr lang="en-US" sz="1600" dirty="0">
                <a:solidFill>
                  <a:srgbClr val="FF0000"/>
                </a:solidFill>
                <a:latin typeface="Courier"/>
                <a:cs typeface="Courier"/>
              </a:rPr>
              <a:t> </a:t>
            </a:r>
            <a:r>
              <a:rPr lang="en-US" sz="1600" dirty="0" smtClean="0">
                <a:solidFill>
                  <a:srgbClr val="FF0000"/>
                </a:solidFill>
                <a:latin typeface="Courier"/>
                <a:cs typeface="Courier"/>
              </a:rPr>
              <a:t>   </a:t>
            </a:r>
            <a:r>
              <a:rPr lang="en-US" sz="1600" dirty="0" err="1" smtClean="0">
                <a:solidFill>
                  <a:srgbClr val="FF0000"/>
                </a:solidFill>
                <a:latin typeface="Courier"/>
                <a:cs typeface="Courier"/>
              </a:rPr>
              <a:t>books.add</a:t>
            </a:r>
            <a:r>
              <a:rPr lang="en-US" sz="1600" dirty="0" smtClean="0">
                <a:solidFill>
                  <a:srgbClr val="FF0000"/>
                </a:solidFill>
                <a:latin typeface="Courier"/>
                <a:cs typeface="Courier"/>
              </a:rPr>
              <a:t>(tempest2);  </a:t>
            </a:r>
            <a:endParaRPr lang="en-US" sz="1600" dirty="0">
              <a:solidFill>
                <a:srgbClr val="FF0000"/>
              </a:solidFill>
              <a:latin typeface="Courier"/>
              <a:cs typeface="Courier"/>
            </a:endParaRPr>
          </a:p>
        </p:txBody>
      </p:sp>
      <p:sp>
        <p:nvSpPr>
          <p:cNvPr id="4" name="Lightning Bolt 3"/>
          <p:cNvSpPr/>
          <p:nvPr/>
        </p:nvSpPr>
        <p:spPr>
          <a:xfrm rot="18913469">
            <a:off x="58768" y="5707491"/>
            <a:ext cx="736850" cy="470398"/>
          </a:xfrm>
          <a:prstGeom prst="lightningBolt">
            <a:avLst/>
          </a:prstGeom>
          <a:solidFill>
            <a:srgbClr val="FFFF00"/>
          </a:solidFill>
          <a:ln>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5220665" y="1241809"/>
            <a:ext cx="3370698" cy="4721420"/>
          </a:xfrm>
          <a:prstGeom prst="roundRect">
            <a:avLst/>
          </a:prstGeom>
          <a:solidFill>
            <a:schemeClr val="bg1"/>
          </a:solidFill>
          <a:ln w="28575"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6396489" y="909435"/>
            <a:ext cx="748923" cy="369332"/>
          </a:xfrm>
          <a:prstGeom prst="rect">
            <a:avLst/>
          </a:prstGeom>
          <a:noFill/>
        </p:spPr>
        <p:txBody>
          <a:bodyPr wrap="none" rtlCol="0">
            <a:spAutoFit/>
          </a:bodyPr>
          <a:lstStyle/>
          <a:p>
            <a:r>
              <a:rPr lang="en-US" dirty="0" smtClean="0"/>
              <a:t>books</a:t>
            </a:r>
            <a:endParaRPr lang="en-US" dirty="0"/>
          </a:p>
        </p:txBody>
      </p:sp>
      <p:sp>
        <p:nvSpPr>
          <p:cNvPr id="7" name="TextBox 6"/>
          <p:cNvSpPr txBox="1"/>
          <p:nvPr/>
        </p:nvSpPr>
        <p:spPr>
          <a:xfrm>
            <a:off x="5913371" y="1719702"/>
            <a:ext cx="2031626" cy="1323439"/>
          </a:xfrm>
          <a:prstGeom prst="rect">
            <a:avLst/>
          </a:prstGeom>
          <a:noFill/>
          <a:ln w="38100" cmpd="sng">
            <a:solidFill>
              <a:srgbClr val="0000FF"/>
            </a:solidFill>
          </a:ln>
        </p:spPr>
        <p:txBody>
          <a:bodyPr wrap="none" rtlCol="0">
            <a:spAutoFit/>
          </a:bodyPr>
          <a:lstStyle/>
          <a:p>
            <a:r>
              <a:rPr lang="en-US" sz="1600" dirty="0" smtClean="0">
                <a:solidFill>
                  <a:srgbClr val="0000FF"/>
                </a:solidFill>
                <a:latin typeface="Courier"/>
                <a:cs typeface="Courier"/>
              </a:rPr>
              <a:t>author: </a:t>
            </a:r>
          </a:p>
          <a:p>
            <a:r>
              <a:rPr lang="en-US" sz="1600" dirty="0">
                <a:solidFill>
                  <a:srgbClr val="0000FF"/>
                </a:solidFill>
                <a:latin typeface="Courier"/>
                <a:cs typeface="Courier"/>
              </a:rPr>
              <a:t> </a:t>
            </a:r>
            <a:r>
              <a:rPr lang="en-US" sz="1600" dirty="0" smtClean="0">
                <a:solidFill>
                  <a:srgbClr val="0000FF"/>
                </a:solidFill>
                <a:latin typeface="Courier"/>
                <a:cs typeface="Courier"/>
              </a:rPr>
              <a:t> “Shakespeare”</a:t>
            </a:r>
          </a:p>
          <a:p>
            <a:endParaRPr lang="en-US" sz="1600" dirty="0">
              <a:solidFill>
                <a:srgbClr val="0000FF"/>
              </a:solidFill>
              <a:latin typeface="Courier"/>
              <a:cs typeface="Courier"/>
            </a:endParaRPr>
          </a:p>
          <a:p>
            <a:r>
              <a:rPr lang="en-US" sz="1600" dirty="0">
                <a:solidFill>
                  <a:srgbClr val="0000FF"/>
                </a:solidFill>
                <a:latin typeface="Courier"/>
                <a:cs typeface="Courier"/>
              </a:rPr>
              <a:t>t</a:t>
            </a:r>
            <a:r>
              <a:rPr lang="en-US" sz="1600" dirty="0" smtClean="0">
                <a:solidFill>
                  <a:srgbClr val="0000FF"/>
                </a:solidFill>
                <a:latin typeface="Courier"/>
                <a:cs typeface="Courier"/>
              </a:rPr>
              <a:t>itle:</a:t>
            </a:r>
          </a:p>
          <a:p>
            <a:r>
              <a:rPr lang="en-US" sz="1600" dirty="0">
                <a:solidFill>
                  <a:srgbClr val="0000FF"/>
                </a:solidFill>
                <a:latin typeface="Courier"/>
                <a:cs typeface="Courier"/>
              </a:rPr>
              <a:t> </a:t>
            </a:r>
            <a:r>
              <a:rPr lang="en-US" sz="1600" dirty="0" smtClean="0">
                <a:solidFill>
                  <a:srgbClr val="0000FF"/>
                </a:solidFill>
                <a:latin typeface="Courier"/>
                <a:cs typeface="Courier"/>
              </a:rPr>
              <a:t> “The Tempest”</a:t>
            </a:r>
            <a:endParaRPr lang="en-US" sz="1600" dirty="0">
              <a:solidFill>
                <a:srgbClr val="0000FF"/>
              </a:solidFill>
              <a:latin typeface="Courier"/>
              <a:cs typeface="Courier"/>
            </a:endParaRPr>
          </a:p>
        </p:txBody>
      </p:sp>
      <p:sp>
        <p:nvSpPr>
          <p:cNvPr id="8" name="TextBox 7"/>
          <p:cNvSpPr txBox="1"/>
          <p:nvPr/>
        </p:nvSpPr>
        <p:spPr>
          <a:xfrm>
            <a:off x="5528935" y="3539069"/>
            <a:ext cx="2893540" cy="1323439"/>
          </a:xfrm>
          <a:prstGeom prst="rect">
            <a:avLst/>
          </a:prstGeom>
          <a:noFill/>
          <a:ln w="38100" cmpd="sng">
            <a:solidFill>
              <a:srgbClr val="0000FF"/>
            </a:solidFill>
          </a:ln>
        </p:spPr>
        <p:txBody>
          <a:bodyPr wrap="none" rtlCol="0">
            <a:spAutoFit/>
          </a:bodyPr>
          <a:lstStyle/>
          <a:p>
            <a:r>
              <a:rPr lang="en-US" sz="1600" dirty="0" smtClean="0">
                <a:solidFill>
                  <a:srgbClr val="0000FF"/>
                </a:solidFill>
                <a:latin typeface="Courier"/>
                <a:cs typeface="Courier"/>
              </a:rPr>
              <a:t>author: </a:t>
            </a:r>
          </a:p>
          <a:p>
            <a:r>
              <a:rPr lang="en-US" sz="1600" dirty="0">
                <a:solidFill>
                  <a:srgbClr val="0000FF"/>
                </a:solidFill>
                <a:latin typeface="Courier"/>
                <a:cs typeface="Courier"/>
              </a:rPr>
              <a:t> </a:t>
            </a:r>
            <a:r>
              <a:rPr lang="en-US" sz="1600" dirty="0" smtClean="0">
                <a:solidFill>
                  <a:srgbClr val="0000FF"/>
                </a:solidFill>
                <a:latin typeface="Courier"/>
                <a:cs typeface="Courier"/>
              </a:rPr>
              <a:t> “O’Brien”</a:t>
            </a:r>
          </a:p>
          <a:p>
            <a:endParaRPr lang="en-US" sz="1600" dirty="0">
              <a:solidFill>
                <a:srgbClr val="0000FF"/>
              </a:solidFill>
              <a:latin typeface="Courier"/>
              <a:cs typeface="Courier"/>
            </a:endParaRPr>
          </a:p>
          <a:p>
            <a:r>
              <a:rPr lang="en-US" sz="1600" dirty="0">
                <a:solidFill>
                  <a:srgbClr val="0000FF"/>
                </a:solidFill>
                <a:latin typeface="Courier"/>
                <a:cs typeface="Courier"/>
              </a:rPr>
              <a:t>t</a:t>
            </a:r>
            <a:r>
              <a:rPr lang="en-US" sz="1600" dirty="0" smtClean="0">
                <a:solidFill>
                  <a:srgbClr val="0000FF"/>
                </a:solidFill>
                <a:latin typeface="Courier"/>
                <a:cs typeface="Courier"/>
              </a:rPr>
              <a:t>itle:</a:t>
            </a:r>
          </a:p>
          <a:p>
            <a:r>
              <a:rPr lang="en-US" sz="1600" dirty="0">
                <a:solidFill>
                  <a:srgbClr val="0000FF"/>
                </a:solidFill>
                <a:latin typeface="Courier"/>
                <a:cs typeface="Courier"/>
              </a:rPr>
              <a:t> </a:t>
            </a:r>
            <a:r>
              <a:rPr lang="en-US" sz="1600" dirty="0" smtClean="0">
                <a:solidFill>
                  <a:srgbClr val="0000FF"/>
                </a:solidFill>
                <a:latin typeface="Courier"/>
                <a:cs typeface="Courier"/>
              </a:rPr>
              <a:t> “Master &amp; Commander”</a:t>
            </a:r>
            <a:endParaRPr lang="en-US" sz="1600" dirty="0">
              <a:solidFill>
                <a:srgbClr val="0000FF"/>
              </a:solidFill>
              <a:latin typeface="Courier"/>
              <a:cs typeface="Courier"/>
            </a:endParaRPr>
          </a:p>
        </p:txBody>
      </p:sp>
      <p:sp>
        <p:nvSpPr>
          <p:cNvPr id="2" name="TextBox 1"/>
          <p:cNvSpPr txBox="1"/>
          <p:nvPr/>
        </p:nvSpPr>
        <p:spPr>
          <a:xfrm>
            <a:off x="940667" y="5977537"/>
            <a:ext cx="7338517" cy="830997"/>
          </a:xfrm>
          <a:prstGeom prst="rect">
            <a:avLst/>
          </a:prstGeom>
          <a:noFill/>
        </p:spPr>
        <p:txBody>
          <a:bodyPr wrap="none" rtlCol="0">
            <a:spAutoFit/>
          </a:bodyPr>
          <a:lstStyle/>
          <a:p>
            <a:r>
              <a:rPr lang="en-US" sz="2400" dirty="0" smtClean="0"/>
              <a:t>Last line has no effect: </a:t>
            </a:r>
          </a:p>
          <a:p>
            <a:r>
              <a:rPr lang="en-US" sz="2400" dirty="0" smtClean="0"/>
              <a:t>books already contains a member that .equals(tempest2)</a:t>
            </a:r>
            <a:endParaRPr lang="en-US" sz="2400" dirty="0"/>
          </a:p>
        </p:txBody>
      </p:sp>
    </p:spTree>
    <p:extLst>
      <p:ext uri="{BB962C8B-B14F-4D97-AF65-F5344CB8AC3E}">
        <p14:creationId xmlns:p14="http://schemas.microsoft.com/office/powerpoint/2010/main" val="1853219297"/>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PI1.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7358" y="188158"/>
            <a:ext cx="8184505" cy="6499460"/>
          </a:xfrm>
          <a:prstGeom prst="rect">
            <a:avLst/>
          </a:prstGeom>
          <a:ln>
            <a:solidFill>
              <a:schemeClr val="tx1"/>
            </a:solidFill>
          </a:ln>
        </p:spPr>
      </p:pic>
      <p:sp>
        <p:nvSpPr>
          <p:cNvPr id="3" name="Rectangle 2"/>
          <p:cNvSpPr/>
          <p:nvPr/>
        </p:nvSpPr>
        <p:spPr>
          <a:xfrm>
            <a:off x="-769750" y="-258077"/>
            <a:ext cx="10776513" cy="7249163"/>
          </a:xfrm>
          <a:prstGeom prst="rect">
            <a:avLst/>
          </a:prstGeom>
          <a:solidFill>
            <a:schemeClr val="bg1">
              <a:alpha val="8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descr="API2.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105" y="1365552"/>
            <a:ext cx="8360117" cy="1692030"/>
          </a:xfrm>
          <a:prstGeom prst="rect">
            <a:avLst/>
          </a:prstGeom>
          <a:ln>
            <a:solidFill>
              <a:srgbClr val="000000"/>
            </a:solidFill>
          </a:ln>
        </p:spPr>
      </p:pic>
    </p:spTree>
    <p:extLst>
      <p:ext uri="{BB962C8B-B14F-4D97-AF65-F5344CB8AC3E}">
        <p14:creationId xmlns:p14="http://schemas.microsoft.com/office/powerpoint/2010/main" val="40327122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1100"/>
                                        <p:tgtEl>
                                          <p:spTgt spid="3"/>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1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2802"/>
            <a:ext cx="8229600" cy="1143000"/>
          </a:xfrm>
        </p:spPr>
        <p:txBody>
          <a:bodyPr/>
          <a:lstStyle/>
          <a:p>
            <a:r>
              <a:rPr lang="en-US" dirty="0" smtClean="0"/>
              <a:t>What the API page </a:t>
            </a:r>
            <a:r>
              <a:rPr lang="en-US" dirty="0" err="1" smtClean="0"/>
              <a:t>doesn</a:t>
            </a:r>
            <a:r>
              <a:rPr lang="fr-FR" dirty="0" smtClean="0"/>
              <a:t>’</a:t>
            </a:r>
            <a:r>
              <a:rPr lang="en-US" dirty="0" smtClean="0"/>
              <a:t>t tell you </a:t>
            </a:r>
            <a:endParaRPr lang="en-US" dirty="0"/>
          </a:p>
        </p:txBody>
      </p:sp>
      <p:sp>
        <p:nvSpPr>
          <p:cNvPr id="3" name="Content Placeholder 2"/>
          <p:cNvSpPr>
            <a:spLocks noGrp="1"/>
          </p:cNvSpPr>
          <p:nvPr>
            <p:ph idx="1"/>
          </p:nvPr>
        </p:nvSpPr>
        <p:spPr>
          <a:xfrm>
            <a:off x="457200" y="900198"/>
            <a:ext cx="8229600" cy="1723941"/>
          </a:xfrm>
        </p:spPr>
        <p:txBody>
          <a:bodyPr/>
          <a:lstStyle/>
          <a:p>
            <a:r>
              <a:rPr lang="en-US" dirty="0" err="1" smtClean="0"/>
              <a:t>HashSet</a:t>
            </a:r>
            <a:r>
              <a:rPr lang="en-US" dirty="0" smtClean="0"/>
              <a:t> only works if its members implement </a:t>
            </a:r>
            <a:r>
              <a:rPr lang="en-US" dirty="0" err="1" smtClean="0"/>
              <a:t>hashCode</a:t>
            </a:r>
            <a:r>
              <a:rPr lang="en-US" dirty="0" smtClean="0"/>
              <a:t>() and equals() …</a:t>
            </a:r>
          </a:p>
          <a:p>
            <a:pPr lvl="1"/>
            <a:r>
              <a:rPr lang="en-US" dirty="0" smtClean="0"/>
              <a:t>… in accordance with the contract</a:t>
            </a:r>
            <a:endParaRPr lang="en-US" dirty="0"/>
          </a:p>
        </p:txBody>
      </p:sp>
      <p:sp>
        <p:nvSpPr>
          <p:cNvPr id="4" name="TextBox 3"/>
          <p:cNvSpPr txBox="1"/>
          <p:nvPr/>
        </p:nvSpPr>
        <p:spPr>
          <a:xfrm>
            <a:off x="269416" y="2624139"/>
            <a:ext cx="8417384" cy="4093428"/>
          </a:xfrm>
          <a:prstGeom prst="rect">
            <a:avLst/>
          </a:prstGeom>
          <a:noFill/>
          <a:ln w="28575" cmpd="sng">
            <a:solidFill>
              <a:srgbClr val="0000FF"/>
            </a:solidFill>
          </a:ln>
        </p:spPr>
        <p:txBody>
          <a:bodyPr wrap="square" rtlCol="0">
            <a:spAutoFit/>
          </a:bodyPr>
          <a:lstStyle/>
          <a:p>
            <a:r>
              <a:rPr lang="en-US" sz="2000" dirty="0" smtClean="0">
                <a:solidFill>
                  <a:srgbClr val="0000FF"/>
                </a:solidFill>
                <a:latin typeface="Courier"/>
                <a:cs typeface="Courier"/>
              </a:rPr>
              <a:t>class Book {</a:t>
            </a:r>
          </a:p>
          <a:p>
            <a:r>
              <a:rPr lang="en-US" sz="2000" dirty="0">
                <a:solidFill>
                  <a:srgbClr val="0000FF"/>
                </a:solidFill>
                <a:latin typeface="Courier"/>
                <a:cs typeface="Courier"/>
              </a:rPr>
              <a:t> </a:t>
            </a:r>
            <a:r>
              <a:rPr lang="en-US" sz="2000" dirty="0" smtClean="0">
                <a:solidFill>
                  <a:srgbClr val="0000FF"/>
                </a:solidFill>
                <a:latin typeface="Courier"/>
                <a:cs typeface="Courier"/>
              </a:rPr>
              <a:t> String  author;                 </a:t>
            </a:r>
          </a:p>
          <a:p>
            <a:r>
              <a:rPr lang="en-US" sz="2000" dirty="0">
                <a:solidFill>
                  <a:srgbClr val="0000FF"/>
                </a:solidFill>
                <a:latin typeface="Courier"/>
                <a:cs typeface="Courier"/>
              </a:rPr>
              <a:t> </a:t>
            </a:r>
            <a:r>
              <a:rPr lang="en-US" sz="2000" dirty="0" smtClean="0">
                <a:solidFill>
                  <a:srgbClr val="0000FF"/>
                </a:solidFill>
                <a:latin typeface="Courier"/>
                <a:cs typeface="Courier"/>
              </a:rPr>
              <a:t> String  title;</a:t>
            </a:r>
          </a:p>
          <a:p>
            <a:endParaRPr lang="en-US" sz="2000" dirty="0">
              <a:solidFill>
                <a:srgbClr val="0000FF"/>
              </a:solidFill>
              <a:latin typeface="Courier"/>
              <a:cs typeface="Courier"/>
            </a:endParaRPr>
          </a:p>
          <a:p>
            <a:r>
              <a:rPr lang="en-US" sz="2000" dirty="0" smtClean="0">
                <a:solidFill>
                  <a:srgbClr val="0000FF"/>
                </a:solidFill>
                <a:latin typeface="Courier"/>
                <a:cs typeface="Courier"/>
              </a:rPr>
              <a:t>  public </a:t>
            </a:r>
            <a:r>
              <a:rPr lang="en-US" sz="2000" dirty="0" err="1" smtClean="0">
                <a:solidFill>
                  <a:srgbClr val="0000FF"/>
                </a:solidFill>
                <a:latin typeface="Courier"/>
                <a:cs typeface="Courier"/>
              </a:rPr>
              <a:t>boolean</a:t>
            </a:r>
            <a:r>
              <a:rPr lang="en-US" sz="2000" dirty="0" smtClean="0">
                <a:solidFill>
                  <a:srgbClr val="0000FF"/>
                </a:solidFill>
                <a:latin typeface="Courier"/>
                <a:cs typeface="Courier"/>
              </a:rPr>
              <a:t> equals(Object x) {</a:t>
            </a:r>
          </a:p>
          <a:p>
            <a:r>
              <a:rPr lang="en-US" sz="2000" dirty="0" smtClean="0">
                <a:solidFill>
                  <a:srgbClr val="0000FF"/>
                </a:solidFill>
                <a:latin typeface="Courier"/>
                <a:cs typeface="Courier"/>
              </a:rPr>
              <a:t>    Book that = (Book)x;</a:t>
            </a:r>
          </a:p>
          <a:p>
            <a:r>
              <a:rPr lang="en-US" sz="2000" dirty="0">
                <a:solidFill>
                  <a:srgbClr val="0000FF"/>
                </a:solidFill>
                <a:latin typeface="Courier"/>
                <a:cs typeface="Courier"/>
              </a:rPr>
              <a:t> </a:t>
            </a:r>
            <a:r>
              <a:rPr lang="en-US" sz="2000" dirty="0" smtClean="0">
                <a:solidFill>
                  <a:srgbClr val="0000FF"/>
                </a:solidFill>
                <a:latin typeface="Courier"/>
                <a:cs typeface="Courier"/>
              </a:rPr>
              <a:t>   return </a:t>
            </a:r>
            <a:r>
              <a:rPr lang="en-US" sz="2000" dirty="0" err="1" smtClean="0">
                <a:solidFill>
                  <a:srgbClr val="0000FF"/>
                </a:solidFill>
                <a:latin typeface="Courier"/>
                <a:cs typeface="Courier"/>
              </a:rPr>
              <a:t>this.author.equals</a:t>
            </a:r>
            <a:r>
              <a:rPr lang="en-US" sz="2000" dirty="0" smtClean="0">
                <a:solidFill>
                  <a:srgbClr val="0000FF"/>
                </a:solidFill>
                <a:latin typeface="Courier"/>
                <a:cs typeface="Courier"/>
              </a:rPr>
              <a:t>(</a:t>
            </a:r>
            <a:r>
              <a:rPr lang="en-US" sz="2000" dirty="0" err="1" smtClean="0">
                <a:solidFill>
                  <a:srgbClr val="0000FF"/>
                </a:solidFill>
                <a:latin typeface="Courier"/>
                <a:cs typeface="Courier"/>
              </a:rPr>
              <a:t>that.author</a:t>
            </a:r>
            <a:r>
              <a:rPr lang="en-US" sz="2000" dirty="0" smtClean="0">
                <a:solidFill>
                  <a:srgbClr val="0000FF"/>
                </a:solidFill>
                <a:latin typeface="Courier"/>
                <a:cs typeface="Courier"/>
              </a:rPr>
              <a:t>)  &amp;&amp;</a:t>
            </a:r>
          </a:p>
          <a:p>
            <a:r>
              <a:rPr lang="en-US" sz="2000" dirty="0">
                <a:solidFill>
                  <a:srgbClr val="0000FF"/>
                </a:solidFill>
                <a:latin typeface="Courier"/>
                <a:cs typeface="Courier"/>
              </a:rPr>
              <a:t> </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this.title.equals</a:t>
            </a:r>
            <a:r>
              <a:rPr lang="en-US" sz="2000" dirty="0" smtClean="0">
                <a:solidFill>
                  <a:srgbClr val="0000FF"/>
                </a:solidFill>
                <a:latin typeface="Courier"/>
                <a:cs typeface="Courier"/>
              </a:rPr>
              <a:t>(</a:t>
            </a:r>
            <a:r>
              <a:rPr lang="en-US" sz="2000" dirty="0" err="1" smtClean="0">
                <a:solidFill>
                  <a:srgbClr val="0000FF"/>
                </a:solidFill>
                <a:latin typeface="Courier"/>
                <a:cs typeface="Courier"/>
              </a:rPr>
              <a:t>that.title</a:t>
            </a:r>
            <a:r>
              <a:rPr lang="en-US" sz="2000" dirty="0" smtClean="0">
                <a:solidFill>
                  <a:srgbClr val="0000FF"/>
                </a:solidFill>
                <a:latin typeface="Courier"/>
                <a:cs typeface="Courier"/>
              </a:rPr>
              <a:t>);</a:t>
            </a:r>
            <a:endParaRPr lang="en-US" sz="2000" dirty="0">
              <a:solidFill>
                <a:srgbClr val="0000FF"/>
              </a:solidFill>
              <a:latin typeface="Courier"/>
              <a:cs typeface="Courier"/>
            </a:endParaRPr>
          </a:p>
          <a:p>
            <a:r>
              <a:rPr lang="en-US" sz="2000" dirty="0" smtClean="0">
                <a:solidFill>
                  <a:srgbClr val="0000FF"/>
                </a:solidFill>
                <a:latin typeface="Courier"/>
                <a:cs typeface="Courier"/>
              </a:rPr>
              <a:t>  }</a:t>
            </a:r>
          </a:p>
          <a:p>
            <a:endParaRPr lang="en-US" sz="2000" dirty="0">
              <a:solidFill>
                <a:srgbClr val="0000FF"/>
              </a:solidFill>
              <a:latin typeface="Courier"/>
              <a:cs typeface="Courier"/>
            </a:endParaRPr>
          </a:p>
          <a:p>
            <a:r>
              <a:rPr lang="en-US" sz="2000" dirty="0">
                <a:solidFill>
                  <a:srgbClr val="0000FF"/>
                </a:solidFill>
                <a:latin typeface="Courier"/>
                <a:cs typeface="Courier"/>
              </a:rPr>
              <a:t> </a:t>
            </a:r>
            <a:r>
              <a:rPr lang="en-US" sz="2000" dirty="0" smtClean="0">
                <a:solidFill>
                  <a:srgbClr val="0000FF"/>
                </a:solidFill>
                <a:latin typeface="Courier"/>
                <a:cs typeface="Courier"/>
              </a:rPr>
              <a:t> public </a:t>
            </a:r>
            <a:r>
              <a:rPr lang="en-US" sz="2000" dirty="0" err="1" smtClean="0">
                <a:solidFill>
                  <a:srgbClr val="0000FF"/>
                </a:solidFill>
                <a:latin typeface="Courier"/>
                <a:cs typeface="Courier"/>
              </a:rPr>
              <a:t>int</a:t>
            </a:r>
            <a:r>
              <a:rPr lang="en-US" sz="2000" dirty="0" smtClean="0">
                <a:solidFill>
                  <a:srgbClr val="0000FF"/>
                </a:solidFill>
                <a:latin typeface="Courier"/>
                <a:cs typeface="Courier"/>
              </a:rPr>
              <a:t> </a:t>
            </a:r>
            <a:r>
              <a:rPr lang="en-US" sz="2000" dirty="0" err="1" smtClean="0">
                <a:solidFill>
                  <a:srgbClr val="0000FF"/>
                </a:solidFill>
                <a:latin typeface="Courier"/>
                <a:cs typeface="Courier"/>
              </a:rPr>
              <a:t>hashCode</a:t>
            </a:r>
            <a:r>
              <a:rPr lang="en-US" sz="2000" dirty="0" smtClean="0">
                <a:solidFill>
                  <a:srgbClr val="0000FF"/>
                </a:solidFill>
                <a:latin typeface="Courier"/>
                <a:cs typeface="Courier"/>
              </a:rPr>
              <a:t>() {</a:t>
            </a:r>
          </a:p>
          <a:p>
            <a:r>
              <a:rPr lang="en-US" sz="2000" dirty="0">
                <a:solidFill>
                  <a:srgbClr val="0000FF"/>
                </a:solidFill>
                <a:latin typeface="Courier"/>
                <a:cs typeface="Courier"/>
              </a:rPr>
              <a:t> </a:t>
            </a:r>
            <a:r>
              <a:rPr lang="en-US" sz="2000" dirty="0" smtClean="0">
                <a:solidFill>
                  <a:srgbClr val="0000FF"/>
                </a:solidFill>
                <a:latin typeface="Courier"/>
                <a:cs typeface="Courier"/>
              </a:rPr>
              <a:t>   return </a:t>
            </a:r>
            <a:r>
              <a:rPr lang="en-US" sz="2000" dirty="0" err="1" smtClean="0">
                <a:solidFill>
                  <a:srgbClr val="0000FF"/>
                </a:solidFill>
                <a:latin typeface="Courier"/>
                <a:cs typeface="Courier"/>
              </a:rPr>
              <a:t>author.length</a:t>
            </a:r>
            <a:r>
              <a:rPr lang="en-US" sz="2000" dirty="0" smtClean="0">
                <a:solidFill>
                  <a:srgbClr val="0000FF"/>
                </a:solidFill>
                <a:latin typeface="Courier"/>
                <a:cs typeface="Courier"/>
              </a:rPr>
              <a:t>() + </a:t>
            </a:r>
            <a:r>
              <a:rPr lang="en-US" sz="2000" dirty="0" err="1" smtClean="0">
                <a:solidFill>
                  <a:srgbClr val="0000FF"/>
                </a:solidFill>
                <a:latin typeface="Courier"/>
                <a:cs typeface="Courier"/>
              </a:rPr>
              <a:t>title.length</a:t>
            </a:r>
            <a:r>
              <a:rPr lang="en-US" sz="2000" dirty="0" smtClean="0">
                <a:solidFill>
                  <a:srgbClr val="0000FF"/>
                </a:solidFill>
                <a:latin typeface="Courier"/>
                <a:cs typeface="Courier"/>
              </a:rPr>
              <a:t>();</a:t>
            </a:r>
          </a:p>
          <a:p>
            <a:r>
              <a:rPr lang="en-US" sz="2000" dirty="0">
                <a:solidFill>
                  <a:srgbClr val="0000FF"/>
                </a:solidFill>
                <a:latin typeface="Courier"/>
                <a:cs typeface="Courier"/>
              </a:rPr>
              <a:t>}</a:t>
            </a:r>
          </a:p>
        </p:txBody>
      </p:sp>
    </p:spTree>
    <p:extLst>
      <p:ext uri="{BB962C8B-B14F-4D97-AF65-F5344CB8AC3E}">
        <p14:creationId xmlns:p14="http://schemas.microsoft.com/office/powerpoint/2010/main" val="2625971285"/>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51096"/>
            <a:ext cx="8417384" cy="3477875"/>
          </a:xfrm>
          <a:prstGeom prst="rect">
            <a:avLst/>
          </a:prstGeom>
          <a:noFill/>
          <a:ln w="28575" cmpd="sng">
            <a:solidFill>
              <a:srgbClr val="FF0000"/>
            </a:solidFill>
          </a:ln>
        </p:spPr>
        <p:txBody>
          <a:bodyPr wrap="square" rtlCol="0">
            <a:spAutoFit/>
          </a:bodyPr>
          <a:lstStyle/>
          <a:p>
            <a:r>
              <a:rPr lang="en-US" sz="2000" dirty="0" smtClean="0">
                <a:solidFill>
                  <a:srgbClr val="FF0000"/>
                </a:solidFill>
                <a:latin typeface="Courier"/>
                <a:cs typeface="Courier"/>
              </a:rPr>
              <a:t>class Catalog {  // rev A</a:t>
            </a:r>
          </a:p>
          <a:p>
            <a:r>
              <a:rPr lang="en-US" sz="2000" dirty="0">
                <a:solidFill>
                  <a:srgbClr val="FF0000"/>
                </a:solidFill>
                <a:latin typeface="Courier"/>
                <a:cs typeface="Courier"/>
              </a:rPr>
              <a:t> </a:t>
            </a:r>
            <a:r>
              <a:rPr lang="en-US" sz="2000" dirty="0" smtClean="0">
                <a:solidFill>
                  <a:srgbClr val="FF0000"/>
                </a:solidFill>
                <a:latin typeface="Courier"/>
                <a:cs typeface="Courier"/>
              </a:rPr>
              <a:t> </a:t>
            </a:r>
            <a:r>
              <a:rPr lang="en-US" sz="2000" dirty="0" err="1" smtClean="0">
                <a:solidFill>
                  <a:srgbClr val="FF0000"/>
                </a:solidFill>
                <a:latin typeface="Courier"/>
                <a:cs typeface="Courier"/>
              </a:rPr>
              <a:t>ArrayList</a:t>
            </a:r>
            <a:r>
              <a:rPr lang="en-US" sz="2000" dirty="0" smtClean="0">
                <a:solidFill>
                  <a:srgbClr val="FF0000"/>
                </a:solidFill>
                <a:latin typeface="Courier"/>
                <a:cs typeface="Courier"/>
              </a:rPr>
              <a:t>&lt;Book&gt;   books;</a:t>
            </a:r>
          </a:p>
          <a:p>
            <a:endParaRPr lang="en-US" sz="2000" dirty="0">
              <a:solidFill>
                <a:srgbClr val="FF0000"/>
              </a:solidFill>
              <a:latin typeface="Courier"/>
              <a:cs typeface="Courier"/>
            </a:endParaRPr>
          </a:p>
          <a:p>
            <a:r>
              <a:rPr lang="en-US" sz="2000" dirty="0" smtClean="0">
                <a:solidFill>
                  <a:srgbClr val="FF0000"/>
                </a:solidFill>
                <a:latin typeface="Courier"/>
                <a:cs typeface="Courier"/>
              </a:rPr>
              <a:t>  Catalog() { books = new </a:t>
            </a:r>
            <a:r>
              <a:rPr lang="en-US" sz="2000" dirty="0" err="1" smtClean="0">
                <a:solidFill>
                  <a:srgbClr val="FF0000"/>
                </a:solidFill>
                <a:latin typeface="Courier"/>
                <a:cs typeface="Courier"/>
              </a:rPr>
              <a:t>ArrayList</a:t>
            </a:r>
            <a:r>
              <a:rPr lang="en-US" sz="2000" dirty="0" smtClean="0">
                <a:solidFill>
                  <a:srgbClr val="FF0000"/>
                </a:solidFill>
                <a:latin typeface="Courier"/>
                <a:cs typeface="Courier"/>
              </a:rPr>
              <a:t>&lt;Book&gt;(); }</a:t>
            </a:r>
          </a:p>
          <a:p>
            <a:endParaRPr lang="en-US" sz="2000" dirty="0">
              <a:solidFill>
                <a:srgbClr val="FF0000"/>
              </a:solidFill>
              <a:latin typeface="Courier"/>
              <a:cs typeface="Courier"/>
            </a:endParaRPr>
          </a:p>
          <a:p>
            <a:r>
              <a:rPr lang="en-US" sz="2000" dirty="0" smtClean="0">
                <a:solidFill>
                  <a:srgbClr val="FF0000"/>
                </a:solidFill>
                <a:latin typeface="Courier"/>
                <a:cs typeface="Courier"/>
              </a:rPr>
              <a:t>  void </a:t>
            </a:r>
            <a:r>
              <a:rPr lang="en-US" sz="2000" dirty="0" err="1" smtClean="0">
                <a:solidFill>
                  <a:srgbClr val="FF0000"/>
                </a:solidFill>
                <a:latin typeface="Courier"/>
                <a:cs typeface="Courier"/>
              </a:rPr>
              <a:t>addBook</a:t>
            </a:r>
            <a:r>
              <a:rPr lang="en-US" sz="2000" dirty="0" smtClean="0">
                <a:solidFill>
                  <a:srgbClr val="FF0000"/>
                </a:solidFill>
                <a:latin typeface="Courier"/>
                <a:cs typeface="Courier"/>
              </a:rPr>
              <a:t>(Book </a:t>
            </a:r>
            <a:r>
              <a:rPr lang="en-US" sz="2000" dirty="0" err="1" smtClean="0">
                <a:solidFill>
                  <a:srgbClr val="FF0000"/>
                </a:solidFill>
                <a:latin typeface="Courier"/>
                <a:cs typeface="Courier"/>
              </a:rPr>
              <a:t>addMe</a:t>
            </a:r>
            <a:r>
              <a:rPr lang="en-US" sz="2000" dirty="0" smtClean="0">
                <a:solidFill>
                  <a:srgbClr val="FF0000"/>
                </a:solidFill>
                <a:latin typeface="Courier"/>
                <a:cs typeface="Courier"/>
              </a:rPr>
              <a:t>) {</a:t>
            </a:r>
          </a:p>
          <a:p>
            <a:r>
              <a:rPr lang="en-US" sz="2000" dirty="0">
                <a:solidFill>
                  <a:srgbClr val="FF0000"/>
                </a:solidFill>
                <a:latin typeface="Courier"/>
                <a:cs typeface="Courier"/>
              </a:rPr>
              <a:t> </a:t>
            </a:r>
            <a:r>
              <a:rPr lang="en-US" sz="2000" dirty="0" smtClean="0">
                <a:solidFill>
                  <a:srgbClr val="FF0000"/>
                </a:solidFill>
                <a:latin typeface="Courier"/>
                <a:cs typeface="Courier"/>
              </a:rPr>
              <a:t>   for (Book b: books)</a:t>
            </a:r>
          </a:p>
          <a:p>
            <a:r>
              <a:rPr lang="en-US" sz="2000" dirty="0">
                <a:solidFill>
                  <a:srgbClr val="FF0000"/>
                </a:solidFill>
                <a:latin typeface="Courier"/>
                <a:cs typeface="Courier"/>
              </a:rPr>
              <a:t> </a:t>
            </a:r>
            <a:r>
              <a:rPr lang="en-US" sz="2000" dirty="0" smtClean="0">
                <a:solidFill>
                  <a:srgbClr val="FF0000"/>
                </a:solidFill>
                <a:latin typeface="Courier"/>
                <a:cs typeface="Courier"/>
              </a:rPr>
              <a:t>     if (</a:t>
            </a:r>
            <a:r>
              <a:rPr lang="en-US" sz="2000" dirty="0" err="1" smtClean="0">
                <a:solidFill>
                  <a:srgbClr val="FF0000"/>
                </a:solidFill>
                <a:latin typeface="Courier"/>
                <a:cs typeface="Courier"/>
              </a:rPr>
              <a:t>b.equals</a:t>
            </a:r>
            <a:r>
              <a:rPr lang="en-US" sz="2000" dirty="0" smtClean="0">
                <a:solidFill>
                  <a:srgbClr val="FF0000"/>
                </a:solidFill>
                <a:latin typeface="Courier"/>
                <a:cs typeface="Courier"/>
              </a:rPr>
              <a:t>(</a:t>
            </a:r>
            <a:r>
              <a:rPr lang="en-US" sz="2000" dirty="0" err="1" smtClean="0">
                <a:solidFill>
                  <a:srgbClr val="FF0000"/>
                </a:solidFill>
                <a:latin typeface="Courier"/>
                <a:cs typeface="Courier"/>
              </a:rPr>
              <a:t>addMe</a:t>
            </a:r>
            <a:r>
              <a:rPr lang="en-US" sz="2000" dirty="0" smtClean="0">
                <a:solidFill>
                  <a:srgbClr val="FF0000"/>
                </a:solidFill>
                <a:latin typeface="Courier"/>
                <a:cs typeface="Courier"/>
              </a:rPr>
              <a:t>))</a:t>
            </a:r>
          </a:p>
          <a:p>
            <a:r>
              <a:rPr lang="en-US" sz="2000" dirty="0">
                <a:solidFill>
                  <a:srgbClr val="FF0000"/>
                </a:solidFill>
                <a:latin typeface="Courier"/>
                <a:cs typeface="Courier"/>
              </a:rPr>
              <a:t> </a:t>
            </a:r>
            <a:r>
              <a:rPr lang="en-US" sz="2000" dirty="0" smtClean="0">
                <a:solidFill>
                  <a:srgbClr val="FF0000"/>
                </a:solidFill>
                <a:latin typeface="Courier"/>
                <a:cs typeface="Courier"/>
              </a:rPr>
              <a:t>       return;</a:t>
            </a:r>
          </a:p>
          <a:p>
            <a:r>
              <a:rPr lang="en-US" sz="2000" dirty="0">
                <a:solidFill>
                  <a:srgbClr val="FF0000"/>
                </a:solidFill>
                <a:latin typeface="Courier"/>
                <a:cs typeface="Courier"/>
              </a:rPr>
              <a:t> </a:t>
            </a:r>
            <a:r>
              <a:rPr lang="en-US" sz="2000" dirty="0" smtClean="0">
                <a:solidFill>
                  <a:srgbClr val="FF0000"/>
                </a:solidFill>
                <a:latin typeface="Courier"/>
                <a:cs typeface="Courier"/>
              </a:rPr>
              <a:t>   </a:t>
            </a:r>
            <a:r>
              <a:rPr lang="en-US" sz="2000" dirty="0" err="1" smtClean="0">
                <a:solidFill>
                  <a:srgbClr val="FF0000"/>
                </a:solidFill>
                <a:latin typeface="Courier"/>
                <a:cs typeface="Courier"/>
              </a:rPr>
              <a:t>books.add</a:t>
            </a:r>
            <a:r>
              <a:rPr lang="en-US" sz="2000" dirty="0" smtClean="0">
                <a:solidFill>
                  <a:srgbClr val="FF0000"/>
                </a:solidFill>
                <a:latin typeface="Courier"/>
                <a:cs typeface="Courier"/>
              </a:rPr>
              <a:t>(</a:t>
            </a:r>
            <a:r>
              <a:rPr lang="en-US" sz="2000" dirty="0" err="1" smtClean="0">
                <a:solidFill>
                  <a:srgbClr val="FF0000"/>
                </a:solidFill>
                <a:latin typeface="Courier"/>
                <a:cs typeface="Courier"/>
              </a:rPr>
              <a:t>addMe</a:t>
            </a:r>
            <a:r>
              <a:rPr lang="en-US" sz="2000" dirty="0" smtClean="0">
                <a:solidFill>
                  <a:srgbClr val="FF0000"/>
                </a:solidFill>
                <a:latin typeface="Courier"/>
                <a:cs typeface="Courier"/>
              </a:rPr>
              <a:t>);</a:t>
            </a:r>
          </a:p>
          <a:p>
            <a:r>
              <a:rPr lang="en-US" sz="2000" dirty="0">
                <a:solidFill>
                  <a:srgbClr val="FF0000"/>
                </a:solidFill>
                <a:latin typeface="Courier"/>
                <a:cs typeface="Courier"/>
              </a:rPr>
              <a:t>}</a:t>
            </a:r>
          </a:p>
        </p:txBody>
      </p:sp>
      <p:sp>
        <p:nvSpPr>
          <p:cNvPr id="3" name="Title 2"/>
          <p:cNvSpPr>
            <a:spLocks noGrp="1"/>
          </p:cNvSpPr>
          <p:nvPr>
            <p:ph type="title"/>
          </p:nvPr>
        </p:nvSpPr>
        <p:spPr>
          <a:xfrm>
            <a:off x="457200" y="-313600"/>
            <a:ext cx="8229600" cy="1143000"/>
          </a:xfrm>
        </p:spPr>
        <p:txBody>
          <a:bodyPr>
            <a:normAutofit/>
          </a:bodyPr>
          <a:lstStyle/>
          <a:p>
            <a:r>
              <a:rPr lang="en-US" sz="3600" dirty="0" smtClean="0"/>
              <a:t>How is this better than Rev A?</a:t>
            </a:r>
            <a:endParaRPr lang="en-US" sz="3600" dirty="0"/>
          </a:p>
        </p:txBody>
      </p:sp>
      <p:sp>
        <p:nvSpPr>
          <p:cNvPr id="4" name="Content Placeholder 3"/>
          <p:cNvSpPr>
            <a:spLocks noGrp="1"/>
          </p:cNvSpPr>
          <p:nvPr>
            <p:ph idx="1"/>
          </p:nvPr>
        </p:nvSpPr>
        <p:spPr>
          <a:xfrm>
            <a:off x="1099998" y="1400450"/>
            <a:ext cx="8229600" cy="3908567"/>
          </a:xfrm>
        </p:spPr>
        <p:txBody>
          <a:bodyPr>
            <a:noAutofit/>
          </a:bodyPr>
          <a:lstStyle/>
          <a:p>
            <a:endParaRPr lang="en-US" sz="2400" dirty="0" smtClean="0"/>
          </a:p>
          <a:p>
            <a:endParaRPr lang="en-US" sz="2400" dirty="0"/>
          </a:p>
          <a:p>
            <a:endParaRPr lang="en-US" sz="2400" dirty="0" smtClean="0"/>
          </a:p>
          <a:p>
            <a:endParaRPr lang="en-US" sz="2400" dirty="0"/>
          </a:p>
          <a:p>
            <a:endParaRPr lang="en-US" sz="2400" dirty="0" smtClean="0"/>
          </a:p>
          <a:p>
            <a:endParaRPr lang="en-US" sz="2400" dirty="0"/>
          </a:p>
          <a:p>
            <a:r>
              <a:rPr lang="en-US" sz="2400" dirty="0" smtClean="0"/>
              <a:t>Rev A used an </a:t>
            </a:r>
            <a:r>
              <a:rPr lang="en-US" sz="2400" dirty="0" err="1" smtClean="0"/>
              <a:t>ArrayList</a:t>
            </a:r>
            <a:endParaRPr lang="en-US" sz="2400" dirty="0" smtClean="0"/>
          </a:p>
          <a:p>
            <a:pPr lvl="1"/>
            <a:r>
              <a:rPr lang="en-US" sz="2000" dirty="0" smtClean="0"/>
              <a:t>Our code had to check for prior presence of </a:t>
            </a:r>
            <a:r>
              <a:rPr lang="en-US" sz="2000" dirty="0" err="1" smtClean="0"/>
              <a:t>addMe</a:t>
            </a:r>
            <a:endParaRPr lang="en-US" sz="2000" dirty="0" smtClean="0"/>
          </a:p>
          <a:p>
            <a:r>
              <a:rPr lang="en-US" sz="2400" dirty="0" smtClean="0"/>
              <a:t>Rev B uses a </a:t>
            </a:r>
            <a:r>
              <a:rPr lang="en-US" sz="2400" dirty="0" err="1" smtClean="0"/>
              <a:t>HashSet</a:t>
            </a:r>
            <a:endParaRPr lang="en-US" sz="2400" dirty="0" smtClean="0"/>
          </a:p>
          <a:p>
            <a:pPr lvl="1"/>
            <a:r>
              <a:rPr lang="en-US" sz="2000" dirty="0" err="1" smtClean="0"/>
              <a:t>HashSet</a:t>
            </a:r>
            <a:r>
              <a:rPr lang="en-US" sz="2000" dirty="0" smtClean="0"/>
              <a:t> automatically checks for prior presence</a:t>
            </a:r>
          </a:p>
          <a:p>
            <a:pPr lvl="1"/>
            <a:r>
              <a:rPr lang="en-US" sz="2000" dirty="0" smtClean="0"/>
              <a:t>But we have to add </a:t>
            </a:r>
            <a:r>
              <a:rPr lang="en-US" sz="2000" dirty="0" err="1" smtClean="0"/>
              <a:t>hashCode</a:t>
            </a:r>
            <a:r>
              <a:rPr lang="en-US" sz="2000" dirty="0" smtClean="0"/>
              <a:t>() to Book</a:t>
            </a:r>
          </a:p>
          <a:p>
            <a:pPr lvl="1"/>
            <a:r>
              <a:rPr lang="en-US" sz="2000" dirty="0" smtClean="0"/>
              <a:t>And respect the contract</a:t>
            </a:r>
          </a:p>
          <a:p>
            <a:pPr lvl="1"/>
            <a:r>
              <a:rPr lang="en-US" sz="2000" dirty="0" smtClean="0"/>
              <a:t>Is it really worth it?</a:t>
            </a:r>
          </a:p>
          <a:p>
            <a:pPr lvl="1"/>
            <a:endParaRPr lang="en-US" sz="2000" dirty="0" smtClean="0"/>
          </a:p>
          <a:p>
            <a:endParaRPr lang="en-US" sz="2400" dirty="0"/>
          </a:p>
        </p:txBody>
      </p:sp>
    </p:spTree>
    <p:extLst>
      <p:ext uri="{BB962C8B-B14F-4D97-AF65-F5344CB8AC3E}">
        <p14:creationId xmlns:p14="http://schemas.microsoft.com/office/powerpoint/2010/main" val="4108492453"/>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Why hash codes are worth the effort</a:t>
            </a:r>
            <a:endParaRPr lang="en-US" dirty="0"/>
          </a:p>
        </p:txBody>
      </p:sp>
      <p:pic>
        <p:nvPicPr>
          <p:cNvPr id="4" name="Picture 3" descr="quadratic-tim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3811" y="2743984"/>
            <a:ext cx="5330189" cy="4114016"/>
          </a:xfrm>
          <a:prstGeom prst="rect">
            <a:avLst/>
          </a:prstGeom>
        </p:spPr>
      </p:pic>
      <p:sp>
        <p:nvSpPr>
          <p:cNvPr id="3" name="Content Placeholder 2"/>
          <p:cNvSpPr>
            <a:spLocks noGrp="1"/>
          </p:cNvSpPr>
          <p:nvPr>
            <p:ph idx="1"/>
          </p:nvPr>
        </p:nvSpPr>
        <p:spPr>
          <a:xfrm>
            <a:off x="457200" y="1600201"/>
            <a:ext cx="8229600" cy="2100258"/>
          </a:xfrm>
        </p:spPr>
        <p:txBody>
          <a:bodyPr/>
          <a:lstStyle/>
          <a:p>
            <a:r>
              <a:rPr lang="en-US" dirty="0" smtClean="0"/>
              <a:t>Let n = # of insertions</a:t>
            </a:r>
          </a:p>
          <a:p>
            <a:r>
              <a:rPr lang="en-US" dirty="0" smtClean="0"/>
              <a:t>Rev A: </a:t>
            </a:r>
            <a:r>
              <a:rPr lang="en-US" dirty="0" smtClean="0">
                <a:solidFill>
                  <a:srgbClr val="FF0000"/>
                </a:solidFill>
              </a:rPr>
              <a:t>time ~ n</a:t>
            </a:r>
            <a:r>
              <a:rPr lang="en-US" baseline="30000" dirty="0" smtClean="0">
                <a:solidFill>
                  <a:srgbClr val="FF0000"/>
                </a:solidFill>
              </a:rPr>
              <a:t>2</a:t>
            </a:r>
            <a:endParaRPr lang="en-US" dirty="0">
              <a:solidFill>
                <a:srgbClr val="FF0000"/>
              </a:solidFill>
            </a:endParaRPr>
          </a:p>
          <a:p>
            <a:r>
              <a:rPr lang="en-US" dirty="0"/>
              <a:t>Rev </a:t>
            </a:r>
            <a:r>
              <a:rPr lang="en-US" dirty="0" smtClean="0"/>
              <a:t>B: </a:t>
            </a:r>
            <a:r>
              <a:rPr lang="en-US" dirty="0">
                <a:solidFill>
                  <a:srgbClr val="008000"/>
                </a:solidFill>
              </a:rPr>
              <a:t>time </a:t>
            </a:r>
            <a:r>
              <a:rPr lang="en-US" dirty="0" smtClean="0">
                <a:solidFill>
                  <a:srgbClr val="008000"/>
                </a:solidFill>
              </a:rPr>
              <a:t>~ k * n</a:t>
            </a:r>
            <a:endParaRPr lang="en-US" baseline="30000" dirty="0">
              <a:solidFill>
                <a:srgbClr val="008000"/>
              </a:solidFill>
            </a:endParaRPr>
          </a:p>
          <a:p>
            <a:endParaRPr lang="en-US" baseline="30000" dirty="0"/>
          </a:p>
        </p:txBody>
      </p:sp>
      <p:cxnSp>
        <p:nvCxnSpPr>
          <p:cNvPr id="6" name="Straight Connector 5"/>
          <p:cNvCxnSpPr/>
          <p:nvPr/>
        </p:nvCxnSpPr>
        <p:spPr>
          <a:xfrm flipV="1">
            <a:off x="5424473" y="5278928"/>
            <a:ext cx="2853336" cy="1102799"/>
          </a:xfrm>
          <a:prstGeom prst="line">
            <a:avLst/>
          </a:prstGeom>
          <a:ln w="38100" cmpd="sng">
            <a:solidFill>
              <a:srgbClr val="008000"/>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7007918" y="2421692"/>
            <a:ext cx="1011853" cy="369332"/>
          </a:xfrm>
          <a:prstGeom prst="rect">
            <a:avLst/>
          </a:prstGeom>
          <a:noFill/>
        </p:spPr>
        <p:txBody>
          <a:bodyPr wrap="none" rtlCol="0">
            <a:spAutoFit/>
          </a:bodyPr>
          <a:lstStyle/>
          <a:p>
            <a:r>
              <a:rPr lang="en-US" dirty="0" err="1" smtClean="0">
                <a:solidFill>
                  <a:srgbClr val="FF0000"/>
                </a:solidFill>
              </a:rPr>
              <a:t>ArrayList</a:t>
            </a:r>
            <a:endParaRPr lang="en-US" dirty="0">
              <a:solidFill>
                <a:srgbClr val="FF0000"/>
              </a:solidFill>
            </a:endParaRPr>
          </a:p>
        </p:txBody>
      </p:sp>
      <p:sp>
        <p:nvSpPr>
          <p:cNvPr id="12" name="TextBox 11"/>
          <p:cNvSpPr txBox="1"/>
          <p:nvPr/>
        </p:nvSpPr>
        <p:spPr>
          <a:xfrm>
            <a:off x="7732693" y="4909596"/>
            <a:ext cx="954107" cy="369332"/>
          </a:xfrm>
          <a:prstGeom prst="rect">
            <a:avLst/>
          </a:prstGeom>
          <a:noFill/>
        </p:spPr>
        <p:txBody>
          <a:bodyPr wrap="none" rtlCol="0">
            <a:spAutoFit/>
          </a:bodyPr>
          <a:lstStyle/>
          <a:p>
            <a:r>
              <a:rPr lang="en-US" dirty="0" err="1" smtClean="0">
                <a:solidFill>
                  <a:srgbClr val="008000"/>
                </a:solidFill>
              </a:rPr>
              <a:t>HashSet</a:t>
            </a:r>
            <a:endParaRPr lang="en-US" dirty="0">
              <a:solidFill>
                <a:srgbClr val="008000"/>
              </a:solidFill>
            </a:endParaRPr>
          </a:p>
        </p:txBody>
      </p:sp>
    </p:spTree>
    <p:extLst>
      <p:ext uri="{BB962C8B-B14F-4D97-AF65-F5344CB8AC3E}">
        <p14:creationId xmlns:p14="http://schemas.microsoft.com/office/powerpoint/2010/main" val="429050126"/>
      </p:ext>
    </p:extLst>
  </p:cSld>
  <p:clrMapOvr>
    <a:masterClrMapping/>
  </p:clrMapOvr>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7467600" y="0"/>
            <a:ext cx="1371600" cy="1600200"/>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2" name="Title 1"/>
          <p:cNvSpPr>
            <a:spLocks noGrp="1"/>
          </p:cNvSpPr>
          <p:nvPr>
            <p:ph type="title"/>
          </p:nvPr>
        </p:nvSpPr>
        <p:spPr>
          <a:xfrm>
            <a:off x="457200" y="152400"/>
            <a:ext cx="8229600" cy="671513"/>
          </a:xfrm>
          <a:solidFill>
            <a:schemeClr val="bg1"/>
          </a:solidFill>
        </p:spPr>
        <p:txBody>
          <a:bodyPr>
            <a:normAutofit fontScale="90000"/>
          </a:bodyPr>
          <a:lstStyle/>
          <a:p>
            <a:r>
              <a:rPr lang="en-US" dirty="0" smtClean="0"/>
              <a:t>The “equals /</a:t>
            </a:r>
            <a:r>
              <a:rPr lang="en-US" dirty="0" err="1" smtClean="0"/>
              <a:t>hashcode</a:t>
            </a:r>
            <a:r>
              <a:rPr lang="en-US" dirty="0" smtClean="0"/>
              <a:t>” Contract</a:t>
            </a:r>
            <a:endParaRPr lang="en-US" dirty="0"/>
          </a:p>
        </p:txBody>
      </p:sp>
      <p:sp>
        <p:nvSpPr>
          <p:cNvPr id="3" name="Content Placeholder 2"/>
          <p:cNvSpPr>
            <a:spLocks noGrp="1"/>
          </p:cNvSpPr>
          <p:nvPr>
            <p:ph idx="1"/>
          </p:nvPr>
        </p:nvSpPr>
        <p:spPr>
          <a:xfrm>
            <a:off x="533400" y="914400"/>
            <a:ext cx="8229600" cy="3048000"/>
          </a:xfrm>
        </p:spPr>
        <p:txBody>
          <a:bodyPr>
            <a:normAutofit/>
          </a:bodyPr>
          <a:lstStyle/>
          <a:p>
            <a:r>
              <a:rPr lang="en-US" dirty="0">
                <a:sym typeface="Wingdings"/>
              </a:rPr>
              <a:t>A social contract, not a language </a:t>
            </a:r>
            <a:r>
              <a:rPr lang="en-US" dirty="0" smtClean="0">
                <a:sym typeface="Wingdings"/>
              </a:rPr>
              <a:t>requirement</a:t>
            </a:r>
          </a:p>
          <a:p>
            <a:r>
              <a:rPr lang="en-US" dirty="0" smtClean="0">
                <a:sym typeface="Wingdings"/>
              </a:rPr>
              <a:t>There is no enforcing agent</a:t>
            </a:r>
          </a:p>
          <a:p>
            <a:r>
              <a:rPr lang="en-US" dirty="0" smtClean="0">
                <a:sym typeface="Wingdings"/>
              </a:rPr>
              <a:t>When social contracts break down, society breaks down</a:t>
            </a:r>
            <a:endParaRPr lang="en-US" dirty="0"/>
          </a:p>
        </p:txBody>
      </p:sp>
      <p:pic>
        <p:nvPicPr>
          <p:cNvPr id="5" name="Picture 4" descr="ApesOnGGB.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7872" y="3201864"/>
            <a:ext cx="4578341" cy="3433756"/>
          </a:xfrm>
          <a:prstGeom prst="rect">
            <a:avLst/>
          </a:prstGeom>
          <a:ln>
            <a:solidFill>
              <a:schemeClr val="tx1"/>
            </a:solidFill>
          </a:ln>
        </p:spPr>
      </p:pic>
    </p:spTree>
    <p:extLst>
      <p:ext uri="{BB962C8B-B14F-4D97-AF65-F5344CB8AC3E}">
        <p14:creationId xmlns:p14="http://schemas.microsoft.com/office/powerpoint/2010/main" val="99597018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886642"/>
          </a:xfrm>
        </p:spPr>
        <p:txBody>
          <a:bodyPr/>
          <a:lstStyle/>
          <a:p>
            <a:r>
              <a:rPr lang="en-US" dirty="0" smtClean="0"/>
              <a:t>Why there are packages</a:t>
            </a:r>
            <a:endParaRPr lang="en-US" dirty="0"/>
          </a:p>
        </p:txBody>
      </p:sp>
      <p:grpSp>
        <p:nvGrpSpPr>
          <p:cNvPr id="5" name="Group 4"/>
          <p:cNvGrpSpPr/>
          <p:nvPr/>
        </p:nvGrpSpPr>
        <p:grpSpPr>
          <a:xfrm>
            <a:off x="3714376" y="2908680"/>
            <a:ext cx="1565869" cy="1529621"/>
            <a:chOff x="2022068" y="1690516"/>
            <a:chExt cx="4537322" cy="4069512"/>
          </a:xfrm>
        </p:grpSpPr>
        <p:cxnSp>
          <p:nvCxnSpPr>
            <p:cNvPr id="63" name="Straight Arrow Connector 62"/>
            <p:cNvCxnSpPr/>
            <p:nvPr/>
          </p:nvCxnSpPr>
          <p:spPr>
            <a:xfrm flipH="1">
              <a:off x="2832767" y="3988334"/>
              <a:ext cx="1165808"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4464997" y="3988334"/>
              <a:ext cx="1287424"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2832767" y="2472117"/>
              <a:ext cx="1200537" cy="9684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V="1">
              <a:off x="4290729" y="2727596"/>
              <a:ext cx="0" cy="47913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23" name="Regular Pentagon 22"/>
            <p:cNvSpPr/>
            <p:nvPr/>
          </p:nvSpPr>
          <p:spPr>
            <a:xfrm>
              <a:off x="5665410"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6" name="Regular Pentagon 25"/>
            <p:cNvSpPr/>
            <p:nvPr/>
          </p:nvSpPr>
          <p:spPr>
            <a:xfrm>
              <a:off x="5665410" y="3206733"/>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9" name="Regular Pentagon 28"/>
            <p:cNvSpPr/>
            <p:nvPr/>
          </p:nvSpPr>
          <p:spPr>
            <a:xfrm>
              <a:off x="5665410"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8" name="Regular Pentagon 47"/>
            <p:cNvSpPr/>
            <p:nvPr/>
          </p:nvSpPr>
          <p:spPr>
            <a:xfrm>
              <a:off x="2022068"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6" name="Regular Pentagon 45"/>
            <p:cNvSpPr/>
            <p:nvPr/>
          </p:nvSpPr>
          <p:spPr>
            <a:xfrm>
              <a:off x="2022068" y="3206733"/>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4" name="Regular Pentagon 43"/>
            <p:cNvSpPr/>
            <p:nvPr/>
          </p:nvSpPr>
          <p:spPr>
            <a:xfrm>
              <a:off x="2022068"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8" name="Regular Pentagon 57"/>
            <p:cNvSpPr/>
            <p:nvPr/>
          </p:nvSpPr>
          <p:spPr>
            <a:xfrm>
              <a:off x="3843739"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6" name="Regular Pentagon 55"/>
            <p:cNvSpPr/>
            <p:nvPr/>
          </p:nvSpPr>
          <p:spPr>
            <a:xfrm>
              <a:off x="3843739" y="3206733"/>
              <a:ext cx="893980" cy="1037080"/>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4" name="Regular Pentagon 53"/>
            <p:cNvSpPr/>
            <p:nvPr/>
          </p:nvSpPr>
          <p:spPr>
            <a:xfrm>
              <a:off x="3843739"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61" name="Straight Arrow Connector 60"/>
            <p:cNvCxnSpPr/>
            <p:nvPr/>
          </p:nvCxnSpPr>
          <p:spPr>
            <a:xfrm flipV="1">
              <a:off x="4551883" y="2472117"/>
              <a:ext cx="1200537" cy="9684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2916048" y="4243809"/>
              <a:ext cx="1098427" cy="87526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566983" y="4243809"/>
              <a:ext cx="1098427" cy="87526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a:off x="4290729" y="4243812"/>
              <a:ext cx="0" cy="47913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H="1" flipV="1">
              <a:off x="4729037" y="2243615"/>
              <a:ext cx="979972" cy="2933"/>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23" idx="3"/>
              <a:endCxn id="26" idx="0"/>
            </p:cNvCxnSpPr>
            <p:nvPr/>
          </p:nvCxnSpPr>
          <p:spPr>
            <a:xfrm>
              <a:off x="6112400" y="2727596"/>
              <a:ext cx="0" cy="479137"/>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26" idx="3"/>
              <a:endCxn id="29" idx="0"/>
            </p:cNvCxnSpPr>
            <p:nvPr/>
          </p:nvCxnSpPr>
          <p:spPr>
            <a:xfrm>
              <a:off x="6112400" y="4243812"/>
              <a:ext cx="0" cy="47913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flipV="1">
              <a:off x="2832767" y="2622978"/>
              <a:ext cx="1200537" cy="2328530"/>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2832767" y="5504549"/>
              <a:ext cx="1128977"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525285458"/>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Given any 2 objects x and y, if </a:t>
            </a:r>
            <a:r>
              <a:rPr lang="en-US" dirty="0" err="1" smtClean="0"/>
              <a:t>x.equals</a:t>
            </a:r>
            <a:r>
              <a:rPr lang="en-US" dirty="0" smtClean="0"/>
              <a:t>(y) is true, then </a:t>
            </a:r>
            <a:r>
              <a:rPr lang="en-US" dirty="0" err="1" smtClean="0"/>
              <a:t>x.hashCode</a:t>
            </a:r>
            <a:r>
              <a:rPr lang="en-US" dirty="0" smtClean="0"/>
              <a:t>() must equal </a:t>
            </a:r>
            <a:r>
              <a:rPr lang="en-US" dirty="0" err="1" smtClean="0"/>
              <a:t>y.hashCode</a:t>
            </a:r>
            <a:r>
              <a:rPr lang="en-US" dirty="0" smtClean="0"/>
              <a:t>()</a:t>
            </a:r>
          </a:p>
          <a:p>
            <a:r>
              <a:rPr lang="en-US" dirty="0" smtClean="0"/>
              <a:t>The opposite is not a requirement. But collisions should be rare. You’ll see why in November.</a:t>
            </a:r>
            <a:endParaRPr lang="en-US" dirty="0"/>
          </a:p>
        </p:txBody>
      </p:sp>
      <p:sp>
        <p:nvSpPr>
          <p:cNvPr id="4" name="Title 1"/>
          <p:cNvSpPr>
            <a:spLocks noGrp="1"/>
          </p:cNvSpPr>
          <p:nvPr>
            <p:ph type="title"/>
          </p:nvPr>
        </p:nvSpPr>
        <p:spPr>
          <a:solidFill>
            <a:schemeClr val="bg1"/>
          </a:solidFill>
        </p:spPr>
        <p:txBody>
          <a:bodyPr>
            <a:normAutofit/>
          </a:bodyPr>
          <a:lstStyle/>
          <a:p>
            <a:r>
              <a:rPr lang="en-US" dirty="0" smtClean="0"/>
              <a:t>The “equals /</a:t>
            </a:r>
            <a:r>
              <a:rPr lang="en-US" dirty="0" err="1" smtClean="0"/>
              <a:t>hashcode</a:t>
            </a:r>
            <a:r>
              <a:rPr lang="en-US" dirty="0" smtClean="0"/>
              <a:t>” Contract</a:t>
            </a:r>
            <a:endParaRPr lang="en-US" dirty="0"/>
          </a:p>
        </p:txBody>
      </p:sp>
    </p:spTree>
    <p:extLst>
      <p:ext uri="{BB962C8B-B14F-4D97-AF65-F5344CB8AC3E}">
        <p14:creationId xmlns:p14="http://schemas.microsoft.com/office/powerpoint/2010/main" val="2432373203"/>
      </p:ext>
    </p:extLst>
  </p:cSld>
  <p:clrMapOvr>
    <a:masterClrMapping/>
  </p:clrMapOvr>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Accessing the </a:t>
            </a:r>
            <a:r>
              <a:rPr lang="en-US" dirty="0" err="1" smtClean="0"/>
              <a:t>HashSet’s</a:t>
            </a:r>
            <a:r>
              <a:rPr lang="en-US" dirty="0" smtClean="0"/>
              <a:t> members: like accessing an </a:t>
            </a:r>
            <a:r>
              <a:rPr lang="en-US" dirty="0" err="1" smtClean="0"/>
              <a:t>ArrayList</a:t>
            </a:r>
            <a:r>
              <a:rPr lang="en-US" dirty="0" smtClean="0"/>
              <a:t> .. </a:t>
            </a:r>
            <a:r>
              <a:rPr lang="en-US" dirty="0"/>
              <a:t>s</a:t>
            </a:r>
            <a:r>
              <a:rPr lang="en-US" dirty="0" smtClean="0"/>
              <a:t>ort of</a:t>
            </a:r>
            <a:endParaRPr lang="en-US" dirty="0"/>
          </a:p>
        </p:txBody>
      </p:sp>
      <p:sp>
        <p:nvSpPr>
          <p:cNvPr id="2" name="Text Placeholder 1"/>
          <p:cNvSpPr>
            <a:spLocks noGrp="1"/>
          </p:cNvSpPr>
          <p:nvPr>
            <p:ph type="body" idx="1"/>
          </p:nvPr>
        </p:nvSpPr>
        <p:spPr>
          <a:xfrm>
            <a:off x="457200" y="1754633"/>
            <a:ext cx="4040188" cy="639762"/>
          </a:xfrm>
        </p:spPr>
        <p:txBody>
          <a:bodyPr/>
          <a:lstStyle/>
          <a:p>
            <a:r>
              <a:rPr lang="en-US" dirty="0" err="1" smtClean="0"/>
              <a:t>ArrayList</a:t>
            </a:r>
            <a:endParaRPr lang="en-US" dirty="0"/>
          </a:p>
        </p:txBody>
      </p:sp>
      <p:sp>
        <p:nvSpPr>
          <p:cNvPr id="3" name="Content Placeholder 2"/>
          <p:cNvSpPr>
            <a:spLocks noGrp="1"/>
          </p:cNvSpPr>
          <p:nvPr>
            <p:ph sz="half" idx="2"/>
          </p:nvPr>
        </p:nvSpPr>
        <p:spPr>
          <a:xfrm>
            <a:off x="457200" y="2394395"/>
            <a:ext cx="4040188" cy="3951288"/>
          </a:xfrm>
        </p:spPr>
        <p:txBody>
          <a:bodyPr/>
          <a:lstStyle/>
          <a:p>
            <a:r>
              <a:rPr lang="en-US" dirty="0" smtClean="0"/>
              <a:t>In a loop: </a:t>
            </a:r>
          </a:p>
          <a:p>
            <a:pPr marL="0" indent="0">
              <a:buNone/>
            </a:pPr>
            <a:r>
              <a:rPr lang="en-US" dirty="0" smtClean="0"/>
              <a:t>       for </a:t>
            </a:r>
            <a:r>
              <a:rPr lang="en-US" dirty="0"/>
              <a:t>(Book b: </a:t>
            </a:r>
            <a:r>
              <a:rPr lang="en-US" dirty="0" err="1"/>
              <a:t>theList</a:t>
            </a:r>
            <a:r>
              <a:rPr lang="en-US" dirty="0"/>
              <a:t>) { … </a:t>
            </a:r>
            <a:r>
              <a:rPr lang="en-US" dirty="0" smtClean="0"/>
              <a:t>}</a:t>
            </a:r>
          </a:p>
          <a:p>
            <a:pPr marL="0" indent="0">
              <a:buNone/>
            </a:pPr>
            <a:r>
              <a:rPr lang="en-US" dirty="0"/>
              <a:t> </a:t>
            </a:r>
            <a:r>
              <a:rPr lang="en-US" dirty="0" smtClean="0"/>
              <a:t>      order is insertion order</a:t>
            </a:r>
            <a:endParaRPr lang="en-US" dirty="0"/>
          </a:p>
          <a:p>
            <a:endParaRPr lang="en-US" dirty="0" smtClean="0"/>
          </a:p>
          <a:p>
            <a:r>
              <a:rPr lang="en-US" dirty="0" smtClean="0"/>
              <a:t>By location:</a:t>
            </a:r>
          </a:p>
          <a:p>
            <a:pPr marL="0" indent="0">
              <a:buNone/>
            </a:pPr>
            <a:r>
              <a:rPr lang="en-US" dirty="0"/>
              <a:t> </a:t>
            </a:r>
            <a:r>
              <a:rPr lang="en-US" dirty="0" smtClean="0"/>
              <a:t>    Book b = </a:t>
            </a:r>
            <a:r>
              <a:rPr lang="en-US" dirty="0" err="1" smtClean="0"/>
              <a:t>theList.get</a:t>
            </a:r>
            <a:r>
              <a:rPr lang="en-US" dirty="0" smtClean="0"/>
              <a:t>(10);</a:t>
            </a:r>
          </a:p>
          <a:p>
            <a:pPr marL="0" indent="0">
              <a:buNone/>
            </a:pPr>
            <a:r>
              <a:rPr lang="en-US" dirty="0"/>
              <a:t>	</a:t>
            </a:r>
            <a:endParaRPr lang="en-US" dirty="0" smtClean="0"/>
          </a:p>
        </p:txBody>
      </p:sp>
      <p:sp>
        <p:nvSpPr>
          <p:cNvPr id="5" name="Text Placeholder 4"/>
          <p:cNvSpPr>
            <a:spLocks noGrp="1"/>
          </p:cNvSpPr>
          <p:nvPr>
            <p:ph type="body" sz="quarter" idx="3"/>
          </p:nvPr>
        </p:nvSpPr>
        <p:spPr>
          <a:xfrm>
            <a:off x="4645025" y="1754633"/>
            <a:ext cx="4041775" cy="639762"/>
          </a:xfrm>
        </p:spPr>
        <p:txBody>
          <a:bodyPr/>
          <a:lstStyle/>
          <a:p>
            <a:r>
              <a:rPr lang="en-US" dirty="0" err="1" smtClean="0"/>
              <a:t>HashSet</a:t>
            </a:r>
            <a:endParaRPr lang="en-US" dirty="0"/>
          </a:p>
        </p:txBody>
      </p:sp>
      <p:sp>
        <p:nvSpPr>
          <p:cNvPr id="6" name="Content Placeholder 5"/>
          <p:cNvSpPr>
            <a:spLocks noGrp="1"/>
          </p:cNvSpPr>
          <p:nvPr>
            <p:ph sz="quarter" idx="4"/>
          </p:nvPr>
        </p:nvSpPr>
        <p:spPr>
          <a:xfrm>
            <a:off x="4645025" y="2394395"/>
            <a:ext cx="4041775" cy="3951288"/>
          </a:xfrm>
        </p:spPr>
        <p:txBody>
          <a:bodyPr/>
          <a:lstStyle/>
          <a:p>
            <a:r>
              <a:rPr lang="en-US" dirty="0"/>
              <a:t>In a loop: </a:t>
            </a:r>
          </a:p>
          <a:p>
            <a:pPr marL="0" indent="0">
              <a:buNone/>
            </a:pPr>
            <a:r>
              <a:rPr lang="en-US" dirty="0"/>
              <a:t>	for (Book b: </a:t>
            </a:r>
            <a:r>
              <a:rPr lang="en-US" dirty="0" err="1"/>
              <a:t>theSet</a:t>
            </a:r>
            <a:r>
              <a:rPr lang="en-US" dirty="0"/>
              <a:t>) { … }</a:t>
            </a:r>
          </a:p>
          <a:p>
            <a:pPr marL="0" indent="0">
              <a:buNone/>
            </a:pPr>
            <a:r>
              <a:rPr lang="en-US" dirty="0" smtClean="0"/>
              <a:t>       order is arbitrary </a:t>
            </a:r>
            <a:r>
              <a:rPr lang="en-US" i="1" dirty="0" smtClean="0"/>
              <a:t>&amp; not   </a:t>
            </a:r>
          </a:p>
          <a:p>
            <a:pPr marL="0" indent="0">
              <a:buNone/>
            </a:pPr>
            <a:r>
              <a:rPr lang="en-US" i="1" dirty="0"/>
              <a:t> </a:t>
            </a:r>
            <a:r>
              <a:rPr lang="en-US" i="1" dirty="0" smtClean="0"/>
              <a:t>      repeatable</a:t>
            </a:r>
            <a:endParaRPr lang="en-US" dirty="0" smtClean="0"/>
          </a:p>
          <a:p>
            <a:r>
              <a:rPr lang="en-US" dirty="0" smtClean="0"/>
              <a:t>By location: NO!</a:t>
            </a:r>
          </a:p>
          <a:p>
            <a:pPr marL="0" indent="0">
              <a:buNone/>
            </a:pPr>
            <a:r>
              <a:rPr lang="en-US" dirty="0"/>
              <a:t> </a:t>
            </a:r>
            <a:r>
              <a:rPr lang="en-US" dirty="0" smtClean="0"/>
              <a:t>      Book b = </a:t>
            </a:r>
            <a:r>
              <a:rPr lang="en-US" dirty="0" err="1" smtClean="0"/>
              <a:t>theSet.get</a:t>
            </a:r>
            <a:r>
              <a:rPr lang="en-US" dirty="0" smtClean="0"/>
              <a:t>(10);</a:t>
            </a:r>
            <a:endParaRPr lang="en-US" dirty="0"/>
          </a:p>
        </p:txBody>
      </p:sp>
      <p:grpSp>
        <p:nvGrpSpPr>
          <p:cNvPr id="8" name="Group 7"/>
          <p:cNvGrpSpPr/>
          <p:nvPr/>
        </p:nvGrpSpPr>
        <p:grpSpPr>
          <a:xfrm>
            <a:off x="6380811" y="4625574"/>
            <a:ext cx="2143461" cy="500803"/>
            <a:chOff x="6380811" y="4625574"/>
            <a:chExt cx="2143461" cy="500803"/>
          </a:xfrm>
        </p:grpSpPr>
        <p:cxnSp>
          <p:nvCxnSpPr>
            <p:cNvPr id="7" name="Straight Connector 6"/>
            <p:cNvCxnSpPr/>
            <p:nvPr/>
          </p:nvCxnSpPr>
          <p:spPr>
            <a:xfrm>
              <a:off x="6380811" y="4625574"/>
              <a:ext cx="2116485" cy="489523"/>
            </a:xfrm>
            <a:prstGeom prst="line">
              <a:avLst/>
            </a:prstGeom>
            <a:ln w="60325">
              <a:solidFill>
                <a:srgbClr val="FF0000"/>
              </a:solidFill>
              <a:headEnd type="none" w="lg" len="lg"/>
              <a:tailEnd type="none" w="lg" len="lg"/>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6407787" y="4636854"/>
              <a:ext cx="2116485" cy="489523"/>
            </a:xfrm>
            <a:prstGeom prst="line">
              <a:avLst/>
            </a:prstGeom>
            <a:ln w="60325">
              <a:solidFill>
                <a:srgbClr val="FF0000"/>
              </a:solidFill>
              <a:headEnd type="none" w="lg" len="lg"/>
              <a:tailEnd type="none" w="lg" len="lg"/>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531546989"/>
      </p:ext>
    </p:extLst>
  </p:cSld>
  <p:clrMapOvr>
    <a:masterClrMapping/>
  </p:clrMapOvr>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0"/>
            <a:ext cx="8229600" cy="1143000"/>
          </a:xfrm>
        </p:spPr>
        <p:txBody>
          <a:bodyPr>
            <a:noAutofit/>
          </a:bodyPr>
          <a:lstStyle/>
          <a:p>
            <a:r>
              <a:rPr lang="en-US" sz="3600" dirty="0" smtClean="0"/>
              <a:t>When do you </a:t>
            </a:r>
            <a:r>
              <a:rPr lang="en-US" sz="3600" u="sng" dirty="0" smtClean="0"/>
              <a:t>not</a:t>
            </a:r>
            <a:r>
              <a:rPr lang="en-US" sz="3600" dirty="0" smtClean="0"/>
              <a:t> care about order of set members?</a:t>
            </a:r>
            <a:endParaRPr lang="en-US" sz="3600" dirty="0"/>
          </a:p>
        </p:txBody>
      </p:sp>
      <p:sp>
        <p:nvSpPr>
          <p:cNvPr id="8" name="Content Placeholder 7"/>
          <p:cNvSpPr>
            <a:spLocks noGrp="1"/>
          </p:cNvSpPr>
          <p:nvPr>
            <p:ph idx="1"/>
          </p:nvPr>
        </p:nvSpPr>
        <p:spPr>
          <a:xfrm>
            <a:off x="457200" y="1600200"/>
            <a:ext cx="8229600" cy="5079441"/>
          </a:xfrm>
        </p:spPr>
        <p:txBody>
          <a:bodyPr>
            <a:normAutofit/>
          </a:bodyPr>
          <a:lstStyle/>
          <a:p>
            <a:r>
              <a:rPr lang="en-US" sz="2800" dirty="0" smtClean="0"/>
              <a:t>Printing monthly bills for customers</a:t>
            </a:r>
          </a:p>
          <a:p>
            <a:r>
              <a:rPr lang="en-US" sz="2800" dirty="0" smtClean="0"/>
              <a:t>Issuing payments to employees</a:t>
            </a:r>
          </a:p>
          <a:p>
            <a:r>
              <a:rPr lang="en-US" sz="2800" dirty="0" smtClean="0"/>
              <a:t>Computing a value for each member</a:t>
            </a:r>
          </a:p>
          <a:p>
            <a:r>
              <a:rPr lang="en-US" sz="2800" dirty="0" smtClean="0"/>
              <a:t>Writing each member to a database </a:t>
            </a:r>
          </a:p>
          <a:p>
            <a:r>
              <a:rPr lang="en-US" sz="2800" dirty="0" smtClean="0"/>
              <a:t>Representing each member visually</a:t>
            </a:r>
          </a:p>
          <a:p>
            <a:r>
              <a:rPr lang="en-US" sz="2800" dirty="0" smtClean="0"/>
              <a:t>Summarizing the collection statistically</a:t>
            </a:r>
          </a:p>
          <a:p>
            <a:pPr lvl="1"/>
            <a:r>
              <a:rPr lang="en-US" sz="2400" dirty="0" smtClean="0"/>
              <a:t>Mean, standard deviation, variance, </a:t>
            </a:r>
            <a:r>
              <a:rPr lang="en-US" sz="2400" dirty="0" err="1" smtClean="0"/>
              <a:t>etc</a:t>
            </a:r>
            <a:r>
              <a:rPr lang="en-US" sz="2400" dirty="0" smtClean="0"/>
              <a:t> </a:t>
            </a:r>
            <a:r>
              <a:rPr lang="en-US" sz="2400" dirty="0" err="1" smtClean="0"/>
              <a:t>etc</a:t>
            </a:r>
            <a:r>
              <a:rPr lang="en-US" sz="2400" dirty="0" smtClean="0"/>
              <a:t> </a:t>
            </a:r>
            <a:r>
              <a:rPr lang="en-US" sz="2400" dirty="0" err="1" smtClean="0"/>
              <a:t>etc</a:t>
            </a:r>
            <a:endParaRPr lang="en-US" sz="2400" dirty="0" smtClean="0"/>
          </a:p>
        </p:txBody>
      </p:sp>
    </p:spTree>
    <p:extLst>
      <p:ext uri="{BB962C8B-B14F-4D97-AF65-F5344CB8AC3E}">
        <p14:creationId xmlns:p14="http://schemas.microsoft.com/office/powerpoint/2010/main" val="1659598534"/>
      </p:ext>
    </p:extLst>
  </p:cSld>
  <p:clrMapOvr>
    <a:masterClrMapping/>
  </p:clrMapOvr>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Deep equality, hash codes, and comparison</a:t>
            </a:r>
            <a:endParaRPr lang="en-US" dirty="0"/>
          </a:p>
        </p:txBody>
      </p:sp>
      <p:sp>
        <p:nvSpPr>
          <p:cNvPr id="3" name="Content Placeholder 2"/>
          <p:cNvSpPr>
            <a:spLocks noGrp="1"/>
          </p:cNvSpPr>
          <p:nvPr>
            <p:ph idx="1"/>
          </p:nvPr>
        </p:nvSpPr>
        <p:spPr>
          <a:xfrm>
            <a:off x="148628" y="1600200"/>
            <a:ext cx="8769052" cy="4525963"/>
          </a:xfrm>
        </p:spPr>
        <p:txBody>
          <a:bodyPr/>
          <a:lstStyle/>
          <a:p>
            <a:r>
              <a:rPr lang="en-US" dirty="0" smtClean="0"/>
              <a:t>Functionality you add to classes to give them superpowers</a:t>
            </a:r>
          </a:p>
          <a:p>
            <a:pPr lvl="1"/>
            <a:r>
              <a:rPr lang="en-US" dirty="0"/>
              <a:t>D</a:t>
            </a:r>
            <a:r>
              <a:rPr lang="en-US" dirty="0" smtClean="0"/>
              <a:t>eep equality + hash codes </a:t>
            </a:r>
            <a:r>
              <a:rPr lang="en-US" dirty="0" smtClean="0">
                <a:sym typeface="Wingdings"/>
              </a:rPr>
              <a:t> </a:t>
            </a:r>
            <a:r>
              <a:rPr lang="en-US" dirty="0" smtClean="0"/>
              <a:t>Ability to be managed by </a:t>
            </a:r>
            <a:r>
              <a:rPr lang="en-US" dirty="0" err="1" smtClean="0"/>
              <a:t>blackbelt</a:t>
            </a:r>
            <a:r>
              <a:rPr lang="en-US" dirty="0" smtClean="0"/>
              <a:t> collections (hash sets &amp; maps)</a:t>
            </a:r>
          </a:p>
          <a:p>
            <a:pPr lvl="1"/>
            <a:r>
              <a:rPr lang="en-US" dirty="0"/>
              <a:t>Deep equality + hash codes </a:t>
            </a:r>
            <a:r>
              <a:rPr lang="en-US" dirty="0" smtClean="0"/>
              <a:t>+ comparison </a:t>
            </a:r>
            <a:r>
              <a:rPr lang="en-US" dirty="0" smtClean="0">
                <a:sym typeface="Wingdings"/>
              </a:rPr>
              <a:t> </a:t>
            </a:r>
            <a:r>
              <a:rPr lang="en-US" dirty="0" smtClean="0"/>
              <a:t>Ability to be sorted by Jedi collections (tree sets and tree maps)</a:t>
            </a:r>
            <a:endParaRPr lang="en-US" dirty="0"/>
          </a:p>
        </p:txBody>
      </p:sp>
      <p:sp>
        <p:nvSpPr>
          <p:cNvPr id="4" name="TextBox 3"/>
          <p:cNvSpPr txBox="1"/>
          <p:nvPr/>
        </p:nvSpPr>
        <p:spPr>
          <a:xfrm>
            <a:off x="2142023" y="179587"/>
            <a:ext cx="770651" cy="923330"/>
          </a:xfrm>
          <a:prstGeom prst="rect">
            <a:avLst/>
          </a:prstGeom>
          <a:noFill/>
        </p:spPr>
        <p:txBody>
          <a:bodyPr wrap="none" rtlCol="0">
            <a:spAutoFit/>
          </a:bodyPr>
          <a:lstStyle/>
          <a:p>
            <a:r>
              <a:rPr lang="en-US" sz="5400" dirty="0" smtClean="0">
                <a:solidFill>
                  <a:srgbClr val="008000"/>
                </a:solidFill>
                <a:latin typeface="Zapf Dingbats"/>
                <a:ea typeface="Zapf Dingbats"/>
                <a:cs typeface="Zapf Dingbats"/>
                <a:sym typeface="Zapf Dingbats"/>
              </a:rPr>
              <a:t>✔</a:t>
            </a:r>
            <a:endParaRPr lang="en-US" sz="5400" dirty="0">
              <a:solidFill>
                <a:srgbClr val="008000"/>
              </a:solidFill>
            </a:endParaRPr>
          </a:p>
        </p:txBody>
      </p:sp>
      <p:sp>
        <p:nvSpPr>
          <p:cNvPr id="5" name="TextBox 4"/>
          <p:cNvSpPr txBox="1"/>
          <p:nvPr/>
        </p:nvSpPr>
        <p:spPr>
          <a:xfrm>
            <a:off x="1756697" y="2487037"/>
            <a:ext cx="662135" cy="769441"/>
          </a:xfrm>
          <a:prstGeom prst="rect">
            <a:avLst/>
          </a:prstGeom>
          <a:noFill/>
        </p:spPr>
        <p:txBody>
          <a:bodyPr wrap="none" rtlCol="0">
            <a:spAutoFit/>
          </a:bodyPr>
          <a:lstStyle/>
          <a:p>
            <a:r>
              <a:rPr lang="en-US" sz="4400" dirty="0">
                <a:solidFill>
                  <a:srgbClr val="008000"/>
                </a:solidFill>
                <a:latin typeface="Zapf Dingbats"/>
                <a:ea typeface="Zapf Dingbats"/>
                <a:cs typeface="Zapf Dingbats"/>
                <a:sym typeface="Zapf Dingbats"/>
              </a:rPr>
              <a:t>✔</a:t>
            </a:r>
            <a:endParaRPr lang="en-US" sz="5400" dirty="0">
              <a:solidFill>
                <a:srgbClr val="008000"/>
              </a:solidFill>
            </a:endParaRPr>
          </a:p>
        </p:txBody>
      </p:sp>
      <p:sp>
        <p:nvSpPr>
          <p:cNvPr id="6" name="TextBox 5"/>
          <p:cNvSpPr txBox="1"/>
          <p:nvPr/>
        </p:nvSpPr>
        <p:spPr>
          <a:xfrm>
            <a:off x="1810955" y="3563031"/>
            <a:ext cx="662135" cy="769441"/>
          </a:xfrm>
          <a:prstGeom prst="rect">
            <a:avLst/>
          </a:prstGeom>
          <a:noFill/>
        </p:spPr>
        <p:txBody>
          <a:bodyPr wrap="none" rtlCol="0">
            <a:spAutoFit/>
          </a:bodyPr>
          <a:lstStyle/>
          <a:p>
            <a:r>
              <a:rPr lang="en-US" sz="4400" dirty="0">
                <a:solidFill>
                  <a:srgbClr val="008000"/>
                </a:solidFill>
                <a:latin typeface="Zapf Dingbats"/>
                <a:ea typeface="Zapf Dingbats"/>
                <a:cs typeface="Zapf Dingbats"/>
                <a:sym typeface="Zapf Dingbats"/>
              </a:rPr>
              <a:t>✔</a:t>
            </a:r>
            <a:endParaRPr lang="en-US" sz="5400" dirty="0">
              <a:solidFill>
                <a:srgbClr val="008000"/>
              </a:solidFill>
            </a:endParaRPr>
          </a:p>
        </p:txBody>
      </p:sp>
      <p:sp>
        <p:nvSpPr>
          <p:cNvPr id="7" name="TextBox 6"/>
          <p:cNvSpPr txBox="1"/>
          <p:nvPr/>
        </p:nvSpPr>
        <p:spPr>
          <a:xfrm>
            <a:off x="5069379" y="179587"/>
            <a:ext cx="770651" cy="923330"/>
          </a:xfrm>
          <a:prstGeom prst="rect">
            <a:avLst/>
          </a:prstGeom>
          <a:noFill/>
        </p:spPr>
        <p:txBody>
          <a:bodyPr wrap="none" rtlCol="0">
            <a:spAutoFit/>
          </a:bodyPr>
          <a:lstStyle/>
          <a:p>
            <a:r>
              <a:rPr lang="en-US" sz="5400" dirty="0" smtClean="0">
                <a:solidFill>
                  <a:srgbClr val="FF0000"/>
                </a:solidFill>
                <a:latin typeface="Zapf Dingbats"/>
                <a:ea typeface="Zapf Dingbats"/>
                <a:cs typeface="Zapf Dingbats"/>
                <a:sym typeface="Zapf Dingbats"/>
              </a:rPr>
              <a:t>✔</a:t>
            </a:r>
            <a:endParaRPr lang="en-US" sz="5400" dirty="0">
              <a:solidFill>
                <a:srgbClr val="FF0000"/>
              </a:solidFill>
            </a:endParaRPr>
          </a:p>
        </p:txBody>
      </p:sp>
      <p:sp>
        <p:nvSpPr>
          <p:cNvPr id="8" name="TextBox 7"/>
          <p:cNvSpPr txBox="1"/>
          <p:nvPr/>
        </p:nvSpPr>
        <p:spPr>
          <a:xfrm>
            <a:off x="4041305" y="2608077"/>
            <a:ext cx="662135" cy="769441"/>
          </a:xfrm>
          <a:prstGeom prst="rect">
            <a:avLst/>
          </a:prstGeom>
          <a:noFill/>
        </p:spPr>
        <p:txBody>
          <a:bodyPr wrap="none" rtlCol="0">
            <a:spAutoFit/>
          </a:bodyPr>
          <a:lstStyle/>
          <a:p>
            <a:r>
              <a:rPr lang="en-US" sz="4400" dirty="0">
                <a:solidFill>
                  <a:srgbClr val="FF0000"/>
                </a:solidFill>
                <a:latin typeface="Zapf Dingbats"/>
                <a:ea typeface="Zapf Dingbats"/>
                <a:cs typeface="Zapf Dingbats"/>
                <a:sym typeface="Zapf Dingbats"/>
              </a:rPr>
              <a:t>✔</a:t>
            </a:r>
            <a:endParaRPr lang="en-US" sz="5400" dirty="0">
              <a:solidFill>
                <a:srgbClr val="FF0000"/>
              </a:solidFill>
            </a:endParaRPr>
          </a:p>
        </p:txBody>
      </p:sp>
      <p:sp>
        <p:nvSpPr>
          <p:cNvPr id="9" name="TextBox 8"/>
          <p:cNvSpPr txBox="1"/>
          <p:nvPr/>
        </p:nvSpPr>
        <p:spPr>
          <a:xfrm>
            <a:off x="4036925" y="3497437"/>
            <a:ext cx="662135" cy="769441"/>
          </a:xfrm>
          <a:prstGeom prst="rect">
            <a:avLst/>
          </a:prstGeom>
          <a:noFill/>
        </p:spPr>
        <p:txBody>
          <a:bodyPr wrap="none" rtlCol="0">
            <a:spAutoFit/>
          </a:bodyPr>
          <a:lstStyle/>
          <a:p>
            <a:r>
              <a:rPr lang="en-US" sz="4400" dirty="0">
                <a:solidFill>
                  <a:srgbClr val="FF0000"/>
                </a:solidFill>
                <a:latin typeface="Zapf Dingbats"/>
                <a:ea typeface="Zapf Dingbats"/>
                <a:cs typeface="Zapf Dingbats"/>
                <a:sym typeface="Zapf Dingbats"/>
              </a:rPr>
              <a:t>✔</a:t>
            </a:r>
            <a:endParaRPr lang="en-US" sz="5400" dirty="0">
              <a:solidFill>
                <a:srgbClr val="FF0000"/>
              </a:solidFill>
            </a:endParaRPr>
          </a:p>
        </p:txBody>
      </p:sp>
      <p:sp>
        <p:nvSpPr>
          <p:cNvPr id="10" name="Oval 9"/>
          <p:cNvSpPr/>
          <p:nvPr/>
        </p:nvSpPr>
        <p:spPr>
          <a:xfrm>
            <a:off x="4337236" y="2995682"/>
            <a:ext cx="1768350" cy="795315"/>
          </a:xfrm>
          <a:prstGeom prst="ellipse">
            <a:avLst/>
          </a:prstGeom>
          <a:noFill/>
          <a:ln w="762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7295491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500"/>
                                        <p:tgtEl>
                                          <p:spTgt spid="8"/>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left)">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grpId="1"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heel(1)">
                                      <p:cBhvr>
                                        <p:cTn id="18"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1"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When </a:t>
            </a:r>
            <a:r>
              <a:rPr lang="en-US" u="sng" dirty="0" smtClean="0"/>
              <a:t>do</a:t>
            </a:r>
            <a:r>
              <a:rPr lang="en-US" dirty="0" smtClean="0"/>
              <a:t> you care about order of set members? </a:t>
            </a:r>
            <a:endParaRPr lang="en-US" dirty="0"/>
          </a:p>
        </p:txBody>
      </p:sp>
      <p:sp>
        <p:nvSpPr>
          <p:cNvPr id="3" name="Content Placeholder 2"/>
          <p:cNvSpPr>
            <a:spLocks noGrp="1"/>
          </p:cNvSpPr>
          <p:nvPr>
            <p:ph idx="1"/>
          </p:nvPr>
        </p:nvSpPr>
        <p:spPr>
          <a:xfrm>
            <a:off x="457200" y="1788360"/>
            <a:ext cx="8229600" cy="4525963"/>
          </a:xfrm>
        </p:spPr>
        <p:txBody>
          <a:bodyPr>
            <a:normAutofit fontScale="92500" lnSpcReduction="10000"/>
          </a:bodyPr>
          <a:lstStyle/>
          <a:p>
            <a:r>
              <a:rPr lang="en-US" dirty="0" smtClean="0"/>
              <a:t>Printing a list of books, alphabetized by author</a:t>
            </a:r>
          </a:p>
          <a:p>
            <a:r>
              <a:rPr lang="en-US" dirty="0" smtClean="0"/>
              <a:t>Printing a list of books, alphabetized by title</a:t>
            </a:r>
          </a:p>
          <a:p>
            <a:r>
              <a:rPr lang="en-US" dirty="0" smtClean="0"/>
              <a:t>Selecting the 5 most massive black holes</a:t>
            </a:r>
          </a:p>
          <a:p>
            <a:r>
              <a:rPr lang="en-US" dirty="0" smtClean="0"/>
              <a:t>Selecting the 10 most active marine organisms that pump greenhouse CO</a:t>
            </a:r>
            <a:r>
              <a:rPr lang="en-US" baseline="-25000" dirty="0" smtClean="0"/>
              <a:t>2</a:t>
            </a:r>
            <a:r>
              <a:rPr lang="en-US" dirty="0" smtClean="0"/>
              <a:t> to the ocean floor</a:t>
            </a:r>
          </a:p>
          <a:p>
            <a:r>
              <a:rPr lang="en-US" dirty="0" smtClean="0"/>
              <a:t>Ranking football teams to determine draft order (worst goes first)</a:t>
            </a:r>
          </a:p>
          <a:p>
            <a:r>
              <a:rPr lang="en-US" dirty="0" smtClean="0"/>
              <a:t>Ranking cancer therapy proposals in order of probability of success</a:t>
            </a:r>
            <a:endParaRPr lang="en-US" dirty="0"/>
          </a:p>
        </p:txBody>
      </p:sp>
    </p:spTree>
    <p:extLst>
      <p:ext uri="{BB962C8B-B14F-4D97-AF65-F5344CB8AC3E}">
        <p14:creationId xmlns:p14="http://schemas.microsoft.com/office/powerpoint/2010/main" val="3808638313"/>
      </p:ext>
    </p:extLst>
  </p:cSld>
  <p:clrMapOvr>
    <a:masterClrMapping/>
  </p:clrMapOvr>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0082"/>
            <a:ext cx="8229600" cy="1143000"/>
          </a:xfrm>
        </p:spPr>
        <p:txBody>
          <a:bodyPr/>
          <a:lstStyle/>
          <a:p>
            <a:r>
              <a:rPr lang="en-US" dirty="0" smtClean="0"/>
              <a:t>But what is order?</a:t>
            </a:r>
            <a:endParaRPr lang="en-US" dirty="0"/>
          </a:p>
        </p:txBody>
      </p:sp>
      <p:sp>
        <p:nvSpPr>
          <p:cNvPr id="3" name="Content Placeholder 2"/>
          <p:cNvSpPr>
            <a:spLocks noGrp="1"/>
          </p:cNvSpPr>
          <p:nvPr>
            <p:ph idx="1"/>
          </p:nvPr>
        </p:nvSpPr>
        <p:spPr>
          <a:xfrm>
            <a:off x="156776" y="769161"/>
            <a:ext cx="8857883" cy="1786660"/>
          </a:xfrm>
        </p:spPr>
        <p:txBody>
          <a:bodyPr/>
          <a:lstStyle/>
          <a:p>
            <a:r>
              <a:rPr lang="en-US" dirty="0" smtClean="0"/>
              <a:t>Numbers: 1, 2, 3, 4, 5 …</a:t>
            </a:r>
          </a:p>
          <a:p>
            <a:r>
              <a:rPr lang="en-US" dirty="0" smtClean="0"/>
              <a:t>Strings: “Hamlet”, “King Lear”, “The Tempest” …</a:t>
            </a:r>
          </a:p>
          <a:p>
            <a:r>
              <a:rPr lang="en-US" dirty="0" smtClean="0"/>
              <a:t>Colored shapes</a:t>
            </a:r>
            <a:endParaRPr lang="en-US" dirty="0"/>
          </a:p>
        </p:txBody>
      </p:sp>
      <p:pic>
        <p:nvPicPr>
          <p:cNvPr id="4" name="Picture 3" descr="headscratch.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69657" y="2555821"/>
            <a:ext cx="1115263" cy="1115263"/>
          </a:xfrm>
          <a:prstGeom prst="rect">
            <a:avLst/>
          </a:prstGeom>
        </p:spPr>
      </p:pic>
      <p:grpSp>
        <p:nvGrpSpPr>
          <p:cNvPr id="8" name="Group 7"/>
          <p:cNvGrpSpPr/>
          <p:nvPr/>
        </p:nvGrpSpPr>
        <p:grpSpPr>
          <a:xfrm>
            <a:off x="1674342" y="1951149"/>
            <a:ext cx="6838632" cy="1310273"/>
            <a:chOff x="1674342" y="1951149"/>
            <a:chExt cx="6838632" cy="1310273"/>
          </a:xfrm>
        </p:grpSpPr>
        <p:grpSp>
          <p:nvGrpSpPr>
            <p:cNvPr id="17" name="Group 16"/>
            <p:cNvGrpSpPr/>
            <p:nvPr/>
          </p:nvGrpSpPr>
          <p:grpSpPr>
            <a:xfrm>
              <a:off x="3841029" y="1951149"/>
              <a:ext cx="4671945" cy="1310273"/>
              <a:chOff x="3841029" y="1998189"/>
              <a:chExt cx="4671945" cy="1310273"/>
            </a:xfrm>
          </p:grpSpPr>
          <p:sp>
            <p:nvSpPr>
              <p:cNvPr id="5" name="Isosceles Triangle 4"/>
              <p:cNvSpPr/>
              <p:nvPr/>
            </p:nvSpPr>
            <p:spPr>
              <a:xfrm>
                <a:off x="3841029" y="2226547"/>
                <a:ext cx="1066081" cy="1081914"/>
              </a:xfrm>
              <a:prstGeom prst="triangle">
                <a:avLst/>
              </a:prstGeom>
              <a:solidFill>
                <a:schemeClr val="accent1">
                  <a:lumMod val="20000"/>
                  <a:lumOff val="80000"/>
                </a:schemeClr>
              </a:solidFill>
              <a:ln w="381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gular Pentagon 5"/>
              <p:cNvSpPr/>
              <p:nvPr/>
            </p:nvSpPr>
            <p:spPr>
              <a:xfrm>
                <a:off x="5534215" y="2555821"/>
                <a:ext cx="823077" cy="752640"/>
              </a:xfrm>
              <a:prstGeom prst="pentagon">
                <a:avLst/>
              </a:prstGeom>
              <a:solidFill>
                <a:srgbClr val="FFFF00"/>
              </a:solid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ctagon 6"/>
              <p:cNvSpPr/>
              <p:nvPr/>
            </p:nvSpPr>
            <p:spPr>
              <a:xfrm>
                <a:off x="6898174" y="1998189"/>
                <a:ext cx="1614800" cy="1310273"/>
              </a:xfrm>
              <a:prstGeom prst="octagon">
                <a:avLst/>
              </a:prstGeom>
              <a:solidFill>
                <a:srgbClr val="D99694"/>
              </a:solid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8" name="TextBox 17"/>
            <p:cNvSpPr txBox="1"/>
            <p:nvPr/>
          </p:nvSpPr>
          <p:spPr>
            <a:xfrm>
              <a:off x="1674342" y="2714301"/>
              <a:ext cx="1994406" cy="523220"/>
            </a:xfrm>
            <a:prstGeom prst="rect">
              <a:avLst/>
            </a:prstGeom>
            <a:noFill/>
          </p:spPr>
          <p:txBody>
            <a:bodyPr wrap="none" rtlCol="0">
              <a:spAutoFit/>
            </a:bodyPr>
            <a:lstStyle/>
            <a:p>
              <a:r>
                <a:rPr lang="en-US" sz="2800" dirty="0" smtClean="0"/>
                <a:t>By # of sides</a:t>
              </a:r>
              <a:endParaRPr lang="en-US" sz="2800" dirty="0"/>
            </a:p>
          </p:txBody>
        </p:sp>
      </p:grpSp>
      <p:grpSp>
        <p:nvGrpSpPr>
          <p:cNvPr id="21" name="Group 20"/>
          <p:cNvGrpSpPr/>
          <p:nvPr/>
        </p:nvGrpSpPr>
        <p:grpSpPr>
          <a:xfrm>
            <a:off x="957749" y="3587500"/>
            <a:ext cx="7108445" cy="1310273"/>
            <a:chOff x="957749" y="3587500"/>
            <a:chExt cx="7108445" cy="1310273"/>
          </a:xfrm>
        </p:grpSpPr>
        <p:grpSp>
          <p:nvGrpSpPr>
            <p:cNvPr id="16" name="Group 15"/>
            <p:cNvGrpSpPr/>
            <p:nvPr/>
          </p:nvGrpSpPr>
          <p:grpSpPr>
            <a:xfrm>
              <a:off x="3841029" y="3587500"/>
              <a:ext cx="4225165" cy="1310273"/>
              <a:chOff x="4024784" y="3593140"/>
              <a:chExt cx="4225165" cy="1310273"/>
            </a:xfrm>
          </p:grpSpPr>
          <p:sp>
            <p:nvSpPr>
              <p:cNvPr id="9" name="Isosceles Triangle 8"/>
              <p:cNvSpPr/>
              <p:nvPr/>
            </p:nvSpPr>
            <p:spPr>
              <a:xfrm>
                <a:off x="4024784" y="3821498"/>
                <a:ext cx="1066081" cy="1081914"/>
              </a:xfrm>
              <a:prstGeom prst="triangle">
                <a:avLst/>
              </a:prstGeom>
              <a:solidFill>
                <a:schemeClr val="accent1">
                  <a:lumMod val="20000"/>
                  <a:lumOff val="80000"/>
                </a:schemeClr>
              </a:solidFill>
              <a:ln w="381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gular Pentagon 9"/>
              <p:cNvSpPr/>
              <p:nvPr/>
            </p:nvSpPr>
            <p:spPr>
              <a:xfrm>
                <a:off x="7426872" y="4150772"/>
                <a:ext cx="823077" cy="752640"/>
              </a:xfrm>
              <a:prstGeom prst="pentagon">
                <a:avLst/>
              </a:prstGeom>
              <a:solidFill>
                <a:srgbClr val="FFFF00"/>
              </a:solid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ctagon 10"/>
              <p:cNvSpPr/>
              <p:nvPr/>
            </p:nvSpPr>
            <p:spPr>
              <a:xfrm>
                <a:off x="5325993" y="3593140"/>
                <a:ext cx="1614800" cy="1310273"/>
              </a:xfrm>
              <a:prstGeom prst="octagon">
                <a:avLst/>
              </a:prstGeom>
              <a:solidFill>
                <a:srgbClr val="D99694"/>
              </a:solid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9" name="TextBox 18"/>
            <p:cNvSpPr txBox="1"/>
            <p:nvPr/>
          </p:nvSpPr>
          <p:spPr>
            <a:xfrm>
              <a:off x="957749" y="4272252"/>
              <a:ext cx="2710999" cy="523220"/>
            </a:xfrm>
            <a:prstGeom prst="rect">
              <a:avLst/>
            </a:prstGeom>
            <a:noFill/>
          </p:spPr>
          <p:txBody>
            <a:bodyPr wrap="none" rtlCol="0">
              <a:spAutoFit/>
            </a:bodyPr>
            <a:lstStyle/>
            <a:p>
              <a:r>
                <a:rPr lang="en-US" sz="2800" dirty="0" smtClean="0"/>
                <a:t>By color intensity</a:t>
              </a:r>
              <a:endParaRPr lang="en-US" sz="2800" dirty="0"/>
            </a:p>
          </p:txBody>
        </p:sp>
      </p:grpSp>
      <p:grpSp>
        <p:nvGrpSpPr>
          <p:cNvPr id="22" name="Group 21"/>
          <p:cNvGrpSpPr/>
          <p:nvPr/>
        </p:nvGrpSpPr>
        <p:grpSpPr>
          <a:xfrm>
            <a:off x="2397221" y="5223852"/>
            <a:ext cx="6115753" cy="1443170"/>
            <a:chOff x="2397221" y="5223852"/>
            <a:chExt cx="6115753" cy="1443170"/>
          </a:xfrm>
        </p:grpSpPr>
        <p:grpSp>
          <p:nvGrpSpPr>
            <p:cNvPr id="15" name="Group 14"/>
            <p:cNvGrpSpPr/>
            <p:nvPr/>
          </p:nvGrpSpPr>
          <p:grpSpPr>
            <a:xfrm>
              <a:off x="3966415" y="5223852"/>
              <a:ext cx="4546559" cy="1310273"/>
              <a:chOff x="4259914" y="5051372"/>
              <a:chExt cx="4546559" cy="1310273"/>
            </a:xfrm>
          </p:grpSpPr>
          <p:sp>
            <p:nvSpPr>
              <p:cNvPr id="12" name="Isosceles Triangle 11"/>
              <p:cNvSpPr/>
              <p:nvPr/>
            </p:nvSpPr>
            <p:spPr>
              <a:xfrm>
                <a:off x="5718006" y="5279730"/>
                <a:ext cx="1066081" cy="1081914"/>
              </a:xfrm>
              <a:prstGeom prst="triangle">
                <a:avLst/>
              </a:prstGeom>
              <a:solidFill>
                <a:schemeClr val="accent1">
                  <a:lumMod val="20000"/>
                  <a:lumOff val="80000"/>
                </a:schemeClr>
              </a:solidFill>
              <a:ln w="381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gular Pentagon 12"/>
              <p:cNvSpPr/>
              <p:nvPr/>
            </p:nvSpPr>
            <p:spPr>
              <a:xfrm>
                <a:off x="4259914" y="5609004"/>
                <a:ext cx="823077" cy="752640"/>
              </a:xfrm>
              <a:prstGeom prst="pentagon">
                <a:avLst/>
              </a:prstGeom>
              <a:solidFill>
                <a:srgbClr val="FFFF00"/>
              </a:solid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ctagon 13"/>
              <p:cNvSpPr/>
              <p:nvPr/>
            </p:nvSpPr>
            <p:spPr>
              <a:xfrm>
                <a:off x="7191673" y="5051372"/>
                <a:ext cx="1614800" cy="1310273"/>
              </a:xfrm>
              <a:prstGeom prst="octagon">
                <a:avLst/>
              </a:prstGeom>
              <a:solidFill>
                <a:schemeClr val="accent2">
                  <a:lumMod val="60000"/>
                  <a:lumOff val="40000"/>
                </a:schemeClr>
              </a:solid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0" name="TextBox 19"/>
            <p:cNvSpPr txBox="1"/>
            <p:nvPr/>
          </p:nvSpPr>
          <p:spPr>
            <a:xfrm>
              <a:off x="2397221" y="6143802"/>
              <a:ext cx="1271527" cy="523220"/>
            </a:xfrm>
            <a:prstGeom prst="rect">
              <a:avLst/>
            </a:prstGeom>
            <a:noFill/>
          </p:spPr>
          <p:txBody>
            <a:bodyPr wrap="none" rtlCol="0">
              <a:spAutoFit/>
            </a:bodyPr>
            <a:lstStyle/>
            <a:p>
              <a:r>
                <a:rPr lang="en-US" sz="2800" dirty="0" smtClean="0"/>
                <a:t>By area</a:t>
              </a:r>
              <a:endParaRPr lang="en-US" sz="2800" dirty="0"/>
            </a:p>
          </p:txBody>
        </p:sp>
      </p:grpSp>
    </p:spTree>
    <p:extLst>
      <p:ext uri="{BB962C8B-B14F-4D97-AF65-F5344CB8AC3E}">
        <p14:creationId xmlns:p14="http://schemas.microsoft.com/office/powerpoint/2010/main" val="28861955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12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left)">
                                      <p:cBhvr>
                                        <p:cTn id="17" dur="12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wipe(left)">
                                      <p:cBhvr>
                                        <p:cTn id="22" dur="12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 Java, class X is ordered if implements Comparable&lt;</a:t>
            </a:r>
            <a:r>
              <a:rPr lang="en-US" dirty="0"/>
              <a:t>X</a:t>
            </a:r>
            <a:r>
              <a:rPr lang="en-US" dirty="0" smtClean="0"/>
              <a:t>&gt;</a:t>
            </a:r>
            <a:endParaRPr lang="en-US" dirty="0"/>
          </a:p>
        </p:txBody>
      </p:sp>
      <p:sp>
        <p:nvSpPr>
          <p:cNvPr id="3" name="Content Placeholder 2"/>
          <p:cNvSpPr>
            <a:spLocks noGrp="1"/>
          </p:cNvSpPr>
          <p:nvPr>
            <p:ph idx="1"/>
          </p:nvPr>
        </p:nvSpPr>
        <p:spPr>
          <a:xfrm>
            <a:off x="457200" y="1804038"/>
            <a:ext cx="8229600" cy="4525963"/>
          </a:xfrm>
        </p:spPr>
        <p:txBody>
          <a:bodyPr>
            <a:normAutofit lnSpcReduction="10000"/>
          </a:bodyPr>
          <a:lstStyle/>
          <a:p>
            <a:r>
              <a:rPr lang="en-US" dirty="0" smtClean="0"/>
              <a:t>For core classes, check the API page</a:t>
            </a:r>
          </a:p>
          <a:p>
            <a:pPr lvl="1"/>
            <a:r>
              <a:rPr lang="en-US" dirty="0" smtClean="0"/>
              <a:t>Only classes with very obvious sense of ordering</a:t>
            </a:r>
          </a:p>
          <a:p>
            <a:pPr lvl="2"/>
            <a:r>
              <a:rPr lang="en-US" dirty="0" smtClean="0"/>
              <a:t>String</a:t>
            </a:r>
          </a:p>
          <a:p>
            <a:pPr lvl="2"/>
            <a:r>
              <a:rPr lang="en-US" dirty="0" smtClean="0"/>
              <a:t>Byte, Short, Integer, etc.</a:t>
            </a:r>
          </a:p>
          <a:p>
            <a:pPr lvl="2"/>
            <a:r>
              <a:rPr lang="en-US" dirty="0" smtClean="0"/>
              <a:t>Date</a:t>
            </a:r>
          </a:p>
          <a:p>
            <a:pPr lvl="2"/>
            <a:r>
              <a:rPr lang="en-US" dirty="0" err="1" smtClean="0"/>
              <a:t>Enum</a:t>
            </a:r>
            <a:endParaRPr lang="en-US" dirty="0" smtClean="0"/>
          </a:p>
          <a:p>
            <a:r>
              <a:rPr lang="en-US" dirty="0" smtClean="0"/>
              <a:t>For your classes, implement Comparable if you need ordering</a:t>
            </a:r>
          </a:p>
          <a:p>
            <a:pPr lvl="1"/>
            <a:r>
              <a:rPr lang="en-US" dirty="0" smtClean="0"/>
              <a:t>Correct return value for your definition of order</a:t>
            </a:r>
          </a:p>
          <a:p>
            <a:pPr lvl="1"/>
            <a:r>
              <a:rPr lang="en-US" dirty="0" smtClean="0"/>
              <a:t>Also  override equals()</a:t>
            </a:r>
          </a:p>
        </p:txBody>
      </p:sp>
    </p:spTree>
    <p:extLst>
      <p:ext uri="{BB962C8B-B14F-4D97-AF65-F5344CB8AC3E}">
        <p14:creationId xmlns:p14="http://schemas.microsoft.com/office/powerpoint/2010/main" val="410030186"/>
      </p:ext>
    </p:extLst>
  </p:cSld>
  <p:clrMapOvr>
    <a:masterClrMapping/>
  </p:clrMapOvr>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099" y="0"/>
            <a:ext cx="8889237" cy="1417638"/>
          </a:xfrm>
        </p:spPr>
        <p:txBody>
          <a:bodyPr>
            <a:normAutofit/>
          </a:bodyPr>
          <a:lstStyle/>
          <a:p>
            <a:r>
              <a:rPr lang="en-US" sz="3600" dirty="0" smtClean="0"/>
              <a:t>The meaning of the </a:t>
            </a:r>
            <a:r>
              <a:rPr lang="en-US" sz="3600" dirty="0" err="1" smtClean="0"/>
              <a:t>int</a:t>
            </a:r>
            <a:r>
              <a:rPr lang="en-US" sz="3600" dirty="0" smtClean="0"/>
              <a:t> returned by </a:t>
            </a:r>
            <a:r>
              <a:rPr lang="en-US" sz="3600" dirty="0" err="1" smtClean="0"/>
              <a:t>compareTo</a:t>
            </a:r>
            <a:r>
              <a:rPr lang="en-US" sz="3600" dirty="0" smtClean="0"/>
              <a:t>()</a:t>
            </a:r>
            <a:endParaRPr lang="en-US" sz="3600" dirty="0"/>
          </a:p>
        </p:txBody>
      </p:sp>
      <p:sp>
        <p:nvSpPr>
          <p:cNvPr id="3" name="Content Placeholder 2"/>
          <p:cNvSpPr>
            <a:spLocks noGrp="1"/>
          </p:cNvSpPr>
          <p:nvPr>
            <p:ph idx="1"/>
          </p:nvPr>
        </p:nvSpPr>
        <p:spPr>
          <a:xfrm>
            <a:off x="457200" y="3086297"/>
            <a:ext cx="8229600" cy="4525963"/>
          </a:xfrm>
        </p:spPr>
        <p:txBody>
          <a:bodyPr/>
          <a:lstStyle/>
          <a:p>
            <a:r>
              <a:rPr lang="en-US" dirty="0" smtClean="0"/>
              <a:t>Anything &lt; 0 </a:t>
            </a:r>
            <a:r>
              <a:rPr lang="en-US" dirty="0" smtClean="0">
                <a:sym typeface="Wingdings"/>
              </a:rPr>
              <a:t> this is “less than” that or this “comes before” that</a:t>
            </a:r>
          </a:p>
          <a:p>
            <a:r>
              <a:rPr lang="en-US" dirty="0" smtClean="0">
                <a:sym typeface="Wingdings"/>
              </a:rPr>
              <a:t>Anything &gt; </a:t>
            </a:r>
            <a:r>
              <a:rPr lang="en-US" dirty="0"/>
              <a:t>0 </a:t>
            </a:r>
            <a:r>
              <a:rPr lang="en-US" dirty="0">
                <a:sym typeface="Wingdings"/>
              </a:rPr>
              <a:t> this is </a:t>
            </a:r>
            <a:r>
              <a:rPr lang="en-US" dirty="0" smtClean="0">
                <a:sym typeface="Wingdings"/>
              </a:rPr>
              <a:t>“greater than</a:t>
            </a:r>
            <a:r>
              <a:rPr lang="en-US" dirty="0">
                <a:sym typeface="Wingdings"/>
              </a:rPr>
              <a:t>” that or this “comes </a:t>
            </a:r>
            <a:r>
              <a:rPr lang="en-US" dirty="0" smtClean="0">
                <a:sym typeface="Wingdings"/>
              </a:rPr>
              <a:t>after” that</a:t>
            </a:r>
          </a:p>
          <a:p>
            <a:r>
              <a:rPr lang="en-US" dirty="0" smtClean="0">
                <a:sym typeface="Wingdings"/>
              </a:rPr>
              <a:t>0  </a:t>
            </a:r>
            <a:r>
              <a:rPr lang="en-US" dirty="0" err="1" smtClean="0">
                <a:sym typeface="Wingdings"/>
              </a:rPr>
              <a:t>this.equals</a:t>
            </a:r>
            <a:r>
              <a:rPr lang="en-US" dirty="0" smtClean="0">
                <a:sym typeface="Wingdings"/>
              </a:rPr>
              <a:t>(that)</a:t>
            </a:r>
            <a:endParaRPr lang="en-US" dirty="0"/>
          </a:p>
        </p:txBody>
      </p:sp>
      <p:sp>
        <p:nvSpPr>
          <p:cNvPr id="4" name="TextBox 3"/>
          <p:cNvSpPr txBox="1"/>
          <p:nvPr/>
        </p:nvSpPr>
        <p:spPr>
          <a:xfrm>
            <a:off x="141099" y="1489740"/>
            <a:ext cx="8889238" cy="1384995"/>
          </a:xfrm>
          <a:prstGeom prst="rect">
            <a:avLst/>
          </a:prstGeom>
          <a:noFill/>
          <a:ln w="28575" cmpd="sng">
            <a:solidFill>
              <a:srgbClr val="0000FF"/>
            </a:solidFill>
          </a:ln>
        </p:spPr>
        <p:txBody>
          <a:bodyPr wrap="square" rtlCol="0">
            <a:spAutoFit/>
          </a:bodyPr>
          <a:lstStyle/>
          <a:p>
            <a:r>
              <a:rPr lang="en-US" sz="2800" dirty="0" smtClean="0">
                <a:solidFill>
                  <a:srgbClr val="008000"/>
                </a:solidFill>
                <a:latin typeface="Courier"/>
                <a:cs typeface="Courier"/>
              </a:rPr>
              <a:t>class Xyz implements Comparable&lt;Xyz&gt; {</a:t>
            </a:r>
          </a:p>
          <a:p>
            <a:r>
              <a:rPr lang="en-US" sz="2800" dirty="0" smtClean="0">
                <a:solidFill>
                  <a:srgbClr val="008000"/>
                </a:solidFill>
                <a:latin typeface="Courier"/>
                <a:cs typeface="Courier"/>
              </a:rPr>
              <a:t>  public </a:t>
            </a:r>
            <a:r>
              <a:rPr lang="en-US" sz="2800" dirty="0" err="1" smtClean="0">
                <a:solidFill>
                  <a:srgbClr val="008000"/>
                </a:solidFill>
                <a:latin typeface="Courier"/>
                <a:cs typeface="Courier"/>
              </a:rPr>
              <a:t>int</a:t>
            </a:r>
            <a:r>
              <a:rPr lang="en-US" sz="2800" dirty="0" smtClean="0">
                <a:solidFill>
                  <a:srgbClr val="008000"/>
                </a:solidFill>
                <a:latin typeface="Courier"/>
                <a:cs typeface="Courier"/>
              </a:rPr>
              <a:t> </a:t>
            </a:r>
            <a:r>
              <a:rPr lang="en-US" sz="2800" dirty="0" err="1" smtClean="0">
                <a:solidFill>
                  <a:srgbClr val="008000"/>
                </a:solidFill>
                <a:latin typeface="Courier"/>
                <a:cs typeface="Courier"/>
              </a:rPr>
              <a:t>compareTo</a:t>
            </a:r>
            <a:r>
              <a:rPr lang="en-US" sz="2800" dirty="0" smtClean="0">
                <a:solidFill>
                  <a:srgbClr val="008000"/>
                </a:solidFill>
                <a:latin typeface="Courier"/>
                <a:cs typeface="Courier"/>
              </a:rPr>
              <a:t>(Star that) { … }</a:t>
            </a:r>
          </a:p>
          <a:p>
            <a:r>
              <a:rPr lang="en-US" sz="2800" dirty="0">
                <a:solidFill>
                  <a:srgbClr val="008000"/>
                </a:solidFill>
                <a:latin typeface="Courier"/>
                <a:cs typeface="Courier"/>
              </a:rPr>
              <a:t>}</a:t>
            </a:r>
          </a:p>
        </p:txBody>
      </p:sp>
    </p:spTree>
    <p:extLst>
      <p:ext uri="{BB962C8B-B14F-4D97-AF65-F5344CB8AC3E}">
        <p14:creationId xmlns:p14="http://schemas.microsoft.com/office/powerpoint/2010/main" val="3815560636"/>
      </p:ext>
    </p:extLst>
  </p:cSld>
  <p:clrMapOvr>
    <a:masterClrMapping/>
  </p:clrMapOvr>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95749" y="47113"/>
            <a:ext cx="7917225" cy="6740306"/>
          </a:xfrm>
          <a:prstGeom prst="rect">
            <a:avLst/>
          </a:prstGeom>
          <a:noFill/>
          <a:ln w="28575" cmpd="sng">
            <a:solidFill>
              <a:srgbClr val="0000FF"/>
            </a:solidFill>
          </a:ln>
        </p:spPr>
        <p:txBody>
          <a:bodyPr wrap="square" rtlCol="0">
            <a:spAutoFit/>
          </a:bodyPr>
          <a:lstStyle/>
          <a:p>
            <a:r>
              <a:rPr lang="en-US" sz="2400" dirty="0" smtClean="0">
                <a:solidFill>
                  <a:srgbClr val="0000FF"/>
                </a:solidFill>
                <a:latin typeface="Courier"/>
                <a:cs typeface="Courier"/>
              </a:rPr>
              <a:t>class Star implements Comparable&lt;Star&gt; {</a:t>
            </a:r>
          </a:p>
          <a:p>
            <a:r>
              <a:rPr lang="en-US" sz="2400" dirty="0">
                <a:solidFill>
                  <a:srgbClr val="0000FF"/>
                </a:solidFill>
                <a:latin typeface="Courier"/>
                <a:cs typeface="Courier"/>
              </a:rPr>
              <a:t> </a:t>
            </a:r>
            <a:r>
              <a:rPr lang="en-US" sz="2400" dirty="0" smtClean="0">
                <a:solidFill>
                  <a:srgbClr val="0000FF"/>
                </a:solidFill>
                <a:latin typeface="Courier"/>
                <a:cs typeface="Courier"/>
              </a:rPr>
              <a:t> private double    mass;</a:t>
            </a:r>
          </a:p>
          <a:p>
            <a:r>
              <a:rPr lang="en-US" sz="2400" dirty="0">
                <a:solidFill>
                  <a:srgbClr val="0000FF"/>
                </a:solidFill>
                <a:latin typeface="Courier"/>
                <a:cs typeface="Courier"/>
              </a:rPr>
              <a:t> </a:t>
            </a:r>
            <a:r>
              <a:rPr lang="en-US" sz="2400" dirty="0" smtClean="0">
                <a:solidFill>
                  <a:srgbClr val="0000FF"/>
                </a:solidFill>
                <a:latin typeface="Courier"/>
                <a:cs typeface="Courier"/>
              </a:rPr>
              <a:t> private double    age;</a:t>
            </a:r>
          </a:p>
          <a:p>
            <a:endParaRPr lang="en-US" sz="2400" dirty="0" smtClean="0">
              <a:solidFill>
                <a:srgbClr val="0000FF"/>
              </a:solidFill>
              <a:latin typeface="Courier"/>
              <a:cs typeface="Courier"/>
            </a:endParaRPr>
          </a:p>
          <a:p>
            <a:r>
              <a:rPr lang="en-US" sz="2400" dirty="0" smtClean="0">
                <a:solidFill>
                  <a:srgbClr val="0000FF"/>
                </a:solidFill>
                <a:latin typeface="Courier"/>
                <a:cs typeface="Courier"/>
              </a:rPr>
              <a:t>  // Compare by mass, then by age.</a:t>
            </a:r>
            <a:endParaRPr lang="en-US" sz="2400" dirty="0">
              <a:solidFill>
                <a:srgbClr val="0000FF"/>
              </a:solidFill>
              <a:latin typeface="Courier"/>
              <a:cs typeface="Courier"/>
            </a:endParaRPr>
          </a:p>
          <a:p>
            <a:r>
              <a:rPr lang="en-US" sz="2400" dirty="0" smtClean="0">
                <a:solidFill>
                  <a:srgbClr val="0000FF"/>
                </a:solidFill>
                <a:latin typeface="Courier"/>
                <a:cs typeface="Courier"/>
              </a:rPr>
              <a:t>  public </a:t>
            </a:r>
            <a:r>
              <a:rPr lang="en-US" sz="2400" dirty="0" err="1" smtClean="0">
                <a:solidFill>
                  <a:srgbClr val="0000FF"/>
                </a:solidFill>
                <a:latin typeface="Courier"/>
                <a:cs typeface="Courier"/>
              </a:rPr>
              <a:t>int</a:t>
            </a:r>
            <a:r>
              <a:rPr lang="en-US" sz="2400" dirty="0" smtClean="0">
                <a:solidFill>
                  <a:srgbClr val="0000FF"/>
                </a:solidFill>
                <a:latin typeface="Courier"/>
                <a:cs typeface="Courier"/>
              </a:rPr>
              <a:t> </a:t>
            </a:r>
            <a:r>
              <a:rPr lang="en-US" sz="2400" dirty="0" err="1" smtClean="0">
                <a:solidFill>
                  <a:srgbClr val="0000FF"/>
                </a:solidFill>
                <a:latin typeface="Courier"/>
                <a:cs typeface="Courier"/>
              </a:rPr>
              <a:t>compareTo</a:t>
            </a:r>
            <a:r>
              <a:rPr lang="en-US" sz="2400" dirty="0" smtClean="0">
                <a:solidFill>
                  <a:srgbClr val="0000FF"/>
                </a:solidFill>
                <a:latin typeface="Courier"/>
                <a:cs typeface="Courier"/>
              </a:rPr>
              <a:t>(Star that) {</a:t>
            </a:r>
          </a:p>
          <a:p>
            <a:r>
              <a:rPr lang="en-US" sz="2400" dirty="0">
                <a:solidFill>
                  <a:srgbClr val="0000FF"/>
                </a:solidFill>
                <a:latin typeface="Courier"/>
                <a:cs typeface="Courier"/>
              </a:rPr>
              <a:t> </a:t>
            </a:r>
            <a:r>
              <a:rPr lang="en-US" sz="2400" dirty="0" smtClean="0">
                <a:solidFill>
                  <a:srgbClr val="0000FF"/>
                </a:solidFill>
                <a:latin typeface="Courier"/>
                <a:cs typeface="Courier"/>
              </a:rPr>
              <a:t>   if (</a:t>
            </a:r>
            <a:r>
              <a:rPr lang="en-US" sz="2400" dirty="0" err="1" smtClean="0">
                <a:solidFill>
                  <a:srgbClr val="0000FF"/>
                </a:solidFill>
                <a:latin typeface="Courier"/>
                <a:cs typeface="Courier"/>
              </a:rPr>
              <a:t>this.mass</a:t>
            </a:r>
            <a:r>
              <a:rPr lang="en-US" sz="2400" dirty="0" smtClean="0">
                <a:solidFill>
                  <a:srgbClr val="0000FF"/>
                </a:solidFill>
                <a:latin typeface="Courier"/>
                <a:cs typeface="Courier"/>
              </a:rPr>
              <a:t> &gt; </a:t>
            </a:r>
            <a:r>
              <a:rPr lang="en-US" sz="2400" dirty="0" err="1" smtClean="0">
                <a:solidFill>
                  <a:srgbClr val="0000FF"/>
                </a:solidFill>
                <a:latin typeface="Courier"/>
                <a:cs typeface="Courier"/>
              </a:rPr>
              <a:t>that.mass</a:t>
            </a:r>
            <a:r>
              <a:rPr lang="en-US" sz="2400" dirty="0" smtClean="0">
                <a:solidFill>
                  <a:srgbClr val="0000FF"/>
                </a:solidFill>
                <a:latin typeface="Courier"/>
                <a:cs typeface="Courier"/>
              </a:rPr>
              <a:t>)</a:t>
            </a:r>
          </a:p>
          <a:p>
            <a:r>
              <a:rPr lang="en-US" sz="2400" dirty="0">
                <a:solidFill>
                  <a:srgbClr val="0000FF"/>
                </a:solidFill>
                <a:latin typeface="Courier"/>
                <a:cs typeface="Courier"/>
              </a:rPr>
              <a:t> </a:t>
            </a:r>
            <a:r>
              <a:rPr lang="en-US" sz="2400" dirty="0" smtClean="0">
                <a:solidFill>
                  <a:srgbClr val="0000FF"/>
                </a:solidFill>
                <a:latin typeface="Courier"/>
                <a:cs typeface="Courier"/>
              </a:rPr>
              <a:t>     return 1;</a:t>
            </a:r>
          </a:p>
          <a:p>
            <a:r>
              <a:rPr lang="en-US" sz="2400" dirty="0">
                <a:solidFill>
                  <a:srgbClr val="0000FF"/>
                </a:solidFill>
                <a:latin typeface="Courier"/>
                <a:cs typeface="Courier"/>
              </a:rPr>
              <a:t> </a:t>
            </a:r>
            <a:r>
              <a:rPr lang="en-US" sz="2400" dirty="0" smtClean="0">
                <a:solidFill>
                  <a:srgbClr val="0000FF"/>
                </a:solidFill>
                <a:latin typeface="Courier"/>
                <a:cs typeface="Courier"/>
              </a:rPr>
              <a:t>   else if (</a:t>
            </a:r>
            <a:r>
              <a:rPr lang="en-US" sz="2400" dirty="0" err="1" smtClean="0">
                <a:solidFill>
                  <a:srgbClr val="0000FF"/>
                </a:solidFill>
                <a:latin typeface="Courier"/>
                <a:cs typeface="Courier"/>
              </a:rPr>
              <a:t>this.mass</a:t>
            </a:r>
            <a:r>
              <a:rPr lang="en-US" sz="2400" dirty="0" smtClean="0">
                <a:solidFill>
                  <a:srgbClr val="0000FF"/>
                </a:solidFill>
                <a:latin typeface="Courier"/>
                <a:cs typeface="Courier"/>
              </a:rPr>
              <a:t> &lt; </a:t>
            </a:r>
            <a:r>
              <a:rPr lang="en-US" sz="2400" dirty="0" err="1" smtClean="0">
                <a:solidFill>
                  <a:srgbClr val="0000FF"/>
                </a:solidFill>
                <a:latin typeface="Courier"/>
                <a:cs typeface="Courier"/>
              </a:rPr>
              <a:t>that.mass</a:t>
            </a:r>
            <a:r>
              <a:rPr lang="en-US" sz="2400" dirty="0" smtClean="0">
                <a:solidFill>
                  <a:srgbClr val="0000FF"/>
                </a:solidFill>
                <a:latin typeface="Courier"/>
                <a:cs typeface="Courier"/>
              </a:rPr>
              <a:t>)</a:t>
            </a:r>
          </a:p>
          <a:p>
            <a:r>
              <a:rPr lang="en-US" sz="2400" dirty="0">
                <a:solidFill>
                  <a:srgbClr val="0000FF"/>
                </a:solidFill>
                <a:latin typeface="Courier"/>
                <a:cs typeface="Courier"/>
              </a:rPr>
              <a:t> </a:t>
            </a:r>
            <a:r>
              <a:rPr lang="en-US" sz="2400" dirty="0" smtClean="0">
                <a:solidFill>
                  <a:srgbClr val="0000FF"/>
                </a:solidFill>
                <a:latin typeface="Courier"/>
                <a:cs typeface="Courier"/>
              </a:rPr>
              <a:t>     return -1;</a:t>
            </a:r>
          </a:p>
          <a:p>
            <a:r>
              <a:rPr lang="en-US" sz="2400" dirty="0">
                <a:solidFill>
                  <a:srgbClr val="0000FF"/>
                </a:solidFill>
                <a:latin typeface="Courier"/>
                <a:cs typeface="Courier"/>
              </a:rPr>
              <a:t> </a:t>
            </a:r>
            <a:r>
              <a:rPr lang="en-US" sz="2400" dirty="0" smtClean="0">
                <a:solidFill>
                  <a:srgbClr val="0000FF"/>
                </a:solidFill>
                <a:latin typeface="Courier"/>
                <a:cs typeface="Courier"/>
              </a:rPr>
              <a:t>   else if (</a:t>
            </a:r>
            <a:r>
              <a:rPr lang="en-US" sz="2400" dirty="0" err="1" smtClean="0">
                <a:solidFill>
                  <a:srgbClr val="0000FF"/>
                </a:solidFill>
                <a:latin typeface="Courier"/>
                <a:cs typeface="Courier"/>
              </a:rPr>
              <a:t>this.age</a:t>
            </a:r>
            <a:r>
              <a:rPr lang="en-US" sz="2400" dirty="0" smtClean="0">
                <a:solidFill>
                  <a:srgbClr val="0000FF"/>
                </a:solidFill>
                <a:latin typeface="Courier"/>
                <a:cs typeface="Courier"/>
              </a:rPr>
              <a:t> &gt; </a:t>
            </a:r>
            <a:r>
              <a:rPr lang="en-US" sz="2400" dirty="0" err="1" smtClean="0">
                <a:solidFill>
                  <a:srgbClr val="0000FF"/>
                </a:solidFill>
                <a:latin typeface="Courier"/>
                <a:cs typeface="Courier"/>
              </a:rPr>
              <a:t>that.age</a:t>
            </a:r>
            <a:r>
              <a:rPr lang="en-US" sz="2400" dirty="0" smtClean="0">
                <a:solidFill>
                  <a:srgbClr val="0000FF"/>
                </a:solidFill>
                <a:latin typeface="Courier"/>
                <a:cs typeface="Courier"/>
              </a:rPr>
              <a:t>)</a:t>
            </a:r>
          </a:p>
          <a:p>
            <a:r>
              <a:rPr lang="en-US" sz="2400" dirty="0">
                <a:solidFill>
                  <a:srgbClr val="0000FF"/>
                </a:solidFill>
                <a:latin typeface="Courier"/>
                <a:cs typeface="Courier"/>
              </a:rPr>
              <a:t> </a:t>
            </a:r>
            <a:r>
              <a:rPr lang="en-US" sz="2400" dirty="0" smtClean="0">
                <a:solidFill>
                  <a:srgbClr val="0000FF"/>
                </a:solidFill>
                <a:latin typeface="Courier"/>
                <a:cs typeface="Courier"/>
              </a:rPr>
              <a:t>     return 1;</a:t>
            </a:r>
          </a:p>
          <a:p>
            <a:r>
              <a:rPr lang="en-US" sz="2400" dirty="0">
                <a:solidFill>
                  <a:srgbClr val="0000FF"/>
                </a:solidFill>
                <a:latin typeface="Courier"/>
                <a:cs typeface="Courier"/>
              </a:rPr>
              <a:t> </a:t>
            </a:r>
            <a:r>
              <a:rPr lang="en-US" sz="2400" dirty="0" smtClean="0">
                <a:solidFill>
                  <a:srgbClr val="0000FF"/>
                </a:solidFill>
                <a:latin typeface="Courier"/>
                <a:cs typeface="Courier"/>
              </a:rPr>
              <a:t>   else if (</a:t>
            </a:r>
            <a:r>
              <a:rPr lang="en-US" sz="2400" dirty="0" err="1" smtClean="0">
                <a:solidFill>
                  <a:srgbClr val="0000FF"/>
                </a:solidFill>
                <a:latin typeface="Courier"/>
                <a:cs typeface="Courier"/>
              </a:rPr>
              <a:t>this.age</a:t>
            </a:r>
            <a:r>
              <a:rPr lang="en-US" sz="2400" dirty="0" smtClean="0">
                <a:solidFill>
                  <a:srgbClr val="0000FF"/>
                </a:solidFill>
                <a:latin typeface="Courier"/>
                <a:cs typeface="Courier"/>
              </a:rPr>
              <a:t> &lt; </a:t>
            </a:r>
            <a:r>
              <a:rPr lang="en-US" sz="2400" dirty="0" err="1" smtClean="0">
                <a:solidFill>
                  <a:srgbClr val="0000FF"/>
                </a:solidFill>
                <a:latin typeface="Courier"/>
                <a:cs typeface="Courier"/>
              </a:rPr>
              <a:t>that.age</a:t>
            </a:r>
            <a:r>
              <a:rPr lang="en-US" sz="2400" dirty="0" smtClean="0">
                <a:solidFill>
                  <a:srgbClr val="0000FF"/>
                </a:solidFill>
                <a:latin typeface="Courier"/>
                <a:cs typeface="Courier"/>
              </a:rPr>
              <a:t>)</a:t>
            </a:r>
          </a:p>
          <a:p>
            <a:r>
              <a:rPr lang="en-US" sz="2400" dirty="0">
                <a:solidFill>
                  <a:srgbClr val="0000FF"/>
                </a:solidFill>
                <a:latin typeface="Courier"/>
                <a:cs typeface="Courier"/>
              </a:rPr>
              <a:t> </a:t>
            </a:r>
            <a:r>
              <a:rPr lang="en-US" sz="2400" dirty="0" smtClean="0">
                <a:solidFill>
                  <a:srgbClr val="0000FF"/>
                </a:solidFill>
                <a:latin typeface="Courier"/>
                <a:cs typeface="Courier"/>
              </a:rPr>
              <a:t>     return -1;</a:t>
            </a:r>
          </a:p>
          <a:p>
            <a:r>
              <a:rPr lang="en-US" sz="2400" dirty="0">
                <a:solidFill>
                  <a:srgbClr val="0000FF"/>
                </a:solidFill>
                <a:latin typeface="Courier"/>
                <a:cs typeface="Courier"/>
              </a:rPr>
              <a:t> </a:t>
            </a:r>
            <a:r>
              <a:rPr lang="en-US" sz="2400" dirty="0" smtClean="0">
                <a:solidFill>
                  <a:srgbClr val="0000FF"/>
                </a:solidFill>
                <a:latin typeface="Courier"/>
                <a:cs typeface="Courier"/>
              </a:rPr>
              <a:t>   else</a:t>
            </a:r>
          </a:p>
          <a:p>
            <a:r>
              <a:rPr lang="en-US" sz="2400" dirty="0">
                <a:solidFill>
                  <a:srgbClr val="0000FF"/>
                </a:solidFill>
                <a:latin typeface="Courier"/>
                <a:cs typeface="Courier"/>
              </a:rPr>
              <a:t> </a:t>
            </a:r>
            <a:r>
              <a:rPr lang="en-US" sz="2400" dirty="0" smtClean="0">
                <a:solidFill>
                  <a:srgbClr val="0000FF"/>
                </a:solidFill>
                <a:latin typeface="Courier"/>
                <a:cs typeface="Courier"/>
              </a:rPr>
              <a:t>     return 0;</a:t>
            </a:r>
          </a:p>
          <a:p>
            <a:r>
              <a:rPr lang="en-US" sz="2400" dirty="0" smtClean="0">
                <a:solidFill>
                  <a:srgbClr val="0000FF"/>
                </a:solidFill>
                <a:latin typeface="Courier"/>
                <a:cs typeface="Courier"/>
              </a:rPr>
              <a:t>  }</a:t>
            </a:r>
          </a:p>
          <a:p>
            <a:r>
              <a:rPr lang="en-US" sz="2400" dirty="0">
                <a:solidFill>
                  <a:srgbClr val="0000FF"/>
                </a:solidFill>
                <a:latin typeface="Courier"/>
                <a:cs typeface="Courier"/>
              </a:rPr>
              <a:t>}</a:t>
            </a:r>
          </a:p>
        </p:txBody>
      </p:sp>
    </p:spTree>
    <p:extLst>
      <p:ext uri="{BB962C8B-B14F-4D97-AF65-F5344CB8AC3E}">
        <p14:creationId xmlns:p14="http://schemas.microsoft.com/office/powerpoint/2010/main" val="2590696602"/>
      </p:ext>
    </p:extLst>
  </p:cSld>
  <p:clrMapOvr>
    <a:masterClrMapping/>
  </p:clrMapOvr>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1099" y="611590"/>
            <a:ext cx="8889238" cy="5262979"/>
          </a:xfrm>
          <a:prstGeom prst="rect">
            <a:avLst/>
          </a:prstGeom>
          <a:noFill/>
          <a:ln w="28575" cmpd="sng">
            <a:solidFill>
              <a:srgbClr val="0000FF"/>
            </a:solidFill>
          </a:ln>
        </p:spPr>
        <p:txBody>
          <a:bodyPr wrap="square" rtlCol="0">
            <a:spAutoFit/>
          </a:bodyPr>
          <a:lstStyle/>
          <a:p>
            <a:r>
              <a:rPr lang="en-US" sz="2400" dirty="0" smtClean="0">
                <a:solidFill>
                  <a:srgbClr val="0000FF"/>
                </a:solidFill>
                <a:latin typeface="Courier"/>
                <a:cs typeface="Courier"/>
              </a:rPr>
              <a:t>class Star implements Comparable&lt;Star&gt; {</a:t>
            </a:r>
          </a:p>
          <a:p>
            <a:r>
              <a:rPr lang="en-US" sz="2400" dirty="0">
                <a:solidFill>
                  <a:srgbClr val="0000FF"/>
                </a:solidFill>
                <a:latin typeface="Courier"/>
                <a:cs typeface="Courier"/>
              </a:rPr>
              <a:t> </a:t>
            </a:r>
            <a:r>
              <a:rPr lang="en-US" sz="2400" dirty="0" smtClean="0">
                <a:solidFill>
                  <a:srgbClr val="0000FF"/>
                </a:solidFill>
                <a:latin typeface="Courier"/>
                <a:cs typeface="Courier"/>
              </a:rPr>
              <a:t> private double    mass;</a:t>
            </a:r>
          </a:p>
          <a:p>
            <a:r>
              <a:rPr lang="en-US" sz="2400" dirty="0">
                <a:solidFill>
                  <a:srgbClr val="0000FF"/>
                </a:solidFill>
                <a:latin typeface="Courier"/>
                <a:cs typeface="Courier"/>
              </a:rPr>
              <a:t> </a:t>
            </a:r>
            <a:r>
              <a:rPr lang="en-US" sz="2400" dirty="0" smtClean="0">
                <a:solidFill>
                  <a:srgbClr val="0000FF"/>
                </a:solidFill>
                <a:latin typeface="Courier"/>
                <a:cs typeface="Courier"/>
              </a:rPr>
              <a:t> private double    age;</a:t>
            </a:r>
          </a:p>
          <a:p>
            <a:endParaRPr lang="en-US" sz="2400" dirty="0" smtClean="0">
              <a:solidFill>
                <a:srgbClr val="0000FF"/>
              </a:solidFill>
              <a:latin typeface="Courier"/>
              <a:cs typeface="Courier"/>
            </a:endParaRPr>
          </a:p>
          <a:p>
            <a:r>
              <a:rPr lang="en-US" sz="2400" dirty="0" smtClean="0">
                <a:solidFill>
                  <a:srgbClr val="0000FF"/>
                </a:solidFill>
                <a:latin typeface="Courier"/>
                <a:cs typeface="Courier"/>
              </a:rPr>
              <a:t>  // Compare by mass, then by age</a:t>
            </a:r>
            <a:endParaRPr lang="en-US" sz="2400" dirty="0">
              <a:solidFill>
                <a:srgbClr val="0000FF"/>
              </a:solidFill>
              <a:latin typeface="Courier"/>
              <a:cs typeface="Courier"/>
            </a:endParaRPr>
          </a:p>
          <a:p>
            <a:r>
              <a:rPr lang="en-US" sz="2400" dirty="0" smtClean="0">
                <a:solidFill>
                  <a:srgbClr val="0000FF"/>
                </a:solidFill>
                <a:latin typeface="Courier"/>
                <a:cs typeface="Courier"/>
              </a:rPr>
              <a:t>  public </a:t>
            </a:r>
            <a:r>
              <a:rPr lang="en-US" sz="2400" dirty="0" err="1" smtClean="0">
                <a:solidFill>
                  <a:srgbClr val="0000FF"/>
                </a:solidFill>
                <a:latin typeface="Courier"/>
                <a:cs typeface="Courier"/>
              </a:rPr>
              <a:t>int</a:t>
            </a:r>
            <a:r>
              <a:rPr lang="en-US" sz="2400" dirty="0" smtClean="0">
                <a:solidFill>
                  <a:srgbClr val="0000FF"/>
                </a:solidFill>
                <a:latin typeface="Courier"/>
                <a:cs typeface="Courier"/>
              </a:rPr>
              <a:t> </a:t>
            </a:r>
            <a:r>
              <a:rPr lang="en-US" sz="2400" dirty="0" err="1" smtClean="0">
                <a:solidFill>
                  <a:srgbClr val="0000FF"/>
                </a:solidFill>
                <a:latin typeface="Courier"/>
                <a:cs typeface="Courier"/>
              </a:rPr>
              <a:t>compareTo</a:t>
            </a:r>
            <a:r>
              <a:rPr lang="en-US" sz="2400" dirty="0" smtClean="0">
                <a:solidFill>
                  <a:srgbClr val="0000FF"/>
                </a:solidFill>
                <a:latin typeface="Courier"/>
                <a:cs typeface="Courier"/>
              </a:rPr>
              <a:t>(Star that) {</a:t>
            </a:r>
          </a:p>
          <a:p>
            <a:r>
              <a:rPr lang="en-US" sz="2400" dirty="0">
                <a:solidFill>
                  <a:srgbClr val="0000FF"/>
                </a:solidFill>
                <a:latin typeface="Courier"/>
                <a:cs typeface="Courier"/>
              </a:rPr>
              <a:t> </a:t>
            </a:r>
            <a:r>
              <a:rPr lang="en-US" sz="2400" dirty="0" smtClean="0">
                <a:solidFill>
                  <a:srgbClr val="0000FF"/>
                </a:solidFill>
                <a:latin typeface="Courier"/>
                <a:cs typeface="Courier"/>
              </a:rPr>
              <a:t>   if (</a:t>
            </a:r>
            <a:r>
              <a:rPr lang="en-US" sz="2400" dirty="0" err="1" smtClean="0">
                <a:solidFill>
                  <a:srgbClr val="0000FF"/>
                </a:solidFill>
                <a:latin typeface="Courier"/>
                <a:cs typeface="Courier"/>
              </a:rPr>
              <a:t>this.mass</a:t>
            </a:r>
            <a:r>
              <a:rPr lang="en-US" sz="2400" dirty="0" smtClean="0">
                <a:solidFill>
                  <a:srgbClr val="0000FF"/>
                </a:solidFill>
                <a:latin typeface="Courier"/>
                <a:cs typeface="Courier"/>
              </a:rPr>
              <a:t> != </a:t>
            </a:r>
            <a:r>
              <a:rPr lang="en-US" sz="2400" dirty="0" err="1" smtClean="0">
                <a:solidFill>
                  <a:srgbClr val="0000FF"/>
                </a:solidFill>
                <a:latin typeface="Courier"/>
                <a:cs typeface="Courier"/>
              </a:rPr>
              <a:t>that.mass</a:t>
            </a:r>
            <a:r>
              <a:rPr lang="en-US" sz="2400" dirty="0" smtClean="0">
                <a:solidFill>
                  <a:srgbClr val="0000FF"/>
                </a:solidFill>
                <a:latin typeface="Courier"/>
                <a:cs typeface="Courier"/>
              </a:rPr>
              <a:t>)</a:t>
            </a:r>
          </a:p>
          <a:p>
            <a:r>
              <a:rPr lang="en-US" sz="2400" dirty="0">
                <a:solidFill>
                  <a:srgbClr val="0000FF"/>
                </a:solidFill>
                <a:latin typeface="Courier"/>
                <a:cs typeface="Courier"/>
              </a:rPr>
              <a:t> </a:t>
            </a:r>
            <a:r>
              <a:rPr lang="en-US" sz="2400" dirty="0" smtClean="0">
                <a:solidFill>
                  <a:srgbClr val="0000FF"/>
                </a:solidFill>
                <a:latin typeface="Courier"/>
                <a:cs typeface="Courier"/>
              </a:rPr>
              <a:t>     return </a:t>
            </a:r>
          </a:p>
          <a:p>
            <a:r>
              <a:rPr lang="en-US" sz="2400" dirty="0">
                <a:solidFill>
                  <a:srgbClr val="0000FF"/>
                </a:solidFill>
                <a:latin typeface="Courier"/>
                <a:cs typeface="Courier"/>
              </a:rPr>
              <a:t> </a:t>
            </a:r>
            <a:r>
              <a:rPr lang="en-US" sz="2400" dirty="0" smtClean="0">
                <a:solidFill>
                  <a:srgbClr val="0000FF"/>
                </a:solidFill>
                <a:latin typeface="Courier"/>
                <a:cs typeface="Courier"/>
              </a:rPr>
              <a:t>       (</a:t>
            </a:r>
            <a:r>
              <a:rPr lang="en-US" sz="2400" dirty="0" err="1" smtClean="0">
                <a:solidFill>
                  <a:srgbClr val="0000FF"/>
                </a:solidFill>
                <a:latin typeface="Courier"/>
                <a:cs typeface="Courier"/>
              </a:rPr>
              <a:t>int</a:t>
            </a:r>
            <a:r>
              <a:rPr lang="en-US" sz="2400" dirty="0" smtClean="0">
                <a:solidFill>
                  <a:srgbClr val="0000FF"/>
                </a:solidFill>
                <a:latin typeface="Courier"/>
                <a:cs typeface="Courier"/>
              </a:rPr>
              <a:t>)</a:t>
            </a:r>
            <a:r>
              <a:rPr lang="en-US" sz="2400" dirty="0" err="1" smtClean="0">
                <a:solidFill>
                  <a:srgbClr val="0000FF"/>
                </a:solidFill>
                <a:latin typeface="Courier"/>
                <a:cs typeface="Courier"/>
              </a:rPr>
              <a:t>Math.signum</a:t>
            </a:r>
            <a:r>
              <a:rPr lang="en-US" sz="2400" dirty="0" smtClean="0">
                <a:solidFill>
                  <a:srgbClr val="0000FF"/>
                </a:solidFill>
                <a:latin typeface="Courier"/>
                <a:cs typeface="Courier"/>
              </a:rPr>
              <a:t>(</a:t>
            </a:r>
            <a:r>
              <a:rPr lang="en-US" sz="2400" dirty="0" err="1" smtClean="0">
                <a:solidFill>
                  <a:srgbClr val="0000FF"/>
                </a:solidFill>
                <a:latin typeface="Courier"/>
                <a:cs typeface="Courier"/>
              </a:rPr>
              <a:t>this.mass-that.mass</a:t>
            </a:r>
            <a:r>
              <a:rPr lang="en-US" sz="2400" dirty="0" smtClean="0">
                <a:solidFill>
                  <a:srgbClr val="0000FF"/>
                </a:solidFill>
                <a:latin typeface="Courier"/>
                <a:cs typeface="Courier"/>
              </a:rPr>
              <a:t>);</a:t>
            </a:r>
          </a:p>
          <a:p>
            <a:r>
              <a:rPr lang="en-US" sz="2400" dirty="0">
                <a:solidFill>
                  <a:srgbClr val="0000FF"/>
                </a:solidFill>
                <a:latin typeface="Courier"/>
                <a:cs typeface="Courier"/>
              </a:rPr>
              <a:t> </a:t>
            </a:r>
            <a:r>
              <a:rPr lang="en-US" sz="2400" dirty="0" smtClean="0">
                <a:solidFill>
                  <a:srgbClr val="0000FF"/>
                </a:solidFill>
                <a:latin typeface="Courier"/>
                <a:cs typeface="Courier"/>
              </a:rPr>
              <a:t>   else</a:t>
            </a:r>
          </a:p>
          <a:p>
            <a:r>
              <a:rPr lang="en-US" sz="2400" dirty="0">
                <a:solidFill>
                  <a:srgbClr val="0000FF"/>
                </a:solidFill>
                <a:latin typeface="Courier"/>
                <a:cs typeface="Courier"/>
              </a:rPr>
              <a:t> </a:t>
            </a:r>
            <a:r>
              <a:rPr lang="en-US" sz="2400" dirty="0" smtClean="0">
                <a:solidFill>
                  <a:srgbClr val="0000FF"/>
                </a:solidFill>
                <a:latin typeface="Courier"/>
                <a:cs typeface="Courier"/>
              </a:rPr>
              <a:t>     return </a:t>
            </a:r>
          </a:p>
          <a:p>
            <a:r>
              <a:rPr lang="en-US" sz="2400" dirty="0">
                <a:solidFill>
                  <a:srgbClr val="0000FF"/>
                </a:solidFill>
                <a:latin typeface="Courier"/>
                <a:cs typeface="Courier"/>
              </a:rPr>
              <a:t> </a:t>
            </a:r>
            <a:r>
              <a:rPr lang="en-US" sz="2400" dirty="0" smtClean="0">
                <a:solidFill>
                  <a:srgbClr val="0000FF"/>
                </a:solidFill>
                <a:latin typeface="Courier"/>
                <a:cs typeface="Courier"/>
              </a:rPr>
              <a:t>       </a:t>
            </a:r>
            <a:r>
              <a:rPr lang="en-US" sz="2400" dirty="0">
                <a:solidFill>
                  <a:srgbClr val="0000FF"/>
                </a:solidFill>
                <a:latin typeface="Courier"/>
                <a:cs typeface="Courier"/>
              </a:rPr>
              <a:t>(</a:t>
            </a:r>
            <a:r>
              <a:rPr lang="en-US" sz="2400" dirty="0" err="1">
                <a:solidFill>
                  <a:srgbClr val="0000FF"/>
                </a:solidFill>
                <a:latin typeface="Courier"/>
                <a:cs typeface="Courier"/>
              </a:rPr>
              <a:t>int</a:t>
            </a:r>
            <a:r>
              <a:rPr lang="en-US" sz="2400" dirty="0">
                <a:solidFill>
                  <a:srgbClr val="0000FF"/>
                </a:solidFill>
                <a:latin typeface="Courier"/>
                <a:cs typeface="Courier"/>
              </a:rPr>
              <a:t>)</a:t>
            </a:r>
            <a:r>
              <a:rPr lang="en-US" sz="2400" dirty="0" err="1">
                <a:solidFill>
                  <a:srgbClr val="0000FF"/>
                </a:solidFill>
                <a:latin typeface="Courier"/>
                <a:cs typeface="Courier"/>
              </a:rPr>
              <a:t>Math.signum</a:t>
            </a:r>
            <a:r>
              <a:rPr lang="en-US" sz="2400" dirty="0">
                <a:solidFill>
                  <a:srgbClr val="0000FF"/>
                </a:solidFill>
                <a:latin typeface="Courier"/>
                <a:cs typeface="Courier"/>
              </a:rPr>
              <a:t>(</a:t>
            </a:r>
            <a:r>
              <a:rPr lang="en-US" sz="2400" dirty="0" err="1" smtClean="0">
                <a:solidFill>
                  <a:srgbClr val="0000FF"/>
                </a:solidFill>
                <a:latin typeface="Courier"/>
                <a:cs typeface="Courier"/>
              </a:rPr>
              <a:t>this.age-that.age</a:t>
            </a:r>
            <a:r>
              <a:rPr lang="en-US" sz="2400" dirty="0" smtClean="0">
                <a:solidFill>
                  <a:srgbClr val="0000FF"/>
                </a:solidFill>
                <a:latin typeface="Courier"/>
                <a:cs typeface="Courier"/>
              </a:rPr>
              <a:t>);</a:t>
            </a:r>
          </a:p>
          <a:p>
            <a:r>
              <a:rPr lang="en-US" sz="2400" dirty="0">
                <a:solidFill>
                  <a:srgbClr val="0000FF"/>
                </a:solidFill>
                <a:latin typeface="Courier"/>
                <a:cs typeface="Courier"/>
              </a:rPr>
              <a:t> </a:t>
            </a:r>
            <a:r>
              <a:rPr lang="en-US" sz="2400" dirty="0" smtClean="0">
                <a:solidFill>
                  <a:srgbClr val="0000FF"/>
                </a:solidFill>
                <a:latin typeface="Courier"/>
                <a:cs typeface="Courier"/>
              </a:rPr>
              <a:t> }</a:t>
            </a:r>
          </a:p>
          <a:p>
            <a:r>
              <a:rPr lang="en-US" sz="2400" dirty="0">
                <a:solidFill>
                  <a:srgbClr val="0000FF"/>
                </a:solidFill>
                <a:latin typeface="Courier"/>
                <a:cs typeface="Courier"/>
              </a:rPr>
              <a:t>}</a:t>
            </a:r>
          </a:p>
        </p:txBody>
      </p:sp>
    </p:spTree>
    <p:extLst>
      <p:ext uri="{BB962C8B-B14F-4D97-AF65-F5344CB8AC3E}">
        <p14:creationId xmlns:p14="http://schemas.microsoft.com/office/powerpoint/2010/main" val="36129844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886642"/>
          </a:xfrm>
        </p:spPr>
        <p:txBody>
          <a:bodyPr/>
          <a:lstStyle/>
          <a:p>
            <a:r>
              <a:rPr lang="en-US" dirty="0" smtClean="0"/>
              <a:t>Why there are packages</a:t>
            </a:r>
            <a:endParaRPr lang="en-US" dirty="0"/>
          </a:p>
        </p:txBody>
      </p:sp>
      <p:grpSp>
        <p:nvGrpSpPr>
          <p:cNvPr id="5" name="Group 4"/>
          <p:cNvGrpSpPr/>
          <p:nvPr/>
        </p:nvGrpSpPr>
        <p:grpSpPr>
          <a:xfrm>
            <a:off x="3714376" y="2908680"/>
            <a:ext cx="1565869" cy="1529621"/>
            <a:chOff x="2022068" y="1690516"/>
            <a:chExt cx="4537322" cy="4069512"/>
          </a:xfrm>
        </p:grpSpPr>
        <p:cxnSp>
          <p:nvCxnSpPr>
            <p:cNvPr id="63" name="Straight Arrow Connector 62"/>
            <p:cNvCxnSpPr/>
            <p:nvPr/>
          </p:nvCxnSpPr>
          <p:spPr>
            <a:xfrm flipH="1">
              <a:off x="2832767" y="3988334"/>
              <a:ext cx="1165808"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4464997" y="3988334"/>
              <a:ext cx="1287424"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flipV="1">
              <a:off x="2832767" y="2472117"/>
              <a:ext cx="1200537" cy="9684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56" idx="0"/>
              <a:endCxn id="58" idx="3"/>
            </p:cNvCxnSpPr>
            <p:nvPr/>
          </p:nvCxnSpPr>
          <p:spPr>
            <a:xfrm flipV="1">
              <a:off x="4290729" y="2727596"/>
              <a:ext cx="0" cy="47913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sp>
          <p:nvSpPr>
            <p:cNvPr id="23" name="Regular Pentagon 22"/>
            <p:cNvSpPr/>
            <p:nvPr/>
          </p:nvSpPr>
          <p:spPr>
            <a:xfrm>
              <a:off x="5665410"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6" name="Regular Pentagon 25"/>
            <p:cNvSpPr/>
            <p:nvPr/>
          </p:nvSpPr>
          <p:spPr>
            <a:xfrm>
              <a:off x="5665410" y="3206733"/>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29" name="Regular Pentagon 28"/>
            <p:cNvSpPr/>
            <p:nvPr/>
          </p:nvSpPr>
          <p:spPr>
            <a:xfrm>
              <a:off x="5665410"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8" name="Regular Pentagon 47"/>
            <p:cNvSpPr/>
            <p:nvPr/>
          </p:nvSpPr>
          <p:spPr>
            <a:xfrm>
              <a:off x="2022068"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6" name="Regular Pentagon 45"/>
            <p:cNvSpPr/>
            <p:nvPr/>
          </p:nvSpPr>
          <p:spPr>
            <a:xfrm>
              <a:off x="2022068" y="3206733"/>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4" name="Regular Pentagon 43"/>
            <p:cNvSpPr/>
            <p:nvPr/>
          </p:nvSpPr>
          <p:spPr>
            <a:xfrm>
              <a:off x="2022068"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8" name="Regular Pentagon 57"/>
            <p:cNvSpPr/>
            <p:nvPr/>
          </p:nvSpPr>
          <p:spPr>
            <a:xfrm>
              <a:off x="3843739" y="1690516"/>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6" name="Regular Pentagon 55"/>
            <p:cNvSpPr/>
            <p:nvPr/>
          </p:nvSpPr>
          <p:spPr>
            <a:xfrm>
              <a:off x="3843739" y="3206733"/>
              <a:ext cx="893980" cy="1037080"/>
            </a:xfrm>
            <a:prstGeom prst="pentagon">
              <a:avLst/>
            </a:prstGeom>
            <a:solidFill>
              <a:srgbClr val="FFFFFF"/>
            </a:solid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54" name="Regular Pentagon 53"/>
            <p:cNvSpPr/>
            <p:nvPr/>
          </p:nvSpPr>
          <p:spPr>
            <a:xfrm>
              <a:off x="3843739" y="4722948"/>
              <a:ext cx="893980" cy="1037080"/>
            </a:xfrm>
            <a:prstGeom prst="pentagon">
              <a:avLst/>
            </a:prstGeom>
            <a:noFill/>
            <a:ln w="28575"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61" name="Straight Arrow Connector 60"/>
            <p:cNvCxnSpPr/>
            <p:nvPr/>
          </p:nvCxnSpPr>
          <p:spPr>
            <a:xfrm flipV="1">
              <a:off x="4551883" y="2472117"/>
              <a:ext cx="1200537" cy="96849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56" idx="2"/>
              <a:endCxn id="44" idx="5"/>
            </p:cNvCxnSpPr>
            <p:nvPr/>
          </p:nvCxnSpPr>
          <p:spPr>
            <a:xfrm flipH="1">
              <a:off x="2916048" y="4243809"/>
              <a:ext cx="1098427" cy="87526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56" idx="4"/>
              <a:endCxn id="29" idx="1"/>
            </p:cNvCxnSpPr>
            <p:nvPr/>
          </p:nvCxnSpPr>
          <p:spPr>
            <a:xfrm>
              <a:off x="4566983" y="4243809"/>
              <a:ext cx="1098427" cy="875267"/>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56" idx="3"/>
              <a:endCxn id="54" idx="0"/>
            </p:cNvCxnSpPr>
            <p:nvPr/>
          </p:nvCxnSpPr>
          <p:spPr>
            <a:xfrm>
              <a:off x="4290729" y="4243812"/>
              <a:ext cx="0" cy="47913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H="1" flipV="1">
              <a:off x="4729037" y="2243615"/>
              <a:ext cx="979972" cy="2933"/>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23" idx="3"/>
              <a:endCxn id="26" idx="0"/>
            </p:cNvCxnSpPr>
            <p:nvPr/>
          </p:nvCxnSpPr>
          <p:spPr>
            <a:xfrm>
              <a:off x="6112400" y="2727596"/>
              <a:ext cx="0" cy="479137"/>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26" idx="3"/>
              <a:endCxn id="29" idx="0"/>
            </p:cNvCxnSpPr>
            <p:nvPr/>
          </p:nvCxnSpPr>
          <p:spPr>
            <a:xfrm>
              <a:off x="6112400" y="4243812"/>
              <a:ext cx="0" cy="479136"/>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flipH="1" flipV="1">
              <a:off x="2832767" y="2622978"/>
              <a:ext cx="1200537" cy="2328530"/>
            </a:xfrm>
            <a:prstGeom prst="straightConnector1">
              <a:avLst/>
            </a:prstGeom>
            <a:ln w="38100" cmpd="sng">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2832767" y="5504549"/>
              <a:ext cx="1128977" cy="0"/>
            </a:xfrm>
            <a:prstGeom prst="straightConnector1">
              <a:avLst/>
            </a:prstGeom>
            <a:ln w="38100" cmpd="sng">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27" name="Group 26"/>
          <p:cNvGrpSpPr/>
          <p:nvPr/>
        </p:nvGrpSpPr>
        <p:grpSpPr>
          <a:xfrm>
            <a:off x="932312" y="1297073"/>
            <a:ext cx="1565869" cy="1529621"/>
            <a:chOff x="2022068" y="1690516"/>
            <a:chExt cx="4537322" cy="4069512"/>
          </a:xfrm>
        </p:grpSpPr>
        <p:cxnSp>
          <p:nvCxnSpPr>
            <p:cNvPr id="28" name="Straight Arrow Connector 27"/>
            <p:cNvCxnSpPr/>
            <p:nvPr/>
          </p:nvCxnSpPr>
          <p:spPr>
            <a:xfrm flipH="1">
              <a:off x="2832767" y="3988334"/>
              <a:ext cx="1165808"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a:off x="4464997" y="3988334"/>
              <a:ext cx="1287424"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flipH="1" flipV="1">
              <a:off x="2832767" y="2472117"/>
              <a:ext cx="1200537" cy="96849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40" idx="0"/>
              <a:endCxn id="39" idx="3"/>
            </p:cNvCxnSpPr>
            <p:nvPr/>
          </p:nvCxnSpPr>
          <p:spPr>
            <a:xfrm flipV="1">
              <a:off x="4290729" y="2727596"/>
              <a:ext cx="0" cy="479137"/>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33" name="Regular Pentagon 32"/>
            <p:cNvSpPr/>
            <p:nvPr/>
          </p:nvSpPr>
          <p:spPr>
            <a:xfrm>
              <a:off x="5665410" y="1690516"/>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4" name="Regular Pentagon 33"/>
            <p:cNvSpPr/>
            <p:nvPr/>
          </p:nvSpPr>
          <p:spPr>
            <a:xfrm>
              <a:off x="5665410" y="3206733"/>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5" name="Regular Pentagon 34"/>
            <p:cNvSpPr/>
            <p:nvPr/>
          </p:nvSpPr>
          <p:spPr>
            <a:xfrm>
              <a:off x="5665410" y="4722948"/>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6" name="Regular Pentagon 35"/>
            <p:cNvSpPr/>
            <p:nvPr/>
          </p:nvSpPr>
          <p:spPr>
            <a:xfrm>
              <a:off x="2022068" y="1690516"/>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7" name="Regular Pentagon 36"/>
            <p:cNvSpPr/>
            <p:nvPr/>
          </p:nvSpPr>
          <p:spPr>
            <a:xfrm>
              <a:off x="2022068" y="3206733"/>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8" name="Regular Pentagon 37"/>
            <p:cNvSpPr/>
            <p:nvPr/>
          </p:nvSpPr>
          <p:spPr>
            <a:xfrm>
              <a:off x="2022068" y="4722948"/>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39" name="Regular Pentagon 38"/>
            <p:cNvSpPr/>
            <p:nvPr/>
          </p:nvSpPr>
          <p:spPr>
            <a:xfrm>
              <a:off x="3843739" y="1690516"/>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0" name="Regular Pentagon 39"/>
            <p:cNvSpPr/>
            <p:nvPr/>
          </p:nvSpPr>
          <p:spPr>
            <a:xfrm>
              <a:off x="3843739" y="3206733"/>
              <a:ext cx="893980" cy="1037080"/>
            </a:xfrm>
            <a:prstGeom prst="pentagon">
              <a:avLst/>
            </a:prstGeom>
            <a:solidFill>
              <a:srgbClr val="FFFFFF"/>
            </a:solid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41" name="Regular Pentagon 40"/>
            <p:cNvSpPr/>
            <p:nvPr/>
          </p:nvSpPr>
          <p:spPr>
            <a:xfrm>
              <a:off x="3843739" y="4722948"/>
              <a:ext cx="893980" cy="1037080"/>
            </a:xfrm>
            <a:prstGeom prst="pentagon">
              <a:avLst/>
            </a:prstGeom>
            <a:noFill/>
            <a:ln w="28575"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42" name="Straight Arrow Connector 41"/>
            <p:cNvCxnSpPr/>
            <p:nvPr/>
          </p:nvCxnSpPr>
          <p:spPr>
            <a:xfrm flipV="1">
              <a:off x="4551883" y="2472117"/>
              <a:ext cx="1200537" cy="96849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a:stCxn id="40" idx="2"/>
              <a:endCxn id="38" idx="5"/>
            </p:cNvCxnSpPr>
            <p:nvPr/>
          </p:nvCxnSpPr>
          <p:spPr>
            <a:xfrm flipH="1">
              <a:off x="2916048" y="4243809"/>
              <a:ext cx="1098427" cy="875267"/>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a:stCxn id="40" idx="4"/>
              <a:endCxn id="35" idx="1"/>
            </p:cNvCxnSpPr>
            <p:nvPr/>
          </p:nvCxnSpPr>
          <p:spPr>
            <a:xfrm>
              <a:off x="4566983" y="4243809"/>
              <a:ext cx="1098427" cy="875267"/>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a:stCxn id="40" idx="3"/>
              <a:endCxn id="41" idx="0"/>
            </p:cNvCxnSpPr>
            <p:nvPr/>
          </p:nvCxnSpPr>
          <p:spPr>
            <a:xfrm>
              <a:off x="4290729" y="4243812"/>
              <a:ext cx="0" cy="479136"/>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p:nvPr/>
          </p:nvCxnSpPr>
          <p:spPr>
            <a:xfrm flipH="1" flipV="1">
              <a:off x="4729037" y="2243615"/>
              <a:ext cx="979972" cy="2933"/>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a:stCxn id="33" idx="3"/>
              <a:endCxn id="34" idx="0"/>
            </p:cNvCxnSpPr>
            <p:nvPr/>
          </p:nvCxnSpPr>
          <p:spPr>
            <a:xfrm>
              <a:off x="6112400" y="2727596"/>
              <a:ext cx="0" cy="479137"/>
            </a:xfrm>
            <a:prstGeom prst="straightConnector1">
              <a:avLst/>
            </a:prstGeom>
            <a:ln w="38100" cmpd="sng">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1" name="Straight Arrow Connector 50"/>
            <p:cNvCxnSpPr>
              <a:stCxn id="34" idx="3"/>
              <a:endCxn id="35" idx="0"/>
            </p:cNvCxnSpPr>
            <p:nvPr/>
          </p:nvCxnSpPr>
          <p:spPr>
            <a:xfrm>
              <a:off x="6112400" y="4243812"/>
              <a:ext cx="0" cy="479136"/>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2" name="Straight Arrow Connector 51"/>
            <p:cNvCxnSpPr/>
            <p:nvPr/>
          </p:nvCxnSpPr>
          <p:spPr>
            <a:xfrm flipH="1" flipV="1">
              <a:off x="2832767" y="2622978"/>
              <a:ext cx="1200537" cy="2328530"/>
            </a:xfrm>
            <a:prstGeom prst="straightConnector1">
              <a:avLst/>
            </a:prstGeom>
            <a:ln w="38100" cmpd="sng">
              <a:solidFill>
                <a:srgbClr val="FF00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a:off x="2832767" y="5504549"/>
              <a:ext cx="1128977" cy="0"/>
            </a:xfrm>
            <a:prstGeom prst="straightConnector1">
              <a:avLst/>
            </a:prstGeom>
            <a:ln w="38100" cmpd="sng">
              <a:solidFill>
                <a:srgbClr val="FF0000"/>
              </a:solidFill>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6394360" y="1297073"/>
            <a:ext cx="1565869" cy="1529621"/>
            <a:chOff x="2022068" y="1690516"/>
            <a:chExt cx="4537322" cy="4069512"/>
          </a:xfrm>
        </p:grpSpPr>
        <p:cxnSp>
          <p:nvCxnSpPr>
            <p:cNvPr id="57" name="Straight Arrow Connector 56"/>
            <p:cNvCxnSpPr/>
            <p:nvPr/>
          </p:nvCxnSpPr>
          <p:spPr>
            <a:xfrm flipH="1">
              <a:off x="2832767" y="3988334"/>
              <a:ext cx="1165808"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a:off x="4464997" y="3988334"/>
              <a:ext cx="1287424"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H="1" flipV="1">
              <a:off x="2832767" y="2472117"/>
              <a:ext cx="1200537" cy="96849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stCxn id="79" idx="0"/>
              <a:endCxn id="78" idx="3"/>
            </p:cNvCxnSpPr>
            <p:nvPr/>
          </p:nvCxnSpPr>
          <p:spPr>
            <a:xfrm flipV="1">
              <a:off x="4290729" y="2727596"/>
              <a:ext cx="0" cy="479137"/>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71" name="Regular Pentagon 70"/>
            <p:cNvSpPr/>
            <p:nvPr/>
          </p:nvSpPr>
          <p:spPr>
            <a:xfrm>
              <a:off x="5665410" y="1690516"/>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2" name="Regular Pentagon 71"/>
            <p:cNvSpPr/>
            <p:nvPr/>
          </p:nvSpPr>
          <p:spPr>
            <a:xfrm>
              <a:off x="5665410" y="3206733"/>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3" name="Regular Pentagon 72"/>
            <p:cNvSpPr/>
            <p:nvPr/>
          </p:nvSpPr>
          <p:spPr>
            <a:xfrm>
              <a:off x="5665410" y="4722948"/>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5" name="Regular Pentagon 74"/>
            <p:cNvSpPr/>
            <p:nvPr/>
          </p:nvSpPr>
          <p:spPr>
            <a:xfrm>
              <a:off x="2022068" y="1690516"/>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6" name="Regular Pentagon 75"/>
            <p:cNvSpPr/>
            <p:nvPr/>
          </p:nvSpPr>
          <p:spPr>
            <a:xfrm>
              <a:off x="2022068" y="3206733"/>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7" name="Regular Pentagon 76"/>
            <p:cNvSpPr/>
            <p:nvPr/>
          </p:nvSpPr>
          <p:spPr>
            <a:xfrm>
              <a:off x="2022068" y="4722948"/>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8" name="Regular Pentagon 77"/>
            <p:cNvSpPr/>
            <p:nvPr/>
          </p:nvSpPr>
          <p:spPr>
            <a:xfrm>
              <a:off x="3843739" y="1690516"/>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79" name="Regular Pentagon 78"/>
            <p:cNvSpPr/>
            <p:nvPr/>
          </p:nvSpPr>
          <p:spPr>
            <a:xfrm>
              <a:off x="3843739" y="3206733"/>
              <a:ext cx="893980" cy="1037080"/>
            </a:xfrm>
            <a:prstGeom prst="pentagon">
              <a:avLst/>
            </a:prstGeom>
            <a:solidFill>
              <a:srgbClr val="FFFFFF"/>
            </a:solid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80" name="Regular Pentagon 79"/>
            <p:cNvSpPr/>
            <p:nvPr/>
          </p:nvSpPr>
          <p:spPr>
            <a:xfrm>
              <a:off x="3843739" y="4722948"/>
              <a:ext cx="893980" cy="1037080"/>
            </a:xfrm>
            <a:prstGeom prst="pentagon">
              <a:avLst/>
            </a:prstGeom>
            <a:noFill/>
            <a:ln w="28575" cmpd="sng">
              <a:solidFill>
                <a:srgbClr val="31D52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81" name="Straight Arrow Connector 80"/>
            <p:cNvCxnSpPr/>
            <p:nvPr/>
          </p:nvCxnSpPr>
          <p:spPr>
            <a:xfrm flipV="1">
              <a:off x="4551883" y="2472117"/>
              <a:ext cx="1200537" cy="96849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a:stCxn id="79" idx="2"/>
              <a:endCxn id="77" idx="5"/>
            </p:cNvCxnSpPr>
            <p:nvPr/>
          </p:nvCxnSpPr>
          <p:spPr>
            <a:xfrm flipH="1">
              <a:off x="2916048" y="4243809"/>
              <a:ext cx="1098427" cy="875267"/>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a:stCxn id="79" idx="4"/>
              <a:endCxn id="73" idx="1"/>
            </p:cNvCxnSpPr>
            <p:nvPr/>
          </p:nvCxnSpPr>
          <p:spPr>
            <a:xfrm>
              <a:off x="4566983" y="4243809"/>
              <a:ext cx="1098427" cy="875267"/>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79" idx="3"/>
              <a:endCxn id="80" idx="0"/>
            </p:cNvCxnSpPr>
            <p:nvPr/>
          </p:nvCxnSpPr>
          <p:spPr>
            <a:xfrm>
              <a:off x="4290729" y="4243812"/>
              <a:ext cx="0" cy="479136"/>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4729037" y="2243615"/>
              <a:ext cx="979972" cy="2933"/>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a:stCxn id="71" idx="3"/>
              <a:endCxn id="72" idx="0"/>
            </p:cNvCxnSpPr>
            <p:nvPr/>
          </p:nvCxnSpPr>
          <p:spPr>
            <a:xfrm>
              <a:off x="6112400" y="2727596"/>
              <a:ext cx="0" cy="479137"/>
            </a:xfrm>
            <a:prstGeom prst="straightConnector1">
              <a:avLst/>
            </a:prstGeom>
            <a:ln w="38100" cmpd="sng">
              <a:solidFill>
                <a:srgbClr val="31D525"/>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a:stCxn id="72" idx="3"/>
              <a:endCxn id="73" idx="0"/>
            </p:cNvCxnSpPr>
            <p:nvPr/>
          </p:nvCxnSpPr>
          <p:spPr>
            <a:xfrm>
              <a:off x="6112400" y="4243812"/>
              <a:ext cx="0" cy="479136"/>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flipH="1" flipV="1">
              <a:off x="2832767" y="2622978"/>
              <a:ext cx="1200537" cy="2328530"/>
            </a:xfrm>
            <a:prstGeom prst="straightConnector1">
              <a:avLst/>
            </a:prstGeom>
            <a:ln w="38100" cmpd="sng">
              <a:solidFill>
                <a:srgbClr val="31D525"/>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p:nvPr/>
          </p:nvCxnSpPr>
          <p:spPr>
            <a:xfrm>
              <a:off x="2832767" y="5504549"/>
              <a:ext cx="1128977" cy="0"/>
            </a:xfrm>
            <a:prstGeom prst="straightConnector1">
              <a:avLst/>
            </a:prstGeom>
            <a:ln w="38100" cmpd="sng">
              <a:solidFill>
                <a:srgbClr val="31D525"/>
              </a:solidFill>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90" name="Group 89"/>
          <p:cNvGrpSpPr/>
          <p:nvPr/>
        </p:nvGrpSpPr>
        <p:grpSpPr>
          <a:xfrm>
            <a:off x="6401667" y="4922757"/>
            <a:ext cx="1565869" cy="1529621"/>
            <a:chOff x="2022068" y="1690516"/>
            <a:chExt cx="4537322" cy="4069512"/>
          </a:xfrm>
        </p:grpSpPr>
        <p:cxnSp>
          <p:nvCxnSpPr>
            <p:cNvPr id="91" name="Straight Arrow Connector 90"/>
            <p:cNvCxnSpPr/>
            <p:nvPr/>
          </p:nvCxnSpPr>
          <p:spPr>
            <a:xfrm flipH="1">
              <a:off x="2832767" y="3988334"/>
              <a:ext cx="1165808"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2" name="Straight Arrow Connector 91"/>
            <p:cNvCxnSpPr/>
            <p:nvPr/>
          </p:nvCxnSpPr>
          <p:spPr>
            <a:xfrm>
              <a:off x="4464997" y="3988334"/>
              <a:ext cx="1287424"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p:nvPr/>
          </p:nvCxnSpPr>
          <p:spPr>
            <a:xfrm flipH="1" flipV="1">
              <a:off x="2832767" y="2472117"/>
              <a:ext cx="1200537" cy="96849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94" name="Straight Arrow Connector 93"/>
            <p:cNvCxnSpPr>
              <a:stCxn id="102" idx="0"/>
              <a:endCxn id="101" idx="3"/>
            </p:cNvCxnSpPr>
            <p:nvPr/>
          </p:nvCxnSpPr>
          <p:spPr>
            <a:xfrm flipV="1">
              <a:off x="4290729" y="2727596"/>
              <a:ext cx="0" cy="479137"/>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95" name="Regular Pentagon 94"/>
            <p:cNvSpPr/>
            <p:nvPr/>
          </p:nvSpPr>
          <p:spPr>
            <a:xfrm>
              <a:off x="5665410" y="1690516"/>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6" name="Regular Pentagon 95"/>
            <p:cNvSpPr/>
            <p:nvPr/>
          </p:nvSpPr>
          <p:spPr>
            <a:xfrm>
              <a:off x="5665410" y="3206733"/>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7" name="Regular Pentagon 96"/>
            <p:cNvSpPr/>
            <p:nvPr/>
          </p:nvSpPr>
          <p:spPr>
            <a:xfrm>
              <a:off x="5665410" y="4722948"/>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8" name="Regular Pentagon 97"/>
            <p:cNvSpPr/>
            <p:nvPr/>
          </p:nvSpPr>
          <p:spPr>
            <a:xfrm>
              <a:off x="2022068" y="1690516"/>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99" name="Regular Pentagon 98"/>
            <p:cNvSpPr/>
            <p:nvPr/>
          </p:nvSpPr>
          <p:spPr>
            <a:xfrm>
              <a:off x="2022068" y="3206733"/>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0" name="Regular Pentagon 99"/>
            <p:cNvSpPr/>
            <p:nvPr/>
          </p:nvSpPr>
          <p:spPr>
            <a:xfrm>
              <a:off x="2022068" y="4722948"/>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1" name="Regular Pentagon 100"/>
            <p:cNvSpPr/>
            <p:nvPr/>
          </p:nvSpPr>
          <p:spPr>
            <a:xfrm>
              <a:off x="3843739" y="1690516"/>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2" name="Regular Pentagon 101"/>
            <p:cNvSpPr/>
            <p:nvPr/>
          </p:nvSpPr>
          <p:spPr>
            <a:xfrm>
              <a:off x="3843739" y="3206733"/>
              <a:ext cx="893980" cy="1037080"/>
            </a:xfrm>
            <a:prstGeom prst="pentagon">
              <a:avLst/>
            </a:prstGeom>
            <a:solidFill>
              <a:srgbClr val="FFFFFF"/>
            </a:solid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03" name="Regular Pentagon 102"/>
            <p:cNvSpPr/>
            <p:nvPr/>
          </p:nvSpPr>
          <p:spPr>
            <a:xfrm>
              <a:off x="3843739" y="4722948"/>
              <a:ext cx="893980" cy="1037080"/>
            </a:xfrm>
            <a:prstGeom prst="pentagon">
              <a:avLst/>
            </a:prstGeom>
            <a:noFill/>
            <a:ln w="28575" cmpd="sng">
              <a:solidFill>
                <a:srgbClr val="AC13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104" name="Straight Arrow Connector 103"/>
            <p:cNvCxnSpPr/>
            <p:nvPr/>
          </p:nvCxnSpPr>
          <p:spPr>
            <a:xfrm flipV="1">
              <a:off x="4551883" y="2472117"/>
              <a:ext cx="1200537" cy="96849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5" name="Straight Arrow Connector 104"/>
            <p:cNvCxnSpPr>
              <a:stCxn id="102" idx="2"/>
              <a:endCxn id="100" idx="5"/>
            </p:cNvCxnSpPr>
            <p:nvPr/>
          </p:nvCxnSpPr>
          <p:spPr>
            <a:xfrm flipH="1">
              <a:off x="2916048" y="4243809"/>
              <a:ext cx="1098427" cy="875267"/>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6" name="Straight Arrow Connector 105"/>
            <p:cNvCxnSpPr>
              <a:stCxn id="102" idx="4"/>
              <a:endCxn id="97" idx="1"/>
            </p:cNvCxnSpPr>
            <p:nvPr/>
          </p:nvCxnSpPr>
          <p:spPr>
            <a:xfrm>
              <a:off x="4566983" y="4243809"/>
              <a:ext cx="1098427" cy="875267"/>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a:stCxn id="102" idx="3"/>
              <a:endCxn id="103" idx="0"/>
            </p:cNvCxnSpPr>
            <p:nvPr/>
          </p:nvCxnSpPr>
          <p:spPr>
            <a:xfrm>
              <a:off x="4290729" y="4243812"/>
              <a:ext cx="0" cy="479136"/>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8" name="Straight Arrow Connector 107"/>
            <p:cNvCxnSpPr/>
            <p:nvPr/>
          </p:nvCxnSpPr>
          <p:spPr>
            <a:xfrm flipH="1" flipV="1">
              <a:off x="4729037" y="2243615"/>
              <a:ext cx="979972" cy="2933"/>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09" name="Straight Arrow Connector 108"/>
            <p:cNvCxnSpPr>
              <a:stCxn id="95" idx="3"/>
              <a:endCxn id="96" idx="0"/>
            </p:cNvCxnSpPr>
            <p:nvPr/>
          </p:nvCxnSpPr>
          <p:spPr>
            <a:xfrm>
              <a:off x="6112400" y="2727596"/>
              <a:ext cx="0" cy="479137"/>
            </a:xfrm>
            <a:prstGeom prst="straightConnector1">
              <a:avLst/>
            </a:prstGeom>
            <a:ln w="38100" cmpd="sng">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p:cNvCxnSpPr>
              <a:stCxn id="96" idx="3"/>
              <a:endCxn id="97" idx="0"/>
            </p:cNvCxnSpPr>
            <p:nvPr/>
          </p:nvCxnSpPr>
          <p:spPr>
            <a:xfrm>
              <a:off x="6112400" y="4243812"/>
              <a:ext cx="0" cy="479136"/>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1" name="Straight Arrow Connector 110"/>
            <p:cNvCxnSpPr/>
            <p:nvPr/>
          </p:nvCxnSpPr>
          <p:spPr>
            <a:xfrm flipH="1" flipV="1">
              <a:off x="2832767" y="2622978"/>
              <a:ext cx="1200537" cy="2328530"/>
            </a:xfrm>
            <a:prstGeom prst="straightConnector1">
              <a:avLst/>
            </a:prstGeom>
            <a:ln w="38100" cmpd="sng">
              <a:solidFill>
                <a:srgbClr val="AC13FF"/>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2" name="Straight Arrow Connector 111"/>
            <p:cNvCxnSpPr/>
            <p:nvPr/>
          </p:nvCxnSpPr>
          <p:spPr>
            <a:xfrm>
              <a:off x="2832767" y="5504549"/>
              <a:ext cx="1128977" cy="0"/>
            </a:xfrm>
            <a:prstGeom prst="straightConnector1">
              <a:avLst/>
            </a:prstGeom>
            <a:ln w="38100" cmpd="sng">
              <a:solidFill>
                <a:srgbClr val="AC13FF"/>
              </a:solidFill>
              <a:tailEnd type="stealth" w="lg" len="lg"/>
            </a:ln>
            <a:effectLst/>
          </p:spPr>
          <p:style>
            <a:lnRef idx="2">
              <a:schemeClr val="accent1"/>
            </a:lnRef>
            <a:fillRef idx="0">
              <a:schemeClr val="accent1"/>
            </a:fillRef>
            <a:effectRef idx="1">
              <a:schemeClr val="accent1"/>
            </a:effectRef>
            <a:fontRef idx="minor">
              <a:schemeClr val="tx1"/>
            </a:fontRef>
          </p:style>
        </p:cxnSp>
      </p:grpSp>
      <p:grpSp>
        <p:nvGrpSpPr>
          <p:cNvPr id="113" name="Group 112"/>
          <p:cNvGrpSpPr/>
          <p:nvPr/>
        </p:nvGrpSpPr>
        <p:grpSpPr>
          <a:xfrm>
            <a:off x="932312" y="4922757"/>
            <a:ext cx="1565869" cy="1529621"/>
            <a:chOff x="2022068" y="1690516"/>
            <a:chExt cx="4537322" cy="4069512"/>
          </a:xfrm>
        </p:grpSpPr>
        <p:cxnSp>
          <p:nvCxnSpPr>
            <p:cNvPr id="114" name="Straight Arrow Connector 113"/>
            <p:cNvCxnSpPr/>
            <p:nvPr/>
          </p:nvCxnSpPr>
          <p:spPr>
            <a:xfrm flipH="1">
              <a:off x="2832767" y="3988334"/>
              <a:ext cx="1165808"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5" name="Straight Arrow Connector 114"/>
            <p:cNvCxnSpPr/>
            <p:nvPr/>
          </p:nvCxnSpPr>
          <p:spPr>
            <a:xfrm>
              <a:off x="4464997" y="3988334"/>
              <a:ext cx="1287424"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6" name="Straight Arrow Connector 115"/>
            <p:cNvCxnSpPr/>
            <p:nvPr/>
          </p:nvCxnSpPr>
          <p:spPr>
            <a:xfrm flipH="1" flipV="1">
              <a:off x="2832767" y="2472117"/>
              <a:ext cx="1200537" cy="96849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17" name="Straight Arrow Connector 116"/>
            <p:cNvCxnSpPr>
              <a:stCxn id="125" idx="0"/>
              <a:endCxn id="124" idx="3"/>
            </p:cNvCxnSpPr>
            <p:nvPr/>
          </p:nvCxnSpPr>
          <p:spPr>
            <a:xfrm flipV="1">
              <a:off x="4290729" y="2727596"/>
              <a:ext cx="0" cy="479137"/>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sp>
          <p:nvSpPr>
            <p:cNvPr id="118" name="Regular Pentagon 117"/>
            <p:cNvSpPr/>
            <p:nvPr/>
          </p:nvSpPr>
          <p:spPr>
            <a:xfrm>
              <a:off x="5665410" y="1690516"/>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19" name="Regular Pentagon 118"/>
            <p:cNvSpPr/>
            <p:nvPr/>
          </p:nvSpPr>
          <p:spPr>
            <a:xfrm>
              <a:off x="5665410" y="3206733"/>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0" name="Regular Pentagon 119"/>
            <p:cNvSpPr/>
            <p:nvPr/>
          </p:nvSpPr>
          <p:spPr>
            <a:xfrm>
              <a:off x="5665410" y="4722948"/>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1" name="Regular Pentagon 120"/>
            <p:cNvSpPr/>
            <p:nvPr/>
          </p:nvSpPr>
          <p:spPr>
            <a:xfrm>
              <a:off x="2022068" y="1690516"/>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2" name="Regular Pentagon 121"/>
            <p:cNvSpPr/>
            <p:nvPr/>
          </p:nvSpPr>
          <p:spPr>
            <a:xfrm>
              <a:off x="2022068" y="3206733"/>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3" name="Regular Pentagon 122"/>
            <p:cNvSpPr/>
            <p:nvPr/>
          </p:nvSpPr>
          <p:spPr>
            <a:xfrm>
              <a:off x="2022068" y="4722948"/>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4" name="Regular Pentagon 123"/>
            <p:cNvSpPr/>
            <p:nvPr/>
          </p:nvSpPr>
          <p:spPr>
            <a:xfrm>
              <a:off x="3843739" y="1690516"/>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5" name="Regular Pentagon 124"/>
            <p:cNvSpPr/>
            <p:nvPr/>
          </p:nvSpPr>
          <p:spPr>
            <a:xfrm>
              <a:off x="3843739" y="3206733"/>
              <a:ext cx="893980" cy="1037080"/>
            </a:xfrm>
            <a:prstGeom prst="pentagon">
              <a:avLst/>
            </a:prstGeom>
            <a:solidFill>
              <a:srgbClr val="FFFFFF"/>
            </a:solid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sp>
          <p:nvSpPr>
            <p:cNvPr id="126" name="Regular Pentagon 125"/>
            <p:cNvSpPr/>
            <p:nvPr/>
          </p:nvSpPr>
          <p:spPr>
            <a:xfrm>
              <a:off x="3843739" y="4722948"/>
              <a:ext cx="893980" cy="1037080"/>
            </a:xfrm>
            <a:prstGeom prst="pentagon">
              <a:avLst/>
            </a:prstGeom>
            <a:noFill/>
            <a:ln w="28575" cmpd="sng">
              <a:solidFill>
                <a:srgbClr val="FF66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rgbClr val="000000"/>
                  </a:solidFill>
                </a:ln>
                <a:noFill/>
              </a:endParaRPr>
            </a:p>
          </p:txBody>
        </p:sp>
        <p:cxnSp>
          <p:nvCxnSpPr>
            <p:cNvPr id="127" name="Straight Arrow Connector 126"/>
            <p:cNvCxnSpPr/>
            <p:nvPr/>
          </p:nvCxnSpPr>
          <p:spPr>
            <a:xfrm flipV="1">
              <a:off x="4551883" y="2472117"/>
              <a:ext cx="1200537" cy="96849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28" name="Straight Arrow Connector 127"/>
            <p:cNvCxnSpPr>
              <a:stCxn id="125" idx="2"/>
              <a:endCxn id="123" idx="5"/>
            </p:cNvCxnSpPr>
            <p:nvPr/>
          </p:nvCxnSpPr>
          <p:spPr>
            <a:xfrm flipH="1">
              <a:off x="2916048" y="4243809"/>
              <a:ext cx="1098427" cy="875267"/>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29" name="Straight Arrow Connector 128"/>
            <p:cNvCxnSpPr>
              <a:stCxn id="125" idx="4"/>
              <a:endCxn id="120" idx="1"/>
            </p:cNvCxnSpPr>
            <p:nvPr/>
          </p:nvCxnSpPr>
          <p:spPr>
            <a:xfrm>
              <a:off x="4566983" y="4243809"/>
              <a:ext cx="1098427" cy="875267"/>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0" name="Straight Arrow Connector 129"/>
            <p:cNvCxnSpPr>
              <a:stCxn id="125" idx="3"/>
              <a:endCxn id="126" idx="0"/>
            </p:cNvCxnSpPr>
            <p:nvPr/>
          </p:nvCxnSpPr>
          <p:spPr>
            <a:xfrm>
              <a:off x="4290729" y="4243812"/>
              <a:ext cx="0" cy="479136"/>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1" name="Straight Arrow Connector 130"/>
            <p:cNvCxnSpPr/>
            <p:nvPr/>
          </p:nvCxnSpPr>
          <p:spPr>
            <a:xfrm flipH="1" flipV="1">
              <a:off x="4729037" y="2243615"/>
              <a:ext cx="979972" cy="2933"/>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2" name="Straight Arrow Connector 131"/>
            <p:cNvCxnSpPr>
              <a:stCxn id="118" idx="3"/>
              <a:endCxn id="119" idx="0"/>
            </p:cNvCxnSpPr>
            <p:nvPr/>
          </p:nvCxnSpPr>
          <p:spPr>
            <a:xfrm>
              <a:off x="6112400" y="2727596"/>
              <a:ext cx="0" cy="479137"/>
            </a:xfrm>
            <a:prstGeom prst="straightConnector1">
              <a:avLst/>
            </a:prstGeom>
            <a:ln w="38100" cmpd="sng">
              <a:solidFill>
                <a:srgbClr val="FF66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3" name="Straight Arrow Connector 132"/>
            <p:cNvCxnSpPr>
              <a:stCxn id="119" idx="3"/>
              <a:endCxn id="120" idx="0"/>
            </p:cNvCxnSpPr>
            <p:nvPr/>
          </p:nvCxnSpPr>
          <p:spPr>
            <a:xfrm>
              <a:off x="6112400" y="4243812"/>
              <a:ext cx="0" cy="479136"/>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4" name="Straight Arrow Connector 133"/>
            <p:cNvCxnSpPr/>
            <p:nvPr/>
          </p:nvCxnSpPr>
          <p:spPr>
            <a:xfrm flipH="1" flipV="1">
              <a:off x="2832767" y="2622978"/>
              <a:ext cx="1200537" cy="2328530"/>
            </a:xfrm>
            <a:prstGeom prst="straightConnector1">
              <a:avLst/>
            </a:prstGeom>
            <a:ln w="38100" cmpd="sng">
              <a:solidFill>
                <a:srgbClr val="FF6600"/>
              </a:solidFill>
              <a:headEnd type="stealth" w="lg" len="lg"/>
              <a:tailEnd type="stealth" w="lg" len="lg"/>
            </a:ln>
            <a:effectLst/>
          </p:spPr>
          <p:style>
            <a:lnRef idx="2">
              <a:schemeClr val="accent1"/>
            </a:lnRef>
            <a:fillRef idx="0">
              <a:schemeClr val="accent1"/>
            </a:fillRef>
            <a:effectRef idx="1">
              <a:schemeClr val="accent1"/>
            </a:effectRef>
            <a:fontRef idx="minor">
              <a:schemeClr val="tx1"/>
            </a:fontRef>
          </p:style>
        </p:cxnSp>
        <p:cxnSp>
          <p:nvCxnSpPr>
            <p:cNvPr id="135" name="Straight Arrow Connector 134"/>
            <p:cNvCxnSpPr/>
            <p:nvPr/>
          </p:nvCxnSpPr>
          <p:spPr>
            <a:xfrm>
              <a:off x="2832767" y="5504549"/>
              <a:ext cx="1128977" cy="0"/>
            </a:xfrm>
            <a:prstGeom prst="straightConnector1">
              <a:avLst/>
            </a:prstGeom>
            <a:ln w="38100" cmpd="sng">
              <a:solidFill>
                <a:srgbClr val="FF6600"/>
              </a:solidFill>
              <a:tailEnd type="stealth" w="lg" len="lg"/>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34126553"/>
      </p:ext>
    </p:extLst>
  </p:cSld>
  <p:clrMapOvr>
    <a:masterClrMapping/>
  </p:clrMapOvr>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1099" y="611590"/>
            <a:ext cx="8889238" cy="4893647"/>
          </a:xfrm>
          <a:prstGeom prst="rect">
            <a:avLst/>
          </a:prstGeom>
          <a:noFill/>
          <a:ln w="28575" cmpd="sng">
            <a:solidFill>
              <a:srgbClr val="FF0000"/>
            </a:solidFill>
          </a:ln>
        </p:spPr>
        <p:txBody>
          <a:bodyPr wrap="square" rtlCol="0">
            <a:spAutoFit/>
          </a:bodyPr>
          <a:lstStyle/>
          <a:p>
            <a:r>
              <a:rPr lang="en-US" sz="2400" dirty="0" smtClean="0">
                <a:solidFill>
                  <a:srgbClr val="FF0000"/>
                </a:solidFill>
                <a:latin typeface="Courier"/>
                <a:cs typeface="Courier"/>
              </a:rPr>
              <a:t>class Book implements Comparable&lt;Book&gt; {</a:t>
            </a:r>
          </a:p>
          <a:p>
            <a:r>
              <a:rPr lang="en-US" sz="2400" dirty="0">
                <a:solidFill>
                  <a:srgbClr val="FF0000"/>
                </a:solidFill>
                <a:latin typeface="Courier"/>
                <a:cs typeface="Courier"/>
              </a:rPr>
              <a:t> </a:t>
            </a:r>
            <a:r>
              <a:rPr lang="en-US" sz="2400" dirty="0" smtClean="0">
                <a:solidFill>
                  <a:srgbClr val="FF0000"/>
                </a:solidFill>
                <a:latin typeface="Courier"/>
                <a:cs typeface="Courier"/>
              </a:rPr>
              <a:t> private String    author;</a:t>
            </a:r>
          </a:p>
          <a:p>
            <a:r>
              <a:rPr lang="en-US" sz="2400" dirty="0">
                <a:solidFill>
                  <a:srgbClr val="FF0000"/>
                </a:solidFill>
                <a:latin typeface="Courier"/>
                <a:cs typeface="Courier"/>
              </a:rPr>
              <a:t> </a:t>
            </a:r>
            <a:r>
              <a:rPr lang="en-US" sz="2400" dirty="0" smtClean="0">
                <a:solidFill>
                  <a:srgbClr val="FF0000"/>
                </a:solidFill>
                <a:latin typeface="Courier"/>
                <a:cs typeface="Courier"/>
              </a:rPr>
              <a:t> private String    title;</a:t>
            </a:r>
          </a:p>
          <a:p>
            <a:endParaRPr lang="en-US" sz="2400" dirty="0" smtClean="0">
              <a:solidFill>
                <a:srgbClr val="FF0000"/>
              </a:solidFill>
              <a:latin typeface="Courier"/>
              <a:cs typeface="Courier"/>
            </a:endParaRPr>
          </a:p>
          <a:p>
            <a:r>
              <a:rPr lang="en-US" sz="2400" dirty="0" smtClean="0">
                <a:solidFill>
                  <a:srgbClr val="FF0000"/>
                </a:solidFill>
                <a:latin typeface="Courier"/>
                <a:cs typeface="Courier"/>
              </a:rPr>
              <a:t>  // Compare by author, then by title</a:t>
            </a:r>
            <a:endParaRPr lang="en-US" sz="2400" dirty="0">
              <a:solidFill>
                <a:srgbClr val="FF0000"/>
              </a:solidFill>
              <a:latin typeface="Courier"/>
              <a:cs typeface="Courier"/>
            </a:endParaRPr>
          </a:p>
          <a:p>
            <a:r>
              <a:rPr lang="en-US" sz="2400" dirty="0" smtClean="0">
                <a:solidFill>
                  <a:srgbClr val="FF0000"/>
                </a:solidFill>
                <a:latin typeface="Courier"/>
                <a:cs typeface="Courier"/>
              </a:rPr>
              <a:t>  public </a:t>
            </a:r>
            <a:r>
              <a:rPr lang="en-US" sz="2400" dirty="0" err="1" smtClean="0">
                <a:solidFill>
                  <a:srgbClr val="FF0000"/>
                </a:solidFill>
                <a:latin typeface="Courier"/>
                <a:cs typeface="Courier"/>
              </a:rPr>
              <a:t>int</a:t>
            </a:r>
            <a:r>
              <a:rPr lang="en-US" sz="2400" dirty="0" smtClean="0">
                <a:solidFill>
                  <a:srgbClr val="FF0000"/>
                </a:solidFill>
                <a:latin typeface="Courier"/>
                <a:cs typeface="Courier"/>
              </a:rPr>
              <a:t> </a:t>
            </a:r>
            <a:r>
              <a:rPr lang="en-US" sz="2400" dirty="0" err="1" smtClean="0">
                <a:solidFill>
                  <a:srgbClr val="FF0000"/>
                </a:solidFill>
                <a:latin typeface="Courier"/>
                <a:cs typeface="Courier"/>
              </a:rPr>
              <a:t>compareTo</a:t>
            </a:r>
            <a:r>
              <a:rPr lang="en-US" sz="2400" dirty="0" smtClean="0">
                <a:solidFill>
                  <a:srgbClr val="FF0000"/>
                </a:solidFill>
                <a:latin typeface="Courier"/>
                <a:cs typeface="Courier"/>
              </a:rPr>
              <a:t>(Book that) {</a:t>
            </a:r>
          </a:p>
          <a:p>
            <a:r>
              <a:rPr lang="en-US" sz="2400" dirty="0">
                <a:solidFill>
                  <a:srgbClr val="FF0000"/>
                </a:solidFill>
                <a:latin typeface="Courier"/>
                <a:cs typeface="Courier"/>
              </a:rPr>
              <a:t> </a:t>
            </a:r>
            <a:r>
              <a:rPr lang="en-US" sz="2400" dirty="0" smtClean="0">
                <a:solidFill>
                  <a:srgbClr val="FF0000"/>
                </a:solidFill>
                <a:latin typeface="Courier"/>
                <a:cs typeface="Courier"/>
              </a:rPr>
              <a:t>   </a:t>
            </a:r>
            <a:r>
              <a:rPr lang="en-US" sz="2400" dirty="0" err="1" smtClean="0">
                <a:solidFill>
                  <a:srgbClr val="FF0000"/>
                </a:solidFill>
                <a:latin typeface="Courier"/>
                <a:cs typeface="Courier"/>
              </a:rPr>
              <a:t>int</a:t>
            </a:r>
            <a:r>
              <a:rPr lang="en-US" sz="2400" dirty="0" smtClean="0">
                <a:solidFill>
                  <a:srgbClr val="FF0000"/>
                </a:solidFill>
                <a:latin typeface="Courier"/>
                <a:cs typeface="Courier"/>
              </a:rPr>
              <a:t> </a:t>
            </a:r>
            <a:r>
              <a:rPr lang="en-US" sz="2400" dirty="0" err="1" smtClean="0">
                <a:solidFill>
                  <a:srgbClr val="FF0000"/>
                </a:solidFill>
                <a:latin typeface="Courier"/>
                <a:cs typeface="Courier"/>
              </a:rPr>
              <a:t>authorCmp</a:t>
            </a:r>
            <a:r>
              <a:rPr lang="en-US" sz="2400" dirty="0" smtClean="0">
                <a:solidFill>
                  <a:srgbClr val="FF0000"/>
                </a:solidFill>
                <a:latin typeface="Courier"/>
                <a:cs typeface="Courier"/>
              </a:rPr>
              <a:t> = </a:t>
            </a:r>
          </a:p>
          <a:p>
            <a:r>
              <a:rPr lang="en-US" sz="2400" dirty="0">
                <a:solidFill>
                  <a:srgbClr val="FF0000"/>
                </a:solidFill>
                <a:latin typeface="Courier"/>
                <a:cs typeface="Courier"/>
              </a:rPr>
              <a:t> </a:t>
            </a:r>
            <a:r>
              <a:rPr lang="en-US" sz="2400" dirty="0" smtClean="0">
                <a:solidFill>
                  <a:srgbClr val="FF0000"/>
                </a:solidFill>
                <a:latin typeface="Courier"/>
                <a:cs typeface="Courier"/>
              </a:rPr>
              <a:t>     </a:t>
            </a:r>
            <a:r>
              <a:rPr lang="en-US" sz="2400" dirty="0" err="1" smtClean="0">
                <a:solidFill>
                  <a:srgbClr val="FF0000"/>
                </a:solidFill>
                <a:latin typeface="Courier"/>
                <a:cs typeface="Courier"/>
              </a:rPr>
              <a:t>this.author.compareTo</a:t>
            </a:r>
            <a:r>
              <a:rPr lang="en-US" sz="2400" dirty="0" smtClean="0">
                <a:solidFill>
                  <a:srgbClr val="FF0000"/>
                </a:solidFill>
                <a:latin typeface="Courier"/>
                <a:cs typeface="Courier"/>
              </a:rPr>
              <a:t>(</a:t>
            </a:r>
            <a:r>
              <a:rPr lang="en-US" sz="2400" dirty="0" err="1" smtClean="0">
                <a:solidFill>
                  <a:srgbClr val="FF0000"/>
                </a:solidFill>
                <a:latin typeface="Courier"/>
                <a:cs typeface="Courier"/>
              </a:rPr>
              <a:t>that.author</a:t>
            </a:r>
            <a:r>
              <a:rPr lang="en-US" sz="2400" dirty="0" smtClean="0">
                <a:solidFill>
                  <a:srgbClr val="FF0000"/>
                </a:solidFill>
                <a:latin typeface="Courier"/>
                <a:cs typeface="Courier"/>
              </a:rPr>
              <a:t>);</a:t>
            </a:r>
          </a:p>
          <a:p>
            <a:r>
              <a:rPr lang="en-US" sz="2400" dirty="0">
                <a:solidFill>
                  <a:srgbClr val="FF0000"/>
                </a:solidFill>
                <a:latin typeface="Courier"/>
                <a:cs typeface="Courier"/>
              </a:rPr>
              <a:t> </a:t>
            </a:r>
            <a:r>
              <a:rPr lang="en-US" sz="2400" dirty="0" smtClean="0">
                <a:solidFill>
                  <a:srgbClr val="FF0000"/>
                </a:solidFill>
                <a:latin typeface="Courier"/>
                <a:cs typeface="Courier"/>
              </a:rPr>
              <a:t>   if (</a:t>
            </a:r>
            <a:r>
              <a:rPr lang="en-US" sz="2400" dirty="0" err="1" smtClean="0">
                <a:solidFill>
                  <a:srgbClr val="FF0000"/>
                </a:solidFill>
                <a:latin typeface="Courier"/>
                <a:cs typeface="Courier"/>
              </a:rPr>
              <a:t>authorCmp</a:t>
            </a:r>
            <a:r>
              <a:rPr lang="en-US" sz="2400" dirty="0" smtClean="0">
                <a:solidFill>
                  <a:srgbClr val="FF0000"/>
                </a:solidFill>
                <a:latin typeface="Courier"/>
                <a:cs typeface="Courier"/>
              </a:rPr>
              <a:t> != 0)</a:t>
            </a:r>
          </a:p>
          <a:p>
            <a:r>
              <a:rPr lang="en-US" sz="2400" dirty="0">
                <a:solidFill>
                  <a:srgbClr val="FF0000"/>
                </a:solidFill>
                <a:latin typeface="Courier"/>
                <a:cs typeface="Courier"/>
              </a:rPr>
              <a:t> </a:t>
            </a:r>
            <a:r>
              <a:rPr lang="en-US" sz="2400" dirty="0" smtClean="0">
                <a:solidFill>
                  <a:srgbClr val="FF0000"/>
                </a:solidFill>
                <a:latin typeface="Courier"/>
                <a:cs typeface="Courier"/>
              </a:rPr>
              <a:t>     return </a:t>
            </a:r>
            <a:r>
              <a:rPr lang="en-US" sz="2400" dirty="0" err="1" smtClean="0">
                <a:solidFill>
                  <a:srgbClr val="FF0000"/>
                </a:solidFill>
                <a:latin typeface="Courier"/>
                <a:cs typeface="Courier"/>
              </a:rPr>
              <a:t>authorCmp</a:t>
            </a:r>
            <a:r>
              <a:rPr lang="en-US" sz="2400" dirty="0" smtClean="0">
                <a:solidFill>
                  <a:srgbClr val="FF0000"/>
                </a:solidFill>
                <a:latin typeface="Courier"/>
                <a:cs typeface="Courier"/>
              </a:rPr>
              <a:t>;</a:t>
            </a:r>
          </a:p>
          <a:p>
            <a:r>
              <a:rPr lang="en-US" sz="2400" dirty="0">
                <a:solidFill>
                  <a:srgbClr val="FF0000"/>
                </a:solidFill>
                <a:latin typeface="Courier"/>
                <a:cs typeface="Courier"/>
              </a:rPr>
              <a:t> </a:t>
            </a:r>
            <a:r>
              <a:rPr lang="en-US" sz="2400" dirty="0" smtClean="0">
                <a:solidFill>
                  <a:srgbClr val="FF0000"/>
                </a:solidFill>
                <a:latin typeface="Courier"/>
                <a:cs typeface="Courier"/>
              </a:rPr>
              <a:t>   return </a:t>
            </a:r>
            <a:r>
              <a:rPr lang="en-US" sz="2400" dirty="0" err="1" smtClean="0">
                <a:solidFill>
                  <a:srgbClr val="FF0000"/>
                </a:solidFill>
                <a:latin typeface="Courier"/>
                <a:cs typeface="Courier"/>
              </a:rPr>
              <a:t>this.title.compareTo</a:t>
            </a:r>
            <a:r>
              <a:rPr lang="en-US" sz="2400" dirty="0" smtClean="0">
                <a:solidFill>
                  <a:srgbClr val="FF0000"/>
                </a:solidFill>
                <a:latin typeface="Courier"/>
                <a:cs typeface="Courier"/>
              </a:rPr>
              <a:t>(</a:t>
            </a:r>
            <a:r>
              <a:rPr lang="en-US" sz="2400" dirty="0" err="1" smtClean="0">
                <a:solidFill>
                  <a:srgbClr val="FF0000"/>
                </a:solidFill>
                <a:latin typeface="Courier"/>
                <a:cs typeface="Courier"/>
              </a:rPr>
              <a:t>that.title</a:t>
            </a:r>
            <a:r>
              <a:rPr lang="en-US" sz="2400" dirty="0" smtClean="0">
                <a:solidFill>
                  <a:srgbClr val="FF0000"/>
                </a:solidFill>
                <a:latin typeface="Courier"/>
                <a:cs typeface="Courier"/>
              </a:rPr>
              <a:t>);</a:t>
            </a:r>
            <a:endParaRPr lang="en-US" sz="2400" dirty="0">
              <a:solidFill>
                <a:srgbClr val="FF0000"/>
              </a:solidFill>
              <a:latin typeface="Courier"/>
              <a:cs typeface="Courier"/>
            </a:endParaRPr>
          </a:p>
          <a:p>
            <a:r>
              <a:rPr lang="en-US" sz="2400" dirty="0" smtClean="0">
                <a:solidFill>
                  <a:srgbClr val="FF0000"/>
                </a:solidFill>
                <a:latin typeface="Courier"/>
                <a:cs typeface="Courier"/>
              </a:rPr>
              <a:t>  }</a:t>
            </a:r>
          </a:p>
          <a:p>
            <a:r>
              <a:rPr lang="en-US" sz="2400" dirty="0">
                <a:solidFill>
                  <a:srgbClr val="FF0000"/>
                </a:solidFill>
                <a:latin typeface="Courier"/>
                <a:cs typeface="Courier"/>
              </a:rPr>
              <a:t>}</a:t>
            </a:r>
          </a:p>
        </p:txBody>
      </p:sp>
    </p:spTree>
    <p:extLst>
      <p:ext uri="{BB962C8B-B14F-4D97-AF65-F5344CB8AC3E}">
        <p14:creationId xmlns:p14="http://schemas.microsoft.com/office/powerpoint/2010/main" val="299503329"/>
      </p:ext>
    </p:extLst>
  </p:cSld>
  <p:clrMapOvr>
    <a:masterClrMapping/>
  </p:clrMapOvr>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1099" y="611590"/>
            <a:ext cx="8889238" cy="4893647"/>
          </a:xfrm>
          <a:prstGeom prst="rect">
            <a:avLst/>
          </a:prstGeom>
          <a:noFill/>
          <a:ln w="28575" cmpd="sng">
            <a:solidFill>
              <a:srgbClr val="AC13FF"/>
            </a:solidFill>
          </a:ln>
        </p:spPr>
        <p:txBody>
          <a:bodyPr wrap="square" rtlCol="0">
            <a:spAutoFit/>
          </a:bodyPr>
          <a:lstStyle/>
          <a:p>
            <a:r>
              <a:rPr lang="en-US" sz="2400" dirty="0" smtClean="0">
                <a:solidFill>
                  <a:srgbClr val="AC13FF"/>
                </a:solidFill>
                <a:latin typeface="Courier"/>
                <a:cs typeface="Courier"/>
              </a:rPr>
              <a:t>class Age implements Comparable&lt;Age&gt; {</a:t>
            </a:r>
          </a:p>
          <a:p>
            <a:r>
              <a:rPr lang="en-US" sz="2400" dirty="0">
                <a:solidFill>
                  <a:srgbClr val="AC13FF"/>
                </a:solidFill>
                <a:latin typeface="Courier"/>
                <a:cs typeface="Courier"/>
              </a:rPr>
              <a:t> </a:t>
            </a:r>
            <a:r>
              <a:rPr lang="en-US" sz="2400" dirty="0" smtClean="0">
                <a:solidFill>
                  <a:srgbClr val="AC13FF"/>
                </a:solidFill>
                <a:latin typeface="Courier"/>
                <a:cs typeface="Courier"/>
              </a:rPr>
              <a:t> private </a:t>
            </a:r>
            <a:r>
              <a:rPr lang="en-US" sz="2400" dirty="0" err="1" smtClean="0">
                <a:solidFill>
                  <a:srgbClr val="AC13FF"/>
                </a:solidFill>
                <a:latin typeface="Courier"/>
                <a:cs typeface="Courier"/>
              </a:rPr>
              <a:t>int</a:t>
            </a:r>
            <a:r>
              <a:rPr lang="en-US" sz="2400" dirty="0" smtClean="0">
                <a:solidFill>
                  <a:srgbClr val="AC13FF"/>
                </a:solidFill>
                <a:latin typeface="Courier"/>
                <a:cs typeface="Courier"/>
              </a:rPr>
              <a:t>      years;</a:t>
            </a:r>
          </a:p>
          <a:p>
            <a:r>
              <a:rPr lang="en-US" sz="2400" dirty="0">
                <a:solidFill>
                  <a:srgbClr val="AC13FF"/>
                </a:solidFill>
                <a:latin typeface="Courier"/>
                <a:cs typeface="Courier"/>
              </a:rPr>
              <a:t> </a:t>
            </a:r>
            <a:r>
              <a:rPr lang="en-US" sz="2400" dirty="0" smtClean="0">
                <a:solidFill>
                  <a:srgbClr val="AC13FF"/>
                </a:solidFill>
                <a:latin typeface="Courier"/>
                <a:cs typeface="Courier"/>
              </a:rPr>
              <a:t> private </a:t>
            </a:r>
            <a:r>
              <a:rPr lang="en-US" sz="2400" dirty="0" err="1" smtClean="0">
                <a:solidFill>
                  <a:srgbClr val="AC13FF"/>
                </a:solidFill>
                <a:latin typeface="Courier"/>
                <a:cs typeface="Courier"/>
              </a:rPr>
              <a:t>int</a:t>
            </a:r>
            <a:r>
              <a:rPr lang="en-US" sz="2400" dirty="0" smtClean="0">
                <a:solidFill>
                  <a:srgbClr val="AC13FF"/>
                </a:solidFill>
                <a:latin typeface="Courier"/>
                <a:cs typeface="Courier"/>
              </a:rPr>
              <a:t>      months;</a:t>
            </a:r>
          </a:p>
          <a:p>
            <a:endParaRPr lang="en-US" sz="2400" dirty="0" smtClean="0">
              <a:solidFill>
                <a:srgbClr val="AC13FF"/>
              </a:solidFill>
              <a:latin typeface="Courier"/>
              <a:cs typeface="Courier"/>
            </a:endParaRPr>
          </a:p>
          <a:p>
            <a:r>
              <a:rPr lang="en-US" sz="2400" dirty="0" smtClean="0">
                <a:solidFill>
                  <a:srgbClr val="AC13FF"/>
                </a:solidFill>
                <a:latin typeface="Courier"/>
                <a:cs typeface="Courier"/>
              </a:rPr>
              <a:t>  // Compare by years, then by months.</a:t>
            </a:r>
            <a:endParaRPr lang="en-US" sz="2400" dirty="0">
              <a:solidFill>
                <a:srgbClr val="AC13FF"/>
              </a:solidFill>
              <a:latin typeface="Courier"/>
              <a:cs typeface="Courier"/>
            </a:endParaRPr>
          </a:p>
          <a:p>
            <a:r>
              <a:rPr lang="en-US" sz="2400" dirty="0" smtClean="0">
                <a:solidFill>
                  <a:srgbClr val="AC13FF"/>
                </a:solidFill>
                <a:latin typeface="Courier"/>
                <a:cs typeface="Courier"/>
              </a:rPr>
              <a:t>  public </a:t>
            </a:r>
            <a:r>
              <a:rPr lang="en-US" sz="2400" dirty="0" err="1" smtClean="0">
                <a:solidFill>
                  <a:srgbClr val="AC13FF"/>
                </a:solidFill>
                <a:latin typeface="Courier"/>
                <a:cs typeface="Courier"/>
              </a:rPr>
              <a:t>int</a:t>
            </a:r>
            <a:r>
              <a:rPr lang="en-US" sz="2400" dirty="0" smtClean="0">
                <a:solidFill>
                  <a:srgbClr val="AC13FF"/>
                </a:solidFill>
                <a:latin typeface="Courier"/>
                <a:cs typeface="Courier"/>
              </a:rPr>
              <a:t> </a:t>
            </a:r>
            <a:r>
              <a:rPr lang="en-US" sz="2400" dirty="0" err="1" smtClean="0">
                <a:solidFill>
                  <a:srgbClr val="AC13FF"/>
                </a:solidFill>
                <a:latin typeface="Courier"/>
                <a:cs typeface="Courier"/>
              </a:rPr>
              <a:t>compareTo</a:t>
            </a:r>
            <a:r>
              <a:rPr lang="en-US" sz="2400" dirty="0" smtClean="0">
                <a:solidFill>
                  <a:srgbClr val="AC13FF"/>
                </a:solidFill>
                <a:latin typeface="Courier"/>
                <a:cs typeface="Courier"/>
              </a:rPr>
              <a:t>(Age that) {</a:t>
            </a:r>
          </a:p>
          <a:p>
            <a:r>
              <a:rPr lang="en-US" sz="2400" dirty="0">
                <a:solidFill>
                  <a:srgbClr val="AC13FF"/>
                </a:solidFill>
                <a:latin typeface="Courier"/>
                <a:cs typeface="Courier"/>
              </a:rPr>
              <a:t> </a:t>
            </a:r>
            <a:r>
              <a:rPr lang="en-US" sz="2400" dirty="0" smtClean="0">
                <a:solidFill>
                  <a:srgbClr val="AC13FF"/>
                </a:solidFill>
                <a:latin typeface="Courier"/>
                <a:cs typeface="Courier"/>
              </a:rPr>
              <a:t>   </a:t>
            </a:r>
            <a:r>
              <a:rPr lang="en-US" sz="2400" dirty="0" err="1" smtClean="0">
                <a:solidFill>
                  <a:srgbClr val="AC13FF"/>
                </a:solidFill>
                <a:latin typeface="Courier"/>
                <a:cs typeface="Courier"/>
              </a:rPr>
              <a:t>int</a:t>
            </a:r>
            <a:r>
              <a:rPr lang="en-US" sz="2400" dirty="0" smtClean="0">
                <a:solidFill>
                  <a:srgbClr val="AC13FF"/>
                </a:solidFill>
                <a:latin typeface="Courier"/>
                <a:cs typeface="Courier"/>
              </a:rPr>
              <a:t> </a:t>
            </a:r>
            <a:r>
              <a:rPr lang="en-US" sz="2400" dirty="0" err="1" smtClean="0">
                <a:solidFill>
                  <a:srgbClr val="AC13FF"/>
                </a:solidFill>
                <a:latin typeface="Courier"/>
                <a:cs typeface="Courier"/>
              </a:rPr>
              <a:t>yearsCmp</a:t>
            </a:r>
            <a:r>
              <a:rPr lang="en-US" sz="2400" dirty="0" smtClean="0">
                <a:solidFill>
                  <a:srgbClr val="AC13FF"/>
                </a:solidFill>
                <a:latin typeface="Courier"/>
                <a:cs typeface="Courier"/>
              </a:rPr>
              <a:t> = </a:t>
            </a:r>
          </a:p>
          <a:p>
            <a:r>
              <a:rPr lang="en-US" sz="2400" dirty="0">
                <a:solidFill>
                  <a:srgbClr val="AC13FF"/>
                </a:solidFill>
                <a:latin typeface="Courier"/>
                <a:cs typeface="Courier"/>
              </a:rPr>
              <a:t> </a:t>
            </a:r>
            <a:r>
              <a:rPr lang="en-US" sz="2400" dirty="0" smtClean="0">
                <a:solidFill>
                  <a:srgbClr val="AC13FF"/>
                </a:solidFill>
                <a:latin typeface="Courier"/>
                <a:cs typeface="Courier"/>
              </a:rPr>
              <a:t>     </a:t>
            </a:r>
            <a:r>
              <a:rPr lang="en-US" sz="2400" dirty="0" err="1" smtClean="0">
                <a:solidFill>
                  <a:srgbClr val="AC13FF"/>
                </a:solidFill>
                <a:latin typeface="Courier"/>
                <a:cs typeface="Courier"/>
              </a:rPr>
              <a:t>this.years</a:t>
            </a:r>
            <a:r>
              <a:rPr lang="en-US" sz="2400" dirty="0" smtClean="0">
                <a:solidFill>
                  <a:srgbClr val="AC13FF"/>
                </a:solidFill>
                <a:latin typeface="Courier"/>
                <a:cs typeface="Courier"/>
              </a:rPr>
              <a:t> – </a:t>
            </a:r>
            <a:r>
              <a:rPr lang="en-US" sz="2400" dirty="0" err="1" smtClean="0">
                <a:solidFill>
                  <a:srgbClr val="AC13FF"/>
                </a:solidFill>
                <a:latin typeface="Courier"/>
                <a:cs typeface="Courier"/>
              </a:rPr>
              <a:t>that.years</a:t>
            </a:r>
            <a:r>
              <a:rPr lang="en-US" sz="2400" dirty="0" smtClean="0">
                <a:solidFill>
                  <a:srgbClr val="AC13FF"/>
                </a:solidFill>
                <a:latin typeface="Courier"/>
                <a:cs typeface="Courier"/>
              </a:rPr>
              <a:t>;</a:t>
            </a:r>
          </a:p>
          <a:p>
            <a:r>
              <a:rPr lang="en-US" sz="2400" dirty="0">
                <a:solidFill>
                  <a:srgbClr val="AC13FF"/>
                </a:solidFill>
                <a:latin typeface="Courier"/>
                <a:cs typeface="Courier"/>
              </a:rPr>
              <a:t> </a:t>
            </a:r>
            <a:r>
              <a:rPr lang="en-US" sz="2400" dirty="0" smtClean="0">
                <a:solidFill>
                  <a:srgbClr val="AC13FF"/>
                </a:solidFill>
                <a:latin typeface="Courier"/>
                <a:cs typeface="Courier"/>
              </a:rPr>
              <a:t>   if (</a:t>
            </a:r>
            <a:r>
              <a:rPr lang="en-US" sz="2400" dirty="0" err="1">
                <a:solidFill>
                  <a:srgbClr val="AC13FF"/>
                </a:solidFill>
                <a:latin typeface="Courier"/>
                <a:cs typeface="Courier"/>
              </a:rPr>
              <a:t>yearsCmp</a:t>
            </a:r>
            <a:r>
              <a:rPr lang="en-US" sz="2400" dirty="0">
                <a:solidFill>
                  <a:srgbClr val="AC13FF"/>
                </a:solidFill>
                <a:latin typeface="Courier"/>
                <a:cs typeface="Courier"/>
              </a:rPr>
              <a:t> </a:t>
            </a:r>
            <a:r>
              <a:rPr lang="en-US" sz="2400" dirty="0" smtClean="0">
                <a:solidFill>
                  <a:srgbClr val="AC13FF"/>
                </a:solidFill>
                <a:latin typeface="Courier"/>
                <a:cs typeface="Courier"/>
              </a:rPr>
              <a:t>!= 0)</a:t>
            </a:r>
          </a:p>
          <a:p>
            <a:r>
              <a:rPr lang="en-US" sz="2400" dirty="0">
                <a:solidFill>
                  <a:srgbClr val="AC13FF"/>
                </a:solidFill>
                <a:latin typeface="Courier"/>
                <a:cs typeface="Courier"/>
              </a:rPr>
              <a:t> </a:t>
            </a:r>
            <a:r>
              <a:rPr lang="en-US" sz="2400" dirty="0" smtClean="0">
                <a:solidFill>
                  <a:srgbClr val="AC13FF"/>
                </a:solidFill>
                <a:latin typeface="Courier"/>
                <a:cs typeface="Courier"/>
              </a:rPr>
              <a:t>     return </a:t>
            </a:r>
            <a:r>
              <a:rPr lang="en-US" sz="2400" dirty="0" err="1" smtClean="0">
                <a:solidFill>
                  <a:srgbClr val="AC13FF"/>
                </a:solidFill>
                <a:latin typeface="Courier"/>
                <a:cs typeface="Courier"/>
              </a:rPr>
              <a:t>yearsCmp</a:t>
            </a:r>
            <a:r>
              <a:rPr lang="en-US" sz="2400" dirty="0" smtClean="0">
                <a:solidFill>
                  <a:srgbClr val="AC13FF"/>
                </a:solidFill>
                <a:latin typeface="Courier"/>
                <a:cs typeface="Courier"/>
              </a:rPr>
              <a:t>;</a:t>
            </a:r>
          </a:p>
          <a:p>
            <a:r>
              <a:rPr lang="en-US" sz="2400" dirty="0">
                <a:solidFill>
                  <a:srgbClr val="AC13FF"/>
                </a:solidFill>
                <a:latin typeface="Courier"/>
                <a:cs typeface="Courier"/>
              </a:rPr>
              <a:t> </a:t>
            </a:r>
            <a:r>
              <a:rPr lang="en-US" sz="2400" dirty="0" smtClean="0">
                <a:solidFill>
                  <a:srgbClr val="AC13FF"/>
                </a:solidFill>
                <a:latin typeface="Courier"/>
                <a:cs typeface="Courier"/>
              </a:rPr>
              <a:t>   return </a:t>
            </a:r>
            <a:r>
              <a:rPr lang="en-US" sz="2400" dirty="0" err="1" smtClean="0">
                <a:solidFill>
                  <a:srgbClr val="AC13FF"/>
                </a:solidFill>
                <a:latin typeface="Courier"/>
                <a:cs typeface="Courier"/>
              </a:rPr>
              <a:t>this.months</a:t>
            </a:r>
            <a:r>
              <a:rPr lang="en-US" sz="2400" dirty="0" smtClean="0">
                <a:solidFill>
                  <a:srgbClr val="AC13FF"/>
                </a:solidFill>
                <a:latin typeface="Courier"/>
                <a:cs typeface="Courier"/>
              </a:rPr>
              <a:t> – </a:t>
            </a:r>
            <a:r>
              <a:rPr lang="en-US" sz="2400" dirty="0" err="1" smtClean="0">
                <a:solidFill>
                  <a:srgbClr val="AC13FF"/>
                </a:solidFill>
                <a:latin typeface="Courier"/>
                <a:cs typeface="Courier"/>
              </a:rPr>
              <a:t>that.months</a:t>
            </a:r>
            <a:r>
              <a:rPr lang="en-US" sz="2400" dirty="0" smtClean="0">
                <a:solidFill>
                  <a:srgbClr val="AC13FF"/>
                </a:solidFill>
                <a:latin typeface="Courier"/>
                <a:cs typeface="Courier"/>
              </a:rPr>
              <a:t>;</a:t>
            </a:r>
            <a:endParaRPr lang="en-US" sz="2400" dirty="0">
              <a:solidFill>
                <a:srgbClr val="AC13FF"/>
              </a:solidFill>
              <a:latin typeface="Courier"/>
              <a:cs typeface="Courier"/>
            </a:endParaRPr>
          </a:p>
          <a:p>
            <a:r>
              <a:rPr lang="en-US" sz="2400" dirty="0" smtClean="0">
                <a:solidFill>
                  <a:srgbClr val="AC13FF"/>
                </a:solidFill>
                <a:latin typeface="Courier"/>
                <a:cs typeface="Courier"/>
              </a:rPr>
              <a:t>  }</a:t>
            </a:r>
          </a:p>
          <a:p>
            <a:r>
              <a:rPr lang="en-US" sz="2400" dirty="0">
                <a:solidFill>
                  <a:srgbClr val="AC13FF"/>
                </a:solidFill>
                <a:latin typeface="Courier"/>
                <a:cs typeface="Courier"/>
              </a:rPr>
              <a:t>}</a:t>
            </a:r>
          </a:p>
        </p:txBody>
      </p:sp>
    </p:spTree>
    <p:extLst>
      <p:ext uri="{BB962C8B-B14F-4D97-AF65-F5344CB8AC3E}">
        <p14:creationId xmlns:p14="http://schemas.microsoft.com/office/powerpoint/2010/main" val="853608547"/>
      </p:ext>
    </p:extLst>
  </p:cSld>
  <p:clrMapOvr>
    <a:masterClrMapping/>
  </p:clrMapOvr>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Compatibility with equals()</a:t>
            </a:r>
            <a:endParaRPr lang="en-US" dirty="0"/>
          </a:p>
        </p:txBody>
      </p:sp>
      <p:sp>
        <p:nvSpPr>
          <p:cNvPr id="3" name="Content Placeholder 2"/>
          <p:cNvSpPr>
            <a:spLocks noGrp="1"/>
          </p:cNvSpPr>
          <p:nvPr>
            <p:ph idx="1"/>
          </p:nvPr>
        </p:nvSpPr>
        <p:spPr/>
        <p:txBody>
          <a:bodyPr/>
          <a:lstStyle/>
          <a:p>
            <a:r>
              <a:rPr lang="en-US" dirty="0" smtClean="0"/>
              <a:t>Rule 1: </a:t>
            </a:r>
            <a:r>
              <a:rPr lang="en-US" dirty="0" err="1" smtClean="0"/>
              <a:t>a.equals</a:t>
            </a:r>
            <a:r>
              <a:rPr lang="en-US" dirty="0" smtClean="0"/>
              <a:t>(b) </a:t>
            </a:r>
            <a:r>
              <a:rPr lang="en-US" dirty="0" smtClean="0">
                <a:sym typeface="Wingdings"/>
              </a:rPr>
              <a:t> </a:t>
            </a:r>
            <a:r>
              <a:rPr lang="en-US" dirty="0" err="1" smtClean="0">
                <a:sym typeface="Wingdings"/>
              </a:rPr>
              <a:t>a.compareTo</a:t>
            </a:r>
            <a:r>
              <a:rPr lang="en-US" dirty="0" smtClean="0">
                <a:sym typeface="Wingdings"/>
              </a:rPr>
              <a:t>(b)  is zero</a:t>
            </a:r>
          </a:p>
          <a:p>
            <a:r>
              <a:rPr lang="en-US" dirty="0" smtClean="0">
                <a:sym typeface="Wingdings"/>
              </a:rPr>
              <a:t>Rule 2: </a:t>
            </a:r>
            <a:r>
              <a:rPr lang="en-US" dirty="0" err="1">
                <a:sym typeface="Wingdings"/>
              </a:rPr>
              <a:t>a.compareTo</a:t>
            </a:r>
            <a:r>
              <a:rPr lang="en-US" dirty="0">
                <a:sym typeface="Wingdings"/>
              </a:rPr>
              <a:t>(b)  is </a:t>
            </a:r>
            <a:r>
              <a:rPr lang="en-US" dirty="0" smtClean="0">
                <a:sym typeface="Wingdings"/>
              </a:rPr>
              <a:t>zero  </a:t>
            </a:r>
            <a:r>
              <a:rPr lang="en-US" dirty="0" err="1" smtClean="0">
                <a:sym typeface="Wingdings"/>
              </a:rPr>
              <a:t>a.equals</a:t>
            </a:r>
            <a:r>
              <a:rPr lang="en-US" dirty="0" smtClean="0">
                <a:sym typeface="Wingdings"/>
              </a:rPr>
              <a:t>(b)</a:t>
            </a:r>
          </a:p>
          <a:p>
            <a:r>
              <a:rPr lang="en-US" dirty="0" smtClean="0">
                <a:sym typeface="Wingdings"/>
              </a:rPr>
              <a:t>Stands to reason</a:t>
            </a:r>
          </a:p>
          <a:p>
            <a:r>
              <a:rPr lang="en-US" dirty="0" smtClean="0">
                <a:sym typeface="Wingdings"/>
              </a:rPr>
              <a:t>Violation causes nasty bugs</a:t>
            </a:r>
            <a:endParaRPr lang="en-US" dirty="0"/>
          </a:p>
        </p:txBody>
      </p:sp>
    </p:spTree>
    <p:extLst>
      <p:ext uri="{BB962C8B-B14F-4D97-AF65-F5344CB8AC3E}">
        <p14:creationId xmlns:p14="http://schemas.microsoft.com/office/powerpoint/2010/main" val="1988976897"/>
      </p:ext>
    </p:extLst>
  </p:cSld>
  <p:clrMapOvr>
    <a:masterClrMapping/>
  </p:clrMapOvr>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satisfy compatibility</a:t>
            </a:r>
            <a:endParaRPr lang="en-US" dirty="0"/>
          </a:p>
        </p:txBody>
      </p:sp>
      <p:sp>
        <p:nvSpPr>
          <p:cNvPr id="4" name="TextBox 3"/>
          <p:cNvSpPr txBox="1"/>
          <p:nvPr/>
        </p:nvSpPr>
        <p:spPr>
          <a:xfrm>
            <a:off x="203810" y="1417711"/>
            <a:ext cx="8779494" cy="3046988"/>
          </a:xfrm>
          <a:prstGeom prst="rect">
            <a:avLst/>
          </a:prstGeom>
          <a:noFill/>
          <a:ln w="28575" cmpd="sng">
            <a:solidFill>
              <a:schemeClr val="tx1"/>
            </a:solidFill>
          </a:ln>
        </p:spPr>
        <p:txBody>
          <a:bodyPr wrap="square" rtlCol="0">
            <a:spAutoFit/>
          </a:bodyPr>
          <a:lstStyle/>
          <a:p>
            <a:r>
              <a:rPr lang="en-US" sz="2400" dirty="0">
                <a:latin typeface="Courier"/>
                <a:cs typeface="Courier"/>
              </a:rPr>
              <a:t>c</a:t>
            </a:r>
            <a:r>
              <a:rPr lang="en-US" sz="2400" dirty="0" smtClean="0">
                <a:latin typeface="Courier"/>
                <a:cs typeface="Courier"/>
              </a:rPr>
              <a:t>lass Whatever implements Comparable&lt;Whatever&gt;</a:t>
            </a:r>
          </a:p>
          <a:p>
            <a:r>
              <a:rPr lang="en-US" sz="2400" dirty="0" smtClean="0">
                <a:latin typeface="Courier"/>
                <a:cs typeface="Courier"/>
              </a:rPr>
              <a:t>{</a:t>
            </a:r>
            <a:endParaRPr lang="en-US" sz="2400" dirty="0">
              <a:latin typeface="Courier"/>
              <a:cs typeface="Courier"/>
            </a:endParaRPr>
          </a:p>
          <a:p>
            <a:r>
              <a:rPr lang="en-US" sz="2400" dirty="0" smtClean="0">
                <a:latin typeface="Courier"/>
                <a:cs typeface="Courier"/>
              </a:rPr>
              <a:t>     . . .</a:t>
            </a:r>
          </a:p>
          <a:p>
            <a:r>
              <a:rPr lang="en-US" sz="2400" dirty="0" smtClean="0">
                <a:latin typeface="Courier"/>
                <a:cs typeface="Courier"/>
              </a:rPr>
              <a:t>  public </a:t>
            </a:r>
            <a:r>
              <a:rPr lang="en-US" sz="2400" dirty="0" err="1" smtClean="0">
                <a:latin typeface="Courier"/>
                <a:cs typeface="Courier"/>
              </a:rPr>
              <a:t>boolean</a:t>
            </a:r>
            <a:r>
              <a:rPr lang="en-US" sz="2400" dirty="0" smtClean="0">
                <a:latin typeface="Courier"/>
                <a:cs typeface="Courier"/>
              </a:rPr>
              <a:t> equals(Object x) {</a:t>
            </a:r>
          </a:p>
          <a:p>
            <a:r>
              <a:rPr lang="en-US" sz="2400" dirty="0">
                <a:latin typeface="Courier"/>
                <a:cs typeface="Courier"/>
              </a:rPr>
              <a:t> </a:t>
            </a:r>
            <a:r>
              <a:rPr lang="en-US" sz="2400" dirty="0" smtClean="0">
                <a:latin typeface="Courier"/>
                <a:cs typeface="Courier"/>
              </a:rPr>
              <a:t>   Whatever that = (Whatever)x;</a:t>
            </a:r>
          </a:p>
          <a:p>
            <a:r>
              <a:rPr lang="en-US" sz="2400" dirty="0">
                <a:latin typeface="Courier"/>
                <a:cs typeface="Courier"/>
              </a:rPr>
              <a:t> </a:t>
            </a:r>
            <a:r>
              <a:rPr lang="en-US" sz="2400" dirty="0" smtClean="0">
                <a:latin typeface="Courier"/>
                <a:cs typeface="Courier"/>
              </a:rPr>
              <a:t>   return </a:t>
            </a:r>
            <a:r>
              <a:rPr lang="en-US" sz="2400" dirty="0" err="1" smtClean="0">
                <a:latin typeface="Courier"/>
                <a:cs typeface="Courier"/>
              </a:rPr>
              <a:t>this.compareTo</a:t>
            </a:r>
            <a:r>
              <a:rPr lang="en-US" sz="2400" dirty="0" smtClean="0">
                <a:latin typeface="Courier"/>
                <a:cs typeface="Courier"/>
              </a:rPr>
              <a:t>(that) == 0;</a:t>
            </a:r>
          </a:p>
          <a:p>
            <a:r>
              <a:rPr lang="en-US" sz="2400" dirty="0">
                <a:latin typeface="Courier"/>
                <a:cs typeface="Courier"/>
              </a:rPr>
              <a:t> </a:t>
            </a:r>
            <a:r>
              <a:rPr lang="en-US" sz="2400" dirty="0" smtClean="0">
                <a:latin typeface="Courier"/>
                <a:cs typeface="Courier"/>
              </a:rPr>
              <a:t> }</a:t>
            </a:r>
          </a:p>
          <a:p>
            <a:r>
              <a:rPr lang="en-US" sz="2400" dirty="0" smtClean="0">
                <a:latin typeface="Courier"/>
                <a:cs typeface="Courier"/>
              </a:rPr>
              <a:t>}</a:t>
            </a:r>
            <a:endParaRPr lang="en-US" sz="2400" dirty="0">
              <a:latin typeface="Courier"/>
              <a:cs typeface="Courier"/>
            </a:endParaRPr>
          </a:p>
        </p:txBody>
      </p:sp>
      <p:sp>
        <p:nvSpPr>
          <p:cNvPr id="3" name="TextBox 2"/>
          <p:cNvSpPr txBox="1"/>
          <p:nvPr/>
        </p:nvSpPr>
        <p:spPr>
          <a:xfrm>
            <a:off x="409774" y="5084581"/>
            <a:ext cx="8474796" cy="584776"/>
          </a:xfrm>
          <a:prstGeom prst="rect">
            <a:avLst/>
          </a:prstGeom>
          <a:noFill/>
        </p:spPr>
        <p:txBody>
          <a:bodyPr wrap="none" rtlCol="0">
            <a:spAutoFit/>
          </a:bodyPr>
          <a:lstStyle/>
          <a:p>
            <a:r>
              <a:rPr lang="en-US" sz="3200" b="1" u="sng" dirty="0" smtClean="0"/>
              <a:t>This is </a:t>
            </a:r>
            <a:r>
              <a:rPr lang="en-US" sz="3200" b="1" i="1" u="sng" dirty="0" smtClean="0"/>
              <a:t>by far</a:t>
            </a:r>
            <a:r>
              <a:rPr lang="en-US" sz="3200" b="1" u="sng" dirty="0" smtClean="0"/>
              <a:t> the best way to implement equals()</a:t>
            </a:r>
            <a:endParaRPr lang="en-US" sz="3200" b="1" u="sng" dirty="0"/>
          </a:p>
        </p:txBody>
      </p:sp>
    </p:spTree>
    <p:extLst>
      <p:ext uri="{BB962C8B-B14F-4D97-AF65-F5344CB8AC3E}">
        <p14:creationId xmlns:p14="http://schemas.microsoft.com/office/powerpoint/2010/main" val="239703107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benefit: </a:t>
            </a:r>
            <a:r>
              <a:rPr lang="en-US" dirty="0" err="1" smtClean="0"/>
              <a:t>TreeSets</a:t>
            </a:r>
            <a:endParaRPr lang="en-US" dirty="0"/>
          </a:p>
        </p:txBody>
      </p:sp>
      <p:sp>
        <p:nvSpPr>
          <p:cNvPr id="4" name="Text Placeholder 3"/>
          <p:cNvSpPr>
            <a:spLocks noGrp="1"/>
          </p:cNvSpPr>
          <p:nvPr>
            <p:ph type="body" idx="1"/>
          </p:nvPr>
        </p:nvSpPr>
        <p:spPr/>
        <p:txBody>
          <a:bodyPr/>
          <a:lstStyle/>
          <a:p>
            <a:r>
              <a:rPr lang="en-US" dirty="0" err="1" smtClean="0"/>
              <a:t>HashSet</a:t>
            </a:r>
            <a:endParaRPr lang="en-US" dirty="0"/>
          </a:p>
        </p:txBody>
      </p:sp>
      <p:sp>
        <p:nvSpPr>
          <p:cNvPr id="5" name="Content Placeholder 4"/>
          <p:cNvSpPr>
            <a:spLocks noGrp="1"/>
          </p:cNvSpPr>
          <p:nvPr>
            <p:ph sz="half" idx="2"/>
          </p:nvPr>
        </p:nvSpPr>
        <p:spPr/>
        <p:txBody>
          <a:bodyPr>
            <a:normAutofit/>
          </a:bodyPr>
          <a:lstStyle/>
          <a:p>
            <a:r>
              <a:rPr lang="en-US" sz="2800" dirty="0" smtClean="0"/>
              <a:t>No duplicate members</a:t>
            </a:r>
          </a:p>
          <a:p>
            <a:r>
              <a:rPr lang="en-US" sz="2800" dirty="0" smtClean="0"/>
              <a:t>Traversal order is arbitrary and not repeatable</a:t>
            </a:r>
          </a:p>
          <a:p>
            <a:r>
              <a:rPr lang="en-US" sz="2800" dirty="0" smtClean="0"/>
              <a:t>Insertion time is constant and small, regardless of set size</a:t>
            </a:r>
            <a:endParaRPr lang="en-US" sz="2800" dirty="0"/>
          </a:p>
        </p:txBody>
      </p:sp>
      <p:sp>
        <p:nvSpPr>
          <p:cNvPr id="6" name="Text Placeholder 5"/>
          <p:cNvSpPr>
            <a:spLocks noGrp="1"/>
          </p:cNvSpPr>
          <p:nvPr>
            <p:ph type="body" sz="quarter" idx="3"/>
          </p:nvPr>
        </p:nvSpPr>
        <p:spPr/>
        <p:txBody>
          <a:bodyPr/>
          <a:lstStyle/>
          <a:p>
            <a:r>
              <a:rPr lang="en-US" dirty="0" err="1" smtClean="0"/>
              <a:t>TreeSet</a:t>
            </a:r>
            <a:endParaRPr lang="en-US" dirty="0"/>
          </a:p>
        </p:txBody>
      </p:sp>
      <p:sp>
        <p:nvSpPr>
          <p:cNvPr id="7" name="Content Placeholder 6"/>
          <p:cNvSpPr>
            <a:spLocks noGrp="1"/>
          </p:cNvSpPr>
          <p:nvPr>
            <p:ph sz="quarter" idx="4"/>
          </p:nvPr>
        </p:nvSpPr>
        <p:spPr>
          <a:xfrm>
            <a:off x="4645025" y="2174875"/>
            <a:ext cx="4041775" cy="2466378"/>
          </a:xfrm>
        </p:spPr>
        <p:txBody>
          <a:bodyPr>
            <a:noAutofit/>
          </a:bodyPr>
          <a:lstStyle/>
          <a:p>
            <a:r>
              <a:rPr lang="en-US" sz="2800" dirty="0" smtClean="0"/>
              <a:t>No duplicate members</a:t>
            </a:r>
          </a:p>
          <a:p>
            <a:r>
              <a:rPr lang="en-US" sz="2800" dirty="0" smtClean="0"/>
              <a:t>Traversal order is determined by </a:t>
            </a:r>
            <a:r>
              <a:rPr lang="en-US" sz="2800" dirty="0" err="1" smtClean="0"/>
              <a:t>compareTo</a:t>
            </a:r>
            <a:r>
              <a:rPr lang="en-US" sz="2800" dirty="0" smtClean="0"/>
              <a:t>()</a:t>
            </a:r>
          </a:p>
          <a:p>
            <a:r>
              <a:rPr lang="en-US" sz="2800" dirty="0" smtClean="0"/>
              <a:t>Insertion time is proportional to log(set size)</a:t>
            </a:r>
            <a:endParaRPr lang="en-US" sz="2800" dirty="0"/>
          </a:p>
        </p:txBody>
      </p:sp>
    </p:spTree>
    <p:extLst>
      <p:ext uri="{BB962C8B-B14F-4D97-AF65-F5344CB8AC3E}">
        <p14:creationId xmlns:p14="http://schemas.microsoft.com/office/powerpoint/2010/main" val="1550596103"/>
      </p:ext>
    </p:extLst>
  </p:cSld>
  <p:clrMapOvr>
    <a:masterClrMapping/>
  </p:clrMapOvr>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48725" y="1071909"/>
            <a:ext cx="8058320" cy="5016758"/>
          </a:xfrm>
          <a:prstGeom prst="rect">
            <a:avLst/>
          </a:prstGeom>
          <a:noFill/>
          <a:ln w="28575" cmpd="sng">
            <a:solidFill>
              <a:srgbClr val="FF0000"/>
            </a:solidFill>
          </a:ln>
        </p:spPr>
        <p:txBody>
          <a:bodyPr wrap="square" rtlCol="0">
            <a:spAutoFit/>
          </a:bodyPr>
          <a:lstStyle/>
          <a:p>
            <a:r>
              <a:rPr lang="en-US" sz="2000" dirty="0">
                <a:solidFill>
                  <a:srgbClr val="FF0000"/>
                </a:solidFill>
                <a:latin typeface="Courier"/>
                <a:cs typeface="Courier"/>
              </a:rPr>
              <a:t>class Catalog {</a:t>
            </a:r>
          </a:p>
          <a:p>
            <a:r>
              <a:rPr lang="en-US" sz="2000" dirty="0">
                <a:solidFill>
                  <a:srgbClr val="FF0000"/>
                </a:solidFill>
                <a:latin typeface="Courier"/>
                <a:cs typeface="Courier"/>
              </a:rPr>
              <a:t>  </a:t>
            </a:r>
            <a:r>
              <a:rPr lang="en-US" sz="2000" dirty="0" err="1" smtClean="0">
                <a:solidFill>
                  <a:srgbClr val="FF0000"/>
                </a:solidFill>
                <a:latin typeface="Courier"/>
                <a:cs typeface="Courier"/>
              </a:rPr>
              <a:t>TreeSet</a:t>
            </a:r>
            <a:r>
              <a:rPr lang="en-US" sz="2000" dirty="0" smtClean="0">
                <a:solidFill>
                  <a:srgbClr val="FF0000"/>
                </a:solidFill>
                <a:latin typeface="Courier"/>
                <a:cs typeface="Courier"/>
              </a:rPr>
              <a:t>&lt;</a:t>
            </a:r>
            <a:r>
              <a:rPr lang="en-US" sz="2000" dirty="0">
                <a:solidFill>
                  <a:srgbClr val="FF0000"/>
                </a:solidFill>
                <a:latin typeface="Courier"/>
                <a:cs typeface="Courier"/>
              </a:rPr>
              <a:t>Book&gt;   books;</a:t>
            </a:r>
          </a:p>
          <a:p>
            <a:endParaRPr lang="en-US" sz="2000" dirty="0">
              <a:solidFill>
                <a:srgbClr val="FF0000"/>
              </a:solidFill>
              <a:latin typeface="Courier"/>
              <a:cs typeface="Courier"/>
            </a:endParaRPr>
          </a:p>
          <a:p>
            <a:r>
              <a:rPr lang="en-US" sz="2000" dirty="0">
                <a:solidFill>
                  <a:srgbClr val="FF0000"/>
                </a:solidFill>
                <a:latin typeface="Courier"/>
                <a:cs typeface="Courier"/>
              </a:rPr>
              <a:t>  Catalog() { </a:t>
            </a:r>
            <a:endParaRPr lang="en-US" sz="2000" dirty="0" smtClean="0">
              <a:solidFill>
                <a:srgbClr val="FF0000"/>
              </a:solidFill>
              <a:latin typeface="Courier"/>
              <a:cs typeface="Courier"/>
            </a:endParaRPr>
          </a:p>
          <a:p>
            <a:r>
              <a:rPr lang="en-US" sz="2000" dirty="0">
                <a:solidFill>
                  <a:srgbClr val="FF0000"/>
                </a:solidFill>
                <a:latin typeface="Courier"/>
                <a:cs typeface="Courier"/>
              </a:rPr>
              <a:t> </a:t>
            </a:r>
            <a:r>
              <a:rPr lang="en-US" sz="2000" dirty="0" smtClean="0">
                <a:solidFill>
                  <a:srgbClr val="FF0000"/>
                </a:solidFill>
                <a:latin typeface="Courier"/>
                <a:cs typeface="Courier"/>
              </a:rPr>
              <a:t>   books </a:t>
            </a:r>
            <a:r>
              <a:rPr lang="en-US" sz="2000" dirty="0">
                <a:solidFill>
                  <a:srgbClr val="FF0000"/>
                </a:solidFill>
                <a:latin typeface="Courier"/>
                <a:cs typeface="Courier"/>
              </a:rPr>
              <a:t>= new </a:t>
            </a:r>
            <a:r>
              <a:rPr lang="en-US" sz="2000" dirty="0" err="1" smtClean="0">
                <a:solidFill>
                  <a:srgbClr val="FF0000"/>
                </a:solidFill>
                <a:latin typeface="Courier"/>
                <a:cs typeface="Courier"/>
              </a:rPr>
              <a:t>TreeSet</a:t>
            </a:r>
            <a:r>
              <a:rPr lang="en-US" sz="2000" dirty="0" smtClean="0">
                <a:solidFill>
                  <a:srgbClr val="FF0000"/>
                </a:solidFill>
                <a:latin typeface="Courier"/>
                <a:cs typeface="Courier"/>
              </a:rPr>
              <a:t>&lt;</a:t>
            </a:r>
            <a:r>
              <a:rPr lang="en-US" sz="2000" dirty="0">
                <a:solidFill>
                  <a:srgbClr val="FF0000"/>
                </a:solidFill>
                <a:latin typeface="Courier"/>
                <a:cs typeface="Courier"/>
              </a:rPr>
              <a:t>Book&gt;(); </a:t>
            </a:r>
            <a:endParaRPr lang="en-US" sz="2000" dirty="0" smtClean="0">
              <a:solidFill>
                <a:srgbClr val="FF0000"/>
              </a:solidFill>
              <a:latin typeface="Courier"/>
              <a:cs typeface="Courier"/>
            </a:endParaRPr>
          </a:p>
          <a:p>
            <a:endParaRPr lang="en-US" sz="2000" dirty="0">
              <a:solidFill>
                <a:srgbClr val="FF0000"/>
              </a:solidFill>
              <a:latin typeface="Courier"/>
              <a:cs typeface="Courier"/>
            </a:endParaRPr>
          </a:p>
          <a:p>
            <a:r>
              <a:rPr lang="en-US" sz="2000" dirty="0" smtClean="0">
                <a:solidFill>
                  <a:srgbClr val="FF0000"/>
                </a:solidFill>
                <a:latin typeface="Courier"/>
                <a:cs typeface="Courier"/>
              </a:rPr>
              <a:t>    Book tempest1 =</a:t>
            </a:r>
          </a:p>
          <a:p>
            <a:r>
              <a:rPr lang="en-US" sz="2000" dirty="0" smtClean="0">
                <a:solidFill>
                  <a:srgbClr val="FF0000"/>
                </a:solidFill>
                <a:latin typeface="Courier"/>
                <a:cs typeface="Courier"/>
              </a:rPr>
              <a:t>      new Book(“The Tempest”, “Shakespeare”);</a:t>
            </a:r>
          </a:p>
          <a:p>
            <a:r>
              <a:rPr lang="en-US" sz="2000" dirty="0" smtClean="0">
                <a:solidFill>
                  <a:srgbClr val="FF0000"/>
                </a:solidFill>
                <a:latin typeface="Courier"/>
                <a:cs typeface="Courier"/>
              </a:rPr>
              <a:t>    Book </a:t>
            </a:r>
            <a:r>
              <a:rPr lang="en-US" sz="2000" dirty="0" err="1">
                <a:solidFill>
                  <a:srgbClr val="FF0000"/>
                </a:solidFill>
                <a:latin typeface="Courier"/>
                <a:cs typeface="Courier"/>
              </a:rPr>
              <a:t>mAndC</a:t>
            </a:r>
            <a:r>
              <a:rPr lang="en-US" sz="2000" dirty="0">
                <a:solidFill>
                  <a:srgbClr val="FF0000"/>
                </a:solidFill>
                <a:latin typeface="Courier"/>
                <a:cs typeface="Courier"/>
              </a:rPr>
              <a:t> = </a:t>
            </a:r>
          </a:p>
          <a:p>
            <a:r>
              <a:rPr lang="en-US" sz="2000" dirty="0">
                <a:solidFill>
                  <a:srgbClr val="FF0000"/>
                </a:solidFill>
                <a:latin typeface="Courier"/>
                <a:cs typeface="Courier"/>
              </a:rPr>
              <a:t>  </a:t>
            </a:r>
            <a:r>
              <a:rPr lang="en-US" sz="2000" dirty="0" smtClean="0">
                <a:solidFill>
                  <a:srgbClr val="FF0000"/>
                </a:solidFill>
                <a:latin typeface="Courier"/>
                <a:cs typeface="Courier"/>
              </a:rPr>
              <a:t>    new </a:t>
            </a:r>
            <a:r>
              <a:rPr lang="en-US" sz="2000" dirty="0">
                <a:solidFill>
                  <a:srgbClr val="FF0000"/>
                </a:solidFill>
                <a:latin typeface="Courier"/>
                <a:cs typeface="Courier"/>
              </a:rPr>
              <a:t>Book(“Master &amp; Commander”, </a:t>
            </a:r>
            <a:r>
              <a:rPr lang="en-US" sz="2000" dirty="0" smtClean="0">
                <a:solidFill>
                  <a:srgbClr val="FF0000"/>
                </a:solidFill>
                <a:latin typeface="Courier"/>
                <a:cs typeface="Courier"/>
              </a:rPr>
              <a:t>“</a:t>
            </a:r>
            <a:r>
              <a:rPr lang="en-US" sz="2000" dirty="0">
                <a:solidFill>
                  <a:srgbClr val="FF0000"/>
                </a:solidFill>
                <a:latin typeface="Courier"/>
                <a:cs typeface="Courier"/>
              </a:rPr>
              <a:t>O’Brien”)</a:t>
            </a:r>
            <a:r>
              <a:rPr lang="en-US" sz="2000" dirty="0" smtClean="0">
                <a:solidFill>
                  <a:srgbClr val="FF0000"/>
                </a:solidFill>
                <a:latin typeface="Courier"/>
                <a:cs typeface="Courier"/>
              </a:rPr>
              <a:t>;</a:t>
            </a:r>
          </a:p>
          <a:p>
            <a:r>
              <a:rPr lang="en-US" sz="2000" dirty="0" smtClean="0">
                <a:solidFill>
                  <a:srgbClr val="FF0000"/>
                </a:solidFill>
                <a:latin typeface="Courier"/>
                <a:cs typeface="Courier"/>
              </a:rPr>
              <a:t>    Book tempest2 </a:t>
            </a:r>
            <a:r>
              <a:rPr lang="en-US" sz="2000" dirty="0">
                <a:solidFill>
                  <a:srgbClr val="FF0000"/>
                </a:solidFill>
                <a:latin typeface="Courier"/>
                <a:cs typeface="Courier"/>
              </a:rPr>
              <a:t>=</a:t>
            </a:r>
          </a:p>
          <a:p>
            <a:r>
              <a:rPr lang="en-US" sz="2000" dirty="0" smtClean="0">
                <a:solidFill>
                  <a:srgbClr val="FF0000"/>
                </a:solidFill>
                <a:latin typeface="Courier"/>
                <a:cs typeface="Courier"/>
              </a:rPr>
              <a:t>      new </a:t>
            </a:r>
            <a:r>
              <a:rPr lang="en-US" sz="2000" dirty="0">
                <a:solidFill>
                  <a:srgbClr val="FF0000"/>
                </a:solidFill>
                <a:latin typeface="Courier"/>
                <a:cs typeface="Courier"/>
              </a:rPr>
              <a:t>Book(“The Tempest”</a:t>
            </a:r>
            <a:r>
              <a:rPr lang="en-US" sz="2000" dirty="0" smtClean="0">
                <a:solidFill>
                  <a:srgbClr val="FF0000"/>
                </a:solidFill>
                <a:latin typeface="Courier"/>
                <a:cs typeface="Courier"/>
              </a:rPr>
              <a:t>, “</a:t>
            </a:r>
            <a:r>
              <a:rPr lang="en-US" sz="2000" dirty="0">
                <a:solidFill>
                  <a:srgbClr val="FF0000"/>
                </a:solidFill>
                <a:latin typeface="Courier"/>
                <a:cs typeface="Courier"/>
              </a:rPr>
              <a:t>Shakespeare”)</a:t>
            </a:r>
            <a:r>
              <a:rPr lang="en-US" sz="2000" dirty="0" smtClean="0">
                <a:solidFill>
                  <a:srgbClr val="FF0000"/>
                </a:solidFill>
                <a:latin typeface="Courier"/>
                <a:cs typeface="Courier"/>
              </a:rPr>
              <a:t>;</a:t>
            </a:r>
          </a:p>
          <a:p>
            <a:endParaRPr lang="en-US" sz="2000" dirty="0" smtClean="0">
              <a:solidFill>
                <a:srgbClr val="FF0000"/>
              </a:solidFill>
              <a:latin typeface="Courier"/>
              <a:cs typeface="Courier"/>
            </a:endParaRPr>
          </a:p>
          <a:p>
            <a:r>
              <a:rPr lang="en-US" sz="2000" dirty="0" smtClean="0">
                <a:solidFill>
                  <a:srgbClr val="FF0000"/>
                </a:solidFill>
                <a:latin typeface="Courier"/>
                <a:cs typeface="Courier"/>
              </a:rPr>
              <a:t>    </a:t>
            </a:r>
            <a:r>
              <a:rPr lang="en-US" sz="2000" dirty="0" err="1" smtClean="0">
                <a:solidFill>
                  <a:srgbClr val="FF0000"/>
                </a:solidFill>
                <a:latin typeface="Courier"/>
                <a:cs typeface="Courier"/>
              </a:rPr>
              <a:t>catalog.add</a:t>
            </a:r>
            <a:r>
              <a:rPr lang="en-US" sz="2000" dirty="0" smtClean="0">
                <a:solidFill>
                  <a:srgbClr val="FF0000"/>
                </a:solidFill>
                <a:latin typeface="Courier"/>
                <a:cs typeface="Courier"/>
              </a:rPr>
              <a:t>(tempest1);</a:t>
            </a:r>
          </a:p>
          <a:p>
            <a:r>
              <a:rPr lang="en-US" sz="2000" dirty="0">
                <a:solidFill>
                  <a:srgbClr val="FF0000"/>
                </a:solidFill>
                <a:latin typeface="Courier"/>
                <a:cs typeface="Courier"/>
              </a:rPr>
              <a:t> </a:t>
            </a:r>
            <a:r>
              <a:rPr lang="en-US" sz="2000" dirty="0" smtClean="0">
                <a:solidFill>
                  <a:srgbClr val="FF0000"/>
                </a:solidFill>
                <a:latin typeface="Courier"/>
                <a:cs typeface="Courier"/>
              </a:rPr>
              <a:t>   </a:t>
            </a:r>
            <a:r>
              <a:rPr lang="en-US" sz="2000" dirty="0" err="1" smtClean="0">
                <a:solidFill>
                  <a:srgbClr val="FF0000"/>
                </a:solidFill>
                <a:latin typeface="Courier"/>
                <a:cs typeface="Courier"/>
              </a:rPr>
              <a:t>catalog.add</a:t>
            </a:r>
            <a:r>
              <a:rPr lang="en-US" sz="2000" dirty="0" smtClean="0">
                <a:solidFill>
                  <a:srgbClr val="FF0000"/>
                </a:solidFill>
                <a:latin typeface="Courier"/>
                <a:cs typeface="Courier"/>
              </a:rPr>
              <a:t>(</a:t>
            </a:r>
            <a:r>
              <a:rPr lang="en-US" sz="2000" dirty="0" err="1" smtClean="0">
                <a:solidFill>
                  <a:srgbClr val="FF0000"/>
                </a:solidFill>
                <a:latin typeface="Courier"/>
                <a:cs typeface="Courier"/>
              </a:rPr>
              <a:t>mAndC</a:t>
            </a:r>
            <a:r>
              <a:rPr lang="en-US" sz="2000" dirty="0" smtClean="0">
                <a:solidFill>
                  <a:srgbClr val="FF0000"/>
                </a:solidFill>
                <a:latin typeface="Courier"/>
                <a:cs typeface="Courier"/>
              </a:rPr>
              <a:t>);</a:t>
            </a:r>
          </a:p>
          <a:p>
            <a:r>
              <a:rPr lang="en-US" sz="2000" dirty="0">
                <a:solidFill>
                  <a:srgbClr val="FF0000"/>
                </a:solidFill>
                <a:latin typeface="Courier"/>
                <a:cs typeface="Courier"/>
              </a:rPr>
              <a:t> </a:t>
            </a:r>
            <a:r>
              <a:rPr lang="en-US" sz="2000" dirty="0" smtClean="0">
                <a:solidFill>
                  <a:srgbClr val="FF0000"/>
                </a:solidFill>
                <a:latin typeface="Courier"/>
                <a:cs typeface="Courier"/>
              </a:rPr>
              <a:t>   </a:t>
            </a:r>
            <a:r>
              <a:rPr lang="en-US" sz="2000" dirty="0" err="1" smtClean="0">
                <a:solidFill>
                  <a:srgbClr val="FF0000"/>
                </a:solidFill>
                <a:latin typeface="Courier"/>
                <a:cs typeface="Courier"/>
              </a:rPr>
              <a:t>catalog.add</a:t>
            </a:r>
            <a:r>
              <a:rPr lang="en-US" sz="2000" dirty="0" smtClean="0">
                <a:solidFill>
                  <a:srgbClr val="FF0000"/>
                </a:solidFill>
                <a:latin typeface="Courier"/>
                <a:cs typeface="Courier"/>
              </a:rPr>
              <a:t>(tempest2);  </a:t>
            </a:r>
            <a:endParaRPr lang="en-US" sz="2000" dirty="0">
              <a:solidFill>
                <a:srgbClr val="FF0000"/>
              </a:solidFill>
              <a:latin typeface="Courier"/>
              <a:cs typeface="Courier"/>
            </a:endParaRPr>
          </a:p>
        </p:txBody>
      </p:sp>
      <p:sp>
        <p:nvSpPr>
          <p:cNvPr id="8" name="TextBox 7"/>
          <p:cNvSpPr txBox="1"/>
          <p:nvPr/>
        </p:nvSpPr>
        <p:spPr>
          <a:xfrm>
            <a:off x="2837658" y="116454"/>
            <a:ext cx="3159238" cy="707886"/>
          </a:xfrm>
          <a:prstGeom prst="rect">
            <a:avLst/>
          </a:prstGeom>
          <a:noFill/>
        </p:spPr>
        <p:txBody>
          <a:bodyPr wrap="none" rtlCol="0">
            <a:spAutoFit/>
          </a:bodyPr>
          <a:lstStyle/>
          <a:p>
            <a:r>
              <a:rPr lang="en-US" sz="4000" dirty="0" smtClean="0"/>
              <a:t>Catalog: Rev </a:t>
            </a:r>
            <a:r>
              <a:rPr lang="en-US" sz="4000" dirty="0"/>
              <a:t>C</a:t>
            </a:r>
          </a:p>
        </p:txBody>
      </p:sp>
      <p:sp>
        <p:nvSpPr>
          <p:cNvPr id="9" name="Oval 8"/>
          <p:cNvSpPr/>
          <p:nvPr/>
        </p:nvSpPr>
        <p:spPr>
          <a:xfrm>
            <a:off x="686636" y="1271848"/>
            <a:ext cx="1589230" cy="669206"/>
          </a:xfrm>
          <a:prstGeom prst="ellipse">
            <a:avLst/>
          </a:prstGeom>
          <a:noFill/>
          <a:ln w="3810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extBox 1"/>
          <p:cNvSpPr txBox="1"/>
          <p:nvPr/>
        </p:nvSpPr>
        <p:spPr>
          <a:xfrm>
            <a:off x="548725" y="6212736"/>
            <a:ext cx="8180909" cy="461665"/>
          </a:xfrm>
          <a:prstGeom prst="rect">
            <a:avLst/>
          </a:prstGeom>
          <a:noFill/>
        </p:spPr>
        <p:txBody>
          <a:bodyPr wrap="square" rtlCol="0">
            <a:spAutoFit/>
          </a:bodyPr>
          <a:lstStyle/>
          <a:p>
            <a:pPr algn="ctr"/>
            <a:r>
              <a:rPr lang="en-US" sz="2400" dirty="0" smtClean="0">
                <a:solidFill>
                  <a:srgbClr val="0000FF"/>
                </a:solidFill>
              </a:rPr>
              <a:t>Only difference vs. rev B: </a:t>
            </a:r>
            <a:r>
              <a:rPr lang="en-US" sz="2400" dirty="0" err="1" smtClean="0">
                <a:solidFill>
                  <a:srgbClr val="0000FF"/>
                </a:solidFill>
              </a:rPr>
              <a:t>HashSet</a:t>
            </a:r>
            <a:r>
              <a:rPr lang="en-US" sz="2400" dirty="0" smtClean="0">
                <a:solidFill>
                  <a:srgbClr val="0000FF"/>
                </a:solidFill>
              </a:rPr>
              <a:t> has become </a:t>
            </a:r>
            <a:r>
              <a:rPr lang="en-US" sz="2400" dirty="0" err="1" smtClean="0">
                <a:solidFill>
                  <a:srgbClr val="0000FF"/>
                </a:solidFill>
              </a:rPr>
              <a:t>TreeSet</a:t>
            </a:r>
            <a:r>
              <a:rPr lang="en-US" sz="2400" dirty="0" smtClean="0">
                <a:solidFill>
                  <a:srgbClr val="0000FF"/>
                </a:solidFill>
              </a:rPr>
              <a:t> </a:t>
            </a:r>
            <a:endParaRPr lang="en-US" sz="2400" dirty="0">
              <a:solidFill>
                <a:srgbClr val="0000FF"/>
              </a:solidFill>
            </a:endParaRPr>
          </a:p>
        </p:txBody>
      </p:sp>
      <p:sp>
        <p:nvSpPr>
          <p:cNvPr id="11" name="Oval 10"/>
          <p:cNvSpPr/>
          <p:nvPr/>
        </p:nvSpPr>
        <p:spPr>
          <a:xfrm>
            <a:off x="2837658" y="2211242"/>
            <a:ext cx="1589230" cy="669206"/>
          </a:xfrm>
          <a:prstGeom prst="ellipse">
            <a:avLst/>
          </a:prstGeom>
          <a:noFill/>
          <a:ln w="3810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63384833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heel(1)">
                                      <p:cBhvr>
                                        <p:cTn id="10" dur="2000"/>
                                        <p:tgtEl>
                                          <p:spTgt spid="11"/>
                                        </p:tgtEl>
                                      </p:cBhvr>
                                    </p:animEffect>
                                  </p:childTnLst>
                                </p:cTn>
                              </p:par>
                            </p:childTnLst>
                          </p:cTn>
                        </p:par>
                        <p:par>
                          <p:cTn id="11" fill="hold">
                            <p:stCondLst>
                              <p:cond delay="2000"/>
                            </p:stCondLst>
                            <p:childTnLst>
                              <p:par>
                                <p:cTn id="12" presetID="1" presetClass="entr" presetSubtype="0"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 grpId="0"/>
      <p:bldP spid="11"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48725" y="1071909"/>
            <a:ext cx="8058320" cy="5324535"/>
          </a:xfrm>
          <a:prstGeom prst="rect">
            <a:avLst/>
          </a:prstGeom>
          <a:noFill/>
          <a:ln w="28575" cmpd="sng">
            <a:solidFill>
              <a:srgbClr val="FF0000"/>
            </a:solidFill>
          </a:ln>
        </p:spPr>
        <p:txBody>
          <a:bodyPr wrap="square" rtlCol="0">
            <a:spAutoFit/>
          </a:bodyPr>
          <a:lstStyle/>
          <a:p>
            <a:r>
              <a:rPr lang="en-US" sz="2000" dirty="0">
                <a:solidFill>
                  <a:srgbClr val="FF0000"/>
                </a:solidFill>
                <a:latin typeface="Courier"/>
                <a:cs typeface="Courier"/>
              </a:rPr>
              <a:t>class Catalog {</a:t>
            </a:r>
          </a:p>
          <a:p>
            <a:r>
              <a:rPr lang="en-US" sz="2000" dirty="0">
                <a:solidFill>
                  <a:srgbClr val="FF0000"/>
                </a:solidFill>
                <a:latin typeface="Courier"/>
                <a:cs typeface="Courier"/>
              </a:rPr>
              <a:t>  </a:t>
            </a:r>
            <a:r>
              <a:rPr lang="en-US" sz="2000" dirty="0" err="1" smtClean="0">
                <a:solidFill>
                  <a:srgbClr val="FF0000"/>
                </a:solidFill>
                <a:latin typeface="Courier"/>
                <a:cs typeface="Courier"/>
              </a:rPr>
              <a:t>TreeSet</a:t>
            </a:r>
            <a:r>
              <a:rPr lang="en-US" sz="2000" dirty="0" smtClean="0">
                <a:solidFill>
                  <a:srgbClr val="FF0000"/>
                </a:solidFill>
                <a:latin typeface="Courier"/>
                <a:cs typeface="Courier"/>
              </a:rPr>
              <a:t>&lt;</a:t>
            </a:r>
            <a:r>
              <a:rPr lang="en-US" sz="2000" dirty="0">
                <a:solidFill>
                  <a:srgbClr val="FF0000"/>
                </a:solidFill>
                <a:latin typeface="Courier"/>
                <a:cs typeface="Courier"/>
              </a:rPr>
              <a:t>Book&gt;   books;</a:t>
            </a:r>
          </a:p>
          <a:p>
            <a:endParaRPr lang="en-US" sz="2000" dirty="0">
              <a:solidFill>
                <a:srgbClr val="FF0000"/>
              </a:solidFill>
              <a:latin typeface="Courier"/>
              <a:cs typeface="Courier"/>
            </a:endParaRPr>
          </a:p>
          <a:p>
            <a:r>
              <a:rPr lang="en-US" sz="2000" dirty="0">
                <a:solidFill>
                  <a:srgbClr val="FF0000"/>
                </a:solidFill>
                <a:latin typeface="Courier"/>
                <a:cs typeface="Courier"/>
              </a:rPr>
              <a:t>  Catalog() { </a:t>
            </a:r>
            <a:endParaRPr lang="en-US" sz="2000" dirty="0" smtClean="0">
              <a:solidFill>
                <a:srgbClr val="FF0000"/>
              </a:solidFill>
              <a:latin typeface="Courier"/>
              <a:cs typeface="Courier"/>
            </a:endParaRPr>
          </a:p>
          <a:p>
            <a:r>
              <a:rPr lang="en-US" sz="2000" dirty="0">
                <a:solidFill>
                  <a:srgbClr val="FF0000"/>
                </a:solidFill>
                <a:latin typeface="Courier"/>
                <a:cs typeface="Courier"/>
              </a:rPr>
              <a:t> </a:t>
            </a:r>
            <a:r>
              <a:rPr lang="en-US" sz="2000" dirty="0" smtClean="0">
                <a:solidFill>
                  <a:srgbClr val="FF0000"/>
                </a:solidFill>
                <a:latin typeface="Courier"/>
                <a:cs typeface="Courier"/>
              </a:rPr>
              <a:t>   books </a:t>
            </a:r>
            <a:r>
              <a:rPr lang="en-US" sz="2000" dirty="0">
                <a:solidFill>
                  <a:srgbClr val="FF0000"/>
                </a:solidFill>
                <a:latin typeface="Courier"/>
                <a:cs typeface="Courier"/>
              </a:rPr>
              <a:t>= new </a:t>
            </a:r>
            <a:r>
              <a:rPr lang="en-US" sz="2000" dirty="0" err="1" smtClean="0">
                <a:solidFill>
                  <a:srgbClr val="FF0000"/>
                </a:solidFill>
                <a:latin typeface="Courier"/>
                <a:cs typeface="Courier"/>
              </a:rPr>
              <a:t>TreeSet</a:t>
            </a:r>
            <a:r>
              <a:rPr lang="en-US" sz="2000" dirty="0" smtClean="0">
                <a:solidFill>
                  <a:srgbClr val="FF0000"/>
                </a:solidFill>
                <a:latin typeface="Courier"/>
                <a:cs typeface="Courier"/>
              </a:rPr>
              <a:t>&lt;</a:t>
            </a:r>
            <a:r>
              <a:rPr lang="en-US" sz="2000" dirty="0">
                <a:solidFill>
                  <a:srgbClr val="FF0000"/>
                </a:solidFill>
                <a:latin typeface="Courier"/>
                <a:cs typeface="Courier"/>
              </a:rPr>
              <a:t>Book&gt;(); </a:t>
            </a:r>
            <a:endParaRPr lang="en-US" sz="2000" dirty="0" smtClean="0">
              <a:solidFill>
                <a:srgbClr val="FF0000"/>
              </a:solidFill>
              <a:latin typeface="Courier"/>
              <a:cs typeface="Courier"/>
            </a:endParaRPr>
          </a:p>
          <a:p>
            <a:endParaRPr lang="en-US" sz="2000" dirty="0">
              <a:solidFill>
                <a:srgbClr val="FF0000"/>
              </a:solidFill>
              <a:latin typeface="Courier"/>
              <a:cs typeface="Courier"/>
            </a:endParaRPr>
          </a:p>
          <a:p>
            <a:r>
              <a:rPr lang="en-US" sz="2000" dirty="0" smtClean="0">
                <a:solidFill>
                  <a:srgbClr val="FF0000"/>
                </a:solidFill>
                <a:latin typeface="Courier"/>
                <a:cs typeface="Courier"/>
              </a:rPr>
              <a:t>    Book tempest1 =</a:t>
            </a:r>
          </a:p>
          <a:p>
            <a:r>
              <a:rPr lang="en-US" sz="2000" dirty="0" smtClean="0">
                <a:solidFill>
                  <a:srgbClr val="FF0000"/>
                </a:solidFill>
                <a:latin typeface="Courier"/>
                <a:cs typeface="Courier"/>
              </a:rPr>
              <a:t>      new Book(“Shakespeare</a:t>
            </a:r>
            <a:r>
              <a:rPr lang="en-US" sz="2000" dirty="0">
                <a:solidFill>
                  <a:srgbClr val="FF0000"/>
                </a:solidFill>
                <a:latin typeface="Courier"/>
                <a:cs typeface="Courier"/>
              </a:rPr>
              <a:t>”, “The Tempest</a:t>
            </a:r>
            <a:r>
              <a:rPr lang="en-US" sz="2000" dirty="0" smtClean="0">
                <a:solidFill>
                  <a:srgbClr val="FF0000"/>
                </a:solidFill>
                <a:latin typeface="Courier"/>
                <a:cs typeface="Courier"/>
              </a:rPr>
              <a:t>”);</a:t>
            </a:r>
          </a:p>
          <a:p>
            <a:r>
              <a:rPr lang="en-US" sz="2000" dirty="0" smtClean="0">
                <a:solidFill>
                  <a:srgbClr val="FF0000"/>
                </a:solidFill>
                <a:latin typeface="Courier"/>
                <a:cs typeface="Courier"/>
              </a:rPr>
              <a:t>    Book </a:t>
            </a:r>
            <a:r>
              <a:rPr lang="en-US" sz="2000" dirty="0" err="1">
                <a:solidFill>
                  <a:srgbClr val="FF0000"/>
                </a:solidFill>
                <a:latin typeface="Courier"/>
                <a:cs typeface="Courier"/>
              </a:rPr>
              <a:t>mAndC</a:t>
            </a:r>
            <a:r>
              <a:rPr lang="en-US" sz="2000" dirty="0">
                <a:solidFill>
                  <a:srgbClr val="FF0000"/>
                </a:solidFill>
                <a:latin typeface="Courier"/>
                <a:cs typeface="Courier"/>
              </a:rPr>
              <a:t> = </a:t>
            </a:r>
          </a:p>
          <a:p>
            <a:r>
              <a:rPr lang="en-US" sz="2000" dirty="0">
                <a:solidFill>
                  <a:srgbClr val="FF0000"/>
                </a:solidFill>
                <a:latin typeface="Courier"/>
                <a:cs typeface="Courier"/>
              </a:rPr>
              <a:t>  </a:t>
            </a:r>
            <a:r>
              <a:rPr lang="en-US" sz="2000" dirty="0" smtClean="0">
                <a:solidFill>
                  <a:srgbClr val="FF0000"/>
                </a:solidFill>
                <a:latin typeface="Courier"/>
                <a:cs typeface="Courier"/>
              </a:rPr>
              <a:t>    new </a:t>
            </a:r>
            <a:r>
              <a:rPr lang="en-US" sz="2000" dirty="0">
                <a:solidFill>
                  <a:srgbClr val="FF0000"/>
                </a:solidFill>
                <a:latin typeface="Courier"/>
                <a:cs typeface="Courier"/>
              </a:rPr>
              <a:t>Book(“</a:t>
            </a:r>
            <a:r>
              <a:rPr lang="en-US" sz="2000" dirty="0" smtClean="0">
                <a:solidFill>
                  <a:srgbClr val="FF0000"/>
                </a:solidFill>
                <a:latin typeface="Courier"/>
                <a:cs typeface="Courier"/>
              </a:rPr>
              <a:t>O’Brien, “</a:t>
            </a:r>
            <a:r>
              <a:rPr lang="en-US" sz="2000" dirty="0">
                <a:solidFill>
                  <a:srgbClr val="FF0000"/>
                </a:solidFill>
                <a:latin typeface="Courier"/>
                <a:cs typeface="Courier"/>
              </a:rPr>
              <a:t>Master &amp; Commander</a:t>
            </a:r>
            <a:r>
              <a:rPr lang="en-US" sz="2000" dirty="0" smtClean="0">
                <a:solidFill>
                  <a:srgbClr val="FF0000"/>
                </a:solidFill>
                <a:latin typeface="Courier"/>
                <a:cs typeface="Courier"/>
              </a:rPr>
              <a:t>”);</a:t>
            </a:r>
          </a:p>
          <a:p>
            <a:r>
              <a:rPr lang="en-US" sz="2000" dirty="0" smtClean="0">
                <a:solidFill>
                  <a:srgbClr val="FF0000"/>
                </a:solidFill>
                <a:latin typeface="Courier"/>
                <a:cs typeface="Courier"/>
              </a:rPr>
              <a:t>    Book tempest2 </a:t>
            </a:r>
            <a:r>
              <a:rPr lang="en-US" sz="2000" dirty="0">
                <a:solidFill>
                  <a:srgbClr val="FF0000"/>
                </a:solidFill>
                <a:latin typeface="Courier"/>
                <a:cs typeface="Courier"/>
              </a:rPr>
              <a:t>=</a:t>
            </a:r>
          </a:p>
          <a:p>
            <a:r>
              <a:rPr lang="en-US" sz="2000" dirty="0">
                <a:solidFill>
                  <a:srgbClr val="FF0000"/>
                </a:solidFill>
                <a:latin typeface="Courier"/>
                <a:cs typeface="Courier"/>
              </a:rPr>
              <a:t> </a:t>
            </a:r>
            <a:r>
              <a:rPr lang="en-US" sz="2000" dirty="0" smtClean="0">
                <a:solidFill>
                  <a:srgbClr val="FF0000"/>
                </a:solidFill>
                <a:latin typeface="Courier"/>
                <a:cs typeface="Courier"/>
              </a:rPr>
              <a:t>     new </a:t>
            </a:r>
            <a:r>
              <a:rPr lang="en-US" sz="2000" dirty="0">
                <a:solidFill>
                  <a:srgbClr val="FF0000"/>
                </a:solidFill>
                <a:latin typeface="Courier"/>
                <a:cs typeface="Courier"/>
              </a:rPr>
              <a:t>Book(“Shakespeare”, “The Tempest”);</a:t>
            </a:r>
            <a:endParaRPr lang="en-US" sz="2000" dirty="0" smtClean="0">
              <a:solidFill>
                <a:srgbClr val="FF0000"/>
              </a:solidFill>
              <a:latin typeface="Courier"/>
              <a:cs typeface="Courier"/>
            </a:endParaRPr>
          </a:p>
          <a:p>
            <a:r>
              <a:rPr lang="en-US" sz="2000" dirty="0" smtClean="0">
                <a:solidFill>
                  <a:srgbClr val="FF0000"/>
                </a:solidFill>
                <a:latin typeface="Courier"/>
                <a:cs typeface="Courier"/>
              </a:rPr>
              <a:t>    </a:t>
            </a:r>
            <a:r>
              <a:rPr lang="en-US" sz="2000" dirty="0" err="1" smtClean="0">
                <a:solidFill>
                  <a:srgbClr val="FF0000"/>
                </a:solidFill>
                <a:latin typeface="Courier"/>
                <a:cs typeface="Courier"/>
              </a:rPr>
              <a:t>catalog.add</a:t>
            </a:r>
            <a:r>
              <a:rPr lang="en-US" sz="2000" dirty="0" smtClean="0">
                <a:solidFill>
                  <a:srgbClr val="FF0000"/>
                </a:solidFill>
                <a:latin typeface="Courier"/>
                <a:cs typeface="Courier"/>
              </a:rPr>
              <a:t>(tempest1);</a:t>
            </a:r>
          </a:p>
          <a:p>
            <a:r>
              <a:rPr lang="en-US" sz="2000" dirty="0">
                <a:solidFill>
                  <a:srgbClr val="FF0000"/>
                </a:solidFill>
                <a:latin typeface="Courier"/>
                <a:cs typeface="Courier"/>
              </a:rPr>
              <a:t> </a:t>
            </a:r>
            <a:r>
              <a:rPr lang="en-US" sz="2000" dirty="0" smtClean="0">
                <a:solidFill>
                  <a:srgbClr val="FF0000"/>
                </a:solidFill>
                <a:latin typeface="Courier"/>
                <a:cs typeface="Courier"/>
              </a:rPr>
              <a:t>   </a:t>
            </a:r>
            <a:r>
              <a:rPr lang="en-US" sz="2000" dirty="0" err="1" smtClean="0">
                <a:solidFill>
                  <a:srgbClr val="FF0000"/>
                </a:solidFill>
                <a:latin typeface="Courier"/>
                <a:cs typeface="Courier"/>
              </a:rPr>
              <a:t>catalog.add</a:t>
            </a:r>
            <a:r>
              <a:rPr lang="en-US" sz="2000" dirty="0" smtClean="0">
                <a:solidFill>
                  <a:srgbClr val="FF0000"/>
                </a:solidFill>
                <a:latin typeface="Courier"/>
                <a:cs typeface="Courier"/>
              </a:rPr>
              <a:t>(</a:t>
            </a:r>
            <a:r>
              <a:rPr lang="en-US" sz="2000" dirty="0" err="1" smtClean="0">
                <a:solidFill>
                  <a:srgbClr val="FF0000"/>
                </a:solidFill>
                <a:latin typeface="Courier"/>
                <a:cs typeface="Courier"/>
              </a:rPr>
              <a:t>mAndC</a:t>
            </a:r>
            <a:r>
              <a:rPr lang="en-US" sz="2000" dirty="0" smtClean="0">
                <a:solidFill>
                  <a:srgbClr val="FF0000"/>
                </a:solidFill>
                <a:latin typeface="Courier"/>
                <a:cs typeface="Courier"/>
              </a:rPr>
              <a:t>);</a:t>
            </a:r>
          </a:p>
          <a:p>
            <a:r>
              <a:rPr lang="en-US" sz="2000" dirty="0">
                <a:solidFill>
                  <a:srgbClr val="FF0000"/>
                </a:solidFill>
                <a:latin typeface="Courier"/>
                <a:cs typeface="Courier"/>
              </a:rPr>
              <a:t> </a:t>
            </a:r>
            <a:r>
              <a:rPr lang="en-US" sz="2000" dirty="0" smtClean="0">
                <a:solidFill>
                  <a:srgbClr val="FF0000"/>
                </a:solidFill>
                <a:latin typeface="Courier"/>
                <a:cs typeface="Courier"/>
              </a:rPr>
              <a:t>   </a:t>
            </a:r>
            <a:r>
              <a:rPr lang="en-US" sz="2000" dirty="0" err="1" smtClean="0">
                <a:solidFill>
                  <a:srgbClr val="FF0000"/>
                </a:solidFill>
                <a:latin typeface="Courier"/>
                <a:cs typeface="Courier"/>
              </a:rPr>
              <a:t>catalog.add</a:t>
            </a:r>
            <a:r>
              <a:rPr lang="en-US" sz="2000" dirty="0" smtClean="0">
                <a:solidFill>
                  <a:srgbClr val="FF0000"/>
                </a:solidFill>
                <a:latin typeface="Courier"/>
                <a:cs typeface="Courier"/>
              </a:rPr>
              <a:t>(tempest2); </a:t>
            </a:r>
          </a:p>
          <a:p>
            <a:endParaRPr lang="en-US" sz="2000" dirty="0">
              <a:solidFill>
                <a:srgbClr val="FF0000"/>
              </a:solidFill>
              <a:latin typeface="Courier"/>
              <a:cs typeface="Courier"/>
            </a:endParaRPr>
          </a:p>
          <a:p>
            <a:r>
              <a:rPr lang="en-US" sz="2000" dirty="0" smtClean="0">
                <a:solidFill>
                  <a:srgbClr val="FF0000"/>
                </a:solidFill>
                <a:latin typeface="Courier"/>
                <a:cs typeface="Courier"/>
              </a:rPr>
              <a:t>    for (Book b: books) </a:t>
            </a:r>
            <a:r>
              <a:rPr lang="en-US" sz="2000" dirty="0" err="1" smtClean="0">
                <a:solidFill>
                  <a:srgbClr val="FF0000"/>
                </a:solidFill>
                <a:latin typeface="Courier"/>
                <a:cs typeface="Courier"/>
              </a:rPr>
              <a:t>System.out.println</a:t>
            </a:r>
            <a:r>
              <a:rPr lang="en-US" sz="2000" dirty="0" smtClean="0">
                <a:solidFill>
                  <a:srgbClr val="FF0000"/>
                </a:solidFill>
                <a:latin typeface="Courier"/>
                <a:cs typeface="Courier"/>
              </a:rPr>
              <a:t>(b); </a:t>
            </a:r>
            <a:endParaRPr lang="en-US" sz="2000" dirty="0">
              <a:solidFill>
                <a:srgbClr val="FF0000"/>
              </a:solidFill>
              <a:latin typeface="Courier"/>
              <a:cs typeface="Courier"/>
            </a:endParaRPr>
          </a:p>
        </p:txBody>
      </p:sp>
      <p:sp>
        <p:nvSpPr>
          <p:cNvPr id="8" name="TextBox 7"/>
          <p:cNvSpPr txBox="1"/>
          <p:nvPr/>
        </p:nvSpPr>
        <p:spPr>
          <a:xfrm>
            <a:off x="2837658" y="116454"/>
            <a:ext cx="3159238" cy="707886"/>
          </a:xfrm>
          <a:prstGeom prst="rect">
            <a:avLst/>
          </a:prstGeom>
          <a:noFill/>
        </p:spPr>
        <p:txBody>
          <a:bodyPr wrap="none" rtlCol="0">
            <a:spAutoFit/>
          </a:bodyPr>
          <a:lstStyle/>
          <a:p>
            <a:r>
              <a:rPr lang="en-US" sz="4000" dirty="0" smtClean="0"/>
              <a:t>Catalog: Rev </a:t>
            </a:r>
            <a:r>
              <a:rPr lang="en-US" sz="4000" dirty="0"/>
              <a:t>C</a:t>
            </a:r>
          </a:p>
        </p:txBody>
      </p:sp>
      <p:sp>
        <p:nvSpPr>
          <p:cNvPr id="4" name="TextBox 3"/>
          <p:cNvSpPr txBox="1"/>
          <p:nvPr/>
        </p:nvSpPr>
        <p:spPr>
          <a:xfrm>
            <a:off x="4134562" y="4606901"/>
            <a:ext cx="4717958" cy="954107"/>
          </a:xfrm>
          <a:prstGeom prst="rect">
            <a:avLst/>
          </a:prstGeom>
          <a:solidFill>
            <a:schemeClr val="bg1">
              <a:alpha val="72000"/>
            </a:schemeClr>
          </a:solidFill>
          <a:ln w="28575" cmpd="sng">
            <a:solidFill>
              <a:schemeClr val="tx1"/>
            </a:solidFill>
          </a:ln>
        </p:spPr>
        <p:txBody>
          <a:bodyPr wrap="none" rtlCol="0">
            <a:spAutoFit/>
          </a:bodyPr>
          <a:lstStyle/>
          <a:p>
            <a:r>
              <a:rPr lang="en-US" sz="2800" dirty="0" smtClean="0"/>
              <a:t>O’Brien: Master &amp; Commander</a:t>
            </a:r>
          </a:p>
          <a:p>
            <a:r>
              <a:rPr lang="en-US" sz="2800" dirty="0" smtClean="0"/>
              <a:t>Shakespeare: The Tempest</a:t>
            </a:r>
            <a:endParaRPr lang="en-US" sz="2800" dirty="0"/>
          </a:p>
        </p:txBody>
      </p:sp>
    </p:spTree>
    <p:extLst>
      <p:ext uri="{BB962C8B-B14F-4D97-AF65-F5344CB8AC3E}">
        <p14:creationId xmlns:p14="http://schemas.microsoft.com/office/powerpoint/2010/main" val="39260179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1"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1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a </a:t>
            </a:r>
            <a:r>
              <a:rPr lang="en-US" dirty="0" err="1" smtClean="0"/>
              <a:t>TreeSet</a:t>
            </a:r>
            <a:r>
              <a:rPr lang="en-US" dirty="0" smtClean="0"/>
              <a:t> to sort a </a:t>
            </a:r>
            <a:r>
              <a:rPr lang="en-US" dirty="0" err="1" smtClean="0"/>
              <a:t>HashSet</a:t>
            </a:r>
            <a:r>
              <a:rPr lang="en-US" dirty="0" smtClean="0"/>
              <a:t> into an </a:t>
            </a:r>
            <a:r>
              <a:rPr lang="en-US" dirty="0" err="1" smtClean="0"/>
              <a:t>ArrayList</a:t>
            </a:r>
            <a:endParaRPr lang="en-US" dirty="0"/>
          </a:p>
        </p:txBody>
      </p:sp>
      <p:sp>
        <p:nvSpPr>
          <p:cNvPr id="9" name="TextBox 8"/>
          <p:cNvSpPr txBox="1"/>
          <p:nvPr/>
        </p:nvSpPr>
        <p:spPr>
          <a:xfrm>
            <a:off x="104845" y="2042242"/>
            <a:ext cx="8539868" cy="461665"/>
          </a:xfrm>
          <a:prstGeom prst="rect">
            <a:avLst/>
          </a:prstGeom>
          <a:noFill/>
        </p:spPr>
        <p:txBody>
          <a:bodyPr wrap="none" rtlCol="0">
            <a:spAutoFit/>
          </a:bodyPr>
          <a:lstStyle/>
          <a:p>
            <a:r>
              <a:rPr lang="en-US" sz="2400" dirty="0" smtClean="0"/>
              <a:t>You can pass       </a:t>
            </a:r>
            <a:r>
              <a:rPr lang="en-US" sz="2400" dirty="0" err="1" smtClean="0"/>
              <a:t>HashSet</a:t>
            </a:r>
            <a:r>
              <a:rPr lang="en-US" sz="2400" dirty="0" smtClean="0"/>
              <a:t>       as an </a:t>
            </a:r>
            <a:r>
              <a:rPr lang="en-US" sz="2400" dirty="0" err="1" smtClean="0"/>
              <a:t>arg</a:t>
            </a:r>
            <a:r>
              <a:rPr lang="en-US" sz="2400" dirty="0" smtClean="0"/>
              <a:t> to the </a:t>
            </a:r>
            <a:r>
              <a:rPr lang="en-US" sz="2400" dirty="0" err="1" smtClean="0"/>
              <a:t>ctor</a:t>
            </a:r>
            <a:r>
              <a:rPr lang="en-US" sz="2400" dirty="0" smtClean="0"/>
              <a:t> of            </a:t>
            </a:r>
            <a:r>
              <a:rPr lang="en-US" sz="2400" dirty="0" err="1" smtClean="0"/>
              <a:t>HashSet</a:t>
            </a:r>
            <a:r>
              <a:rPr lang="en-US" sz="2400" dirty="0" smtClean="0"/>
              <a:t>  </a:t>
            </a:r>
            <a:endParaRPr lang="en-US" sz="2400" dirty="0"/>
          </a:p>
        </p:txBody>
      </p:sp>
      <p:sp>
        <p:nvSpPr>
          <p:cNvPr id="10" name="TextBox 9"/>
          <p:cNvSpPr txBox="1"/>
          <p:nvPr/>
        </p:nvSpPr>
        <p:spPr>
          <a:xfrm>
            <a:off x="2168075" y="1701348"/>
            <a:ext cx="6629790" cy="1200328"/>
          </a:xfrm>
          <a:prstGeom prst="rect">
            <a:avLst/>
          </a:prstGeom>
          <a:noFill/>
        </p:spPr>
        <p:txBody>
          <a:bodyPr wrap="none" rtlCol="0">
            <a:spAutoFit/>
          </a:bodyPr>
          <a:lstStyle/>
          <a:p>
            <a:r>
              <a:rPr lang="en-US" sz="2400" dirty="0" err="1" smtClean="0"/>
              <a:t>ArrayList</a:t>
            </a:r>
            <a:r>
              <a:rPr lang="en-US" sz="2400" dirty="0" smtClean="0"/>
              <a:t>                                                           </a:t>
            </a:r>
            <a:r>
              <a:rPr lang="en-US" sz="2400" dirty="0" err="1" smtClean="0"/>
              <a:t>ArrayList</a:t>
            </a:r>
            <a:endParaRPr lang="en-US" sz="2400" dirty="0" smtClean="0"/>
          </a:p>
          <a:p>
            <a:r>
              <a:rPr lang="en-US" sz="2400" dirty="0" smtClean="0"/>
              <a:t> </a:t>
            </a:r>
            <a:endParaRPr lang="en-US" sz="2400" dirty="0"/>
          </a:p>
          <a:p>
            <a:r>
              <a:rPr lang="en-US" sz="2400" dirty="0" err="1" smtClean="0"/>
              <a:t>TreeSet</a:t>
            </a:r>
            <a:r>
              <a:rPr lang="en-US" sz="2400" dirty="0" smtClean="0"/>
              <a:t>                                                             </a:t>
            </a:r>
            <a:r>
              <a:rPr lang="en-US" sz="2400" dirty="0" err="1" smtClean="0"/>
              <a:t>TreeSet</a:t>
            </a:r>
            <a:endParaRPr lang="en-US" sz="2400" dirty="0"/>
          </a:p>
        </p:txBody>
      </p:sp>
      <p:sp>
        <p:nvSpPr>
          <p:cNvPr id="14" name="Left Brace 13"/>
          <p:cNvSpPr/>
          <p:nvPr/>
        </p:nvSpPr>
        <p:spPr>
          <a:xfrm>
            <a:off x="1843860" y="1701348"/>
            <a:ext cx="317481" cy="1200328"/>
          </a:xfrm>
          <a:prstGeom prst="leftBrace">
            <a:avLst/>
          </a:prstGeom>
          <a:ln w="28575" cmpd="sng">
            <a:solidFill>
              <a:schemeClr val="tx1"/>
            </a:solidFill>
            <a:headEnd type="none"/>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a:p>
        </p:txBody>
      </p:sp>
      <p:sp>
        <p:nvSpPr>
          <p:cNvPr id="15" name="Left Brace 14"/>
          <p:cNvSpPr/>
          <p:nvPr/>
        </p:nvSpPr>
        <p:spPr>
          <a:xfrm rot="10800000">
            <a:off x="3324788" y="1701348"/>
            <a:ext cx="317481" cy="1200328"/>
          </a:xfrm>
          <a:prstGeom prst="leftBrace">
            <a:avLst/>
          </a:prstGeom>
          <a:ln w="28575" cmpd="sng">
            <a:solidFill>
              <a:schemeClr val="tx1"/>
            </a:solidFill>
            <a:headEnd type="none"/>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a:p>
        </p:txBody>
      </p:sp>
      <p:sp>
        <p:nvSpPr>
          <p:cNvPr id="16" name="Left Brace 15"/>
          <p:cNvSpPr/>
          <p:nvPr/>
        </p:nvSpPr>
        <p:spPr>
          <a:xfrm>
            <a:off x="7085522" y="1701348"/>
            <a:ext cx="317481" cy="1200328"/>
          </a:xfrm>
          <a:prstGeom prst="leftBrace">
            <a:avLst/>
          </a:prstGeom>
          <a:ln w="28575" cmpd="sng">
            <a:solidFill>
              <a:schemeClr val="tx1"/>
            </a:solidFill>
            <a:headEnd type="none"/>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a:p>
        </p:txBody>
      </p:sp>
      <p:sp>
        <p:nvSpPr>
          <p:cNvPr id="17" name="Left Brace 16"/>
          <p:cNvSpPr/>
          <p:nvPr/>
        </p:nvSpPr>
        <p:spPr>
          <a:xfrm rot="10800000">
            <a:off x="8419490" y="1701348"/>
            <a:ext cx="317481" cy="1200328"/>
          </a:xfrm>
          <a:prstGeom prst="leftBrace">
            <a:avLst/>
          </a:prstGeom>
          <a:ln w="28575" cmpd="sng">
            <a:solidFill>
              <a:schemeClr val="tx1"/>
            </a:solidFill>
            <a:headEnd type="none"/>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a:p>
        </p:txBody>
      </p:sp>
      <p:sp>
        <p:nvSpPr>
          <p:cNvPr id="18" name="TextBox 17"/>
          <p:cNvSpPr txBox="1"/>
          <p:nvPr/>
        </p:nvSpPr>
        <p:spPr>
          <a:xfrm>
            <a:off x="1031426" y="3599525"/>
            <a:ext cx="6778300" cy="1938992"/>
          </a:xfrm>
          <a:prstGeom prst="rect">
            <a:avLst/>
          </a:prstGeom>
          <a:noFill/>
          <a:ln w="28575" cmpd="sng">
            <a:solidFill>
              <a:schemeClr val="tx1"/>
            </a:solidFill>
          </a:ln>
        </p:spPr>
        <p:txBody>
          <a:bodyPr wrap="square" rtlCol="0">
            <a:spAutoFit/>
          </a:bodyPr>
          <a:lstStyle/>
          <a:p>
            <a:r>
              <a:rPr lang="en-US" sz="2400" dirty="0" err="1" smtClean="0">
                <a:latin typeface="Courier"/>
                <a:cs typeface="Courier"/>
              </a:rPr>
              <a:t>HashSet</a:t>
            </a:r>
            <a:r>
              <a:rPr lang="en-US" sz="2400" dirty="0" smtClean="0">
                <a:latin typeface="Courier"/>
                <a:cs typeface="Courier"/>
              </a:rPr>
              <a:t>&lt;Book&gt; library = (whatever)</a:t>
            </a:r>
          </a:p>
          <a:p>
            <a:r>
              <a:rPr lang="en-US" sz="2400" dirty="0" err="1" smtClean="0">
                <a:latin typeface="Courier"/>
                <a:cs typeface="Courier"/>
              </a:rPr>
              <a:t>TreeSet</a:t>
            </a:r>
            <a:r>
              <a:rPr lang="en-US" sz="2400" dirty="0" smtClean="0">
                <a:latin typeface="Courier"/>
                <a:cs typeface="Courier"/>
              </a:rPr>
              <a:t>&lt;Book&gt; sorter =</a:t>
            </a:r>
          </a:p>
          <a:p>
            <a:r>
              <a:rPr lang="en-US" sz="2400" dirty="0">
                <a:latin typeface="Courier"/>
                <a:cs typeface="Courier"/>
              </a:rPr>
              <a:t> </a:t>
            </a:r>
            <a:r>
              <a:rPr lang="en-US" sz="2400" dirty="0" smtClean="0">
                <a:latin typeface="Courier"/>
                <a:cs typeface="Courier"/>
              </a:rPr>
              <a:t>   new </a:t>
            </a:r>
            <a:r>
              <a:rPr lang="en-US" sz="2400" dirty="0" err="1" smtClean="0">
                <a:latin typeface="Courier"/>
                <a:cs typeface="Courier"/>
              </a:rPr>
              <a:t>TreeSet</a:t>
            </a:r>
            <a:r>
              <a:rPr lang="en-US" sz="2400" dirty="0" smtClean="0">
                <a:latin typeface="Courier"/>
                <a:cs typeface="Courier"/>
              </a:rPr>
              <a:t>&lt;Book&gt;(library);</a:t>
            </a:r>
          </a:p>
          <a:p>
            <a:r>
              <a:rPr lang="en-US" sz="2400" dirty="0" err="1" smtClean="0">
                <a:latin typeface="Courier"/>
                <a:cs typeface="Courier"/>
              </a:rPr>
              <a:t>ArrayList</a:t>
            </a:r>
            <a:r>
              <a:rPr lang="en-US" sz="2400" dirty="0" smtClean="0">
                <a:latin typeface="Courier"/>
                <a:cs typeface="Courier"/>
              </a:rPr>
              <a:t>&lt;Book&gt; </a:t>
            </a:r>
            <a:r>
              <a:rPr lang="en-US" sz="2400" dirty="0" err="1" smtClean="0">
                <a:latin typeface="Courier"/>
                <a:cs typeface="Courier"/>
              </a:rPr>
              <a:t>sortedList</a:t>
            </a:r>
            <a:r>
              <a:rPr lang="en-US" sz="2400" dirty="0" smtClean="0">
                <a:latin typeface="Courier"/>
                <a:cs typeface="Courier"/>
              </a:rPr>
              <a:t> =</a:t>
            </a:r>
          </a:p>
          <a:p>
            <a:r>
              <a:rPr lang="en-US" sz="2400" dirty="0">
                <a:latin typeface="Courier"/>
                <a:cs typeface="Courier"/>
              </a:rPr>
              <a:t> </a:t>
            </a:r>
            <a:r>
              <a:rPr lang="en-US" sz="2400" dirty="0" smtClean="0">
                <a:latin typeface="Courier"/>
                <a:cs typeface="Courier"/>
              </a:rPr>
              <a:t>   new </a:t>
            </a:r>
            <a:r>
              <a:rPr lang="en-US" sz="2400" dirty="0" err="1" smtClean="0">
                <a:latin typeface="Courier"/>
                <a:cs typeface="Courier"/>
              </a:rPr>
              <a:t>ArrayList</a:t>
            </a:r>
            <a:r>
              <a:rPr lang="en-US" sz="2400" dirty="0" smtClean="0">
                <a:latin typeface="Courier"/>
                <a:cs typeface="Courier"/>
              </a:rPr>
              <a:t>&lt;Book&gt;(sorter);</a:t>
            </a:r>
            <a:endParaRPr lang="en-US" sz="2400" dirty="0">
              <a:latin typeface="Courier"/>
              <a:cs typeface="Courier"/>
            </a:endParaRPr>
          </a:p>
        </p:txBody>
      </p:sp>
    </p:spTree>
    <p:extLst>
      <p:ext uri="{BB962C8B-B14F-4D97-AF65-F5344CB8AC3E}">
        <p14:creationId xmlns:p14="http://schemas.microsoft.com/office/powerpoint/2010/main" val="2511173904"/>
      </p:ext>
    </p:extLst>
  </p:cSld>
  <p:clrMapOvr>
    <a:masterClrMapping/>
  </p:clrMapOvr>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3365" y="770300"/>
            <a:ext cx="8058320" cy="5940088"/>
          </a:xfrm>
          <a:prstGeom prst="rect">
            <a:avLst/>
          </a:prstGeom>
          <a:noFill/>
          <a:ln w="28575" cmpd="sng">
            <a:solidFill>
              <a:srgbClr val="FF0000"/>
            </a:solidFill>
          </a:ln>
        </p:spPr>
        <p:txBody>
          <a:bodyPr wrap="square" rtlCol="0">
            <a:spAutoFit/>
          </a:bodyPr>
          <a:lstStyle/>
          <a:p>
            <a:r>
              <a:rPr lang="en-US" sz="2000" dirty="0">
                <a:solidFill>
                  <a:srgbClr val="FF0000"/>
                </a:solidFill>
                <a:latin typeface="Courier"/>
                <a:cs typeface="Courier"/>
              </a:rPr>
              <a:t>class Catalog </a:t>
            </a:r>
            <a:r>
              <a:rPr lang="en-US" sz="2000" dirty="0" smtClean="0">
                <a:solidFill>
                  <a:srgbClr val="FF0000"/>
                </a:solidFill>
                <a:latin typeface="Courier"/>
                <a:cs typeface="Courier"/>
              </a:rPr>
              <a:t>{</a:t>
            </a:r>
          </a:p>
          <a:p>
            <a:endParaRPr lang="en-US" sz="2000" dirty="0">
              <a:solidFill>
                <a:srgbClr val="FF0000"/>
              </a:solidFill>
              <a:latin typeface="Courier"/>
              <a:cs typeface="Courier"/>
            </a:endParaRPr>
          </a:p>
          <a:p>
            <a:endParaRPr lang="en-US" sz="2000" dirty="0">
              <a:solidFill>
                <a:srgbClr val="FF0000"/>
              </a:solidFill>
              <a:latin typeface="Courier"/>
              <a:cs typeface="Courier"/>
            </a:endParaRPr>
          </a:p>
          <a:p>
            <a:r>
              <a:rPr lang="en-US" sz="2000" dirty="0">
                <a:solidFill>
                  <a:srgbClr val="FF0000"/>
                </a:solidFill>
                <a:latin typeface="Courier"/>
                <a:cs typeface="Courier"/>
              </a:rPr>
              <a:t>  </a:t>
            </a:r>
            <a:r>
              <a:rPr lang="en-US" sz="2000" dirty="0" err="1" smtClean="0">
                <a:solidFill>
                  <a:srgbClr val="FF0000"/>
                </a:solidFill>
                <a:latin typeface="Courier"/>
                <a:cs typeface="Courier"/>
              </a:rPr>
              <a:t>TreeSet</a:t>
            </a:r>
            <a:r>
              <a:rPr lang="en-US" sz="2000" dirty="0" smtClean="0">
                <a:solidFill>
                  <a:srgbClr val="FF0000"/>
                </a:solidFill>
                <a:latin typeface="Courier"/>
                <a:cs typeface="Courier"/>
              </a:rPr>
              <a:t>&lt;</a:t>
            </a:r>
            <a:r>
              <a:rPr lang="en-US" sz="2000" dirty="0">
                <a:solidFill>
                  <a:srgbClr val="FF0000"/>
                </a:solidFill>
                <a:latin typeface="Courier"/>
                <a:cs typeface="Courier"/>
              </a:rPr>
              <a:t>Book&gt;   books;</a:t>
            </a:r>
          </a:p>
          <a:p>
            <a:endParaRPr lang="en-US" sz="2000" dirty="0">
              <a:solidFill>
                <a:srgbClr val="FF0000"/>
              </a:solidFill>
              <a:latin typeface="Courier"/>
              <a:cs typeface="Courier"/>
            </a:endParaRPr>
          </a:p>
          <a:p>
            <a:r>
              <a:rPr lang="en-US" sz="2000" dirty="0">
                <a:solidFill>
                  <a:srgbClr val="FF0000"/>
                </a:solidFill>
                <a:latin typeface="Courier"/>
                <a:cs typeface="Courier"/>
              </a:rPr>
              <a:t>  Catalog() { </a:t>
            </a:r>
            <a:endParaRPr lang="en-US" sz="2000" dirty="0" smtClean="0">
              <a:solidFill>
                <a:srgbClr val="FF0000"/>
              </a:solidFill>
              <a:latin typeface="Courier"/>
              <a:cs typeface="Courier"/>
            </a:endParaRPr>
          </a:p>
          <a:p>
            <a:r>
              <a:rPr lang="en-US" sz="2000" dirty="0">
                <a:solidFill>
                  <a:srgbClr val="FF0000"/>
                </a:solidFill>
                <a:latin typeface="Courier"/>
                <a:cs typeface="Courier"/>
              </a:rPr>
              <a:t> </a:t>
            </a:r>
            <a:r>
              <a:rPr lang="en-US" sz="2000" dirty="0" smtClean="0">
                <a:solidFill>
                  <a:srgbClr val="FF0000"/>
                </a:solidFill>
                <a:latin typeface="Courier"/>
                <a:cs typeface="Courier"/>
              </a:rPr>
              <a:t>   books </a:t>
            </a:r>
            <a:r>
              <a:rPr lang="en-US" sz="2000" dirty="0">
                <a:solidFill>
                  <a:srgbClr val="FF0000"/>
                </a:solidFill>
                <a:latin typeface="Courier"/>
                <a:cs typeface="Courier"/>
              </a:rPr>
              <a:t>= new </a:t>
            </a:r>
            <a:r>
              <a:rPr lang="en-US" sz="2000" dirty="0" err="1" smtClean="0">
                <a:solidFill>
                  <a:srgbClr val="FF0000"/>
                </a:solidFill>
                <a:latin typeface="Courier"/>
                <a:cs typeface="Courier"/>
              </a:rPr>
              <a:t>TreeSet</a:t>
            </a:r>
            <a:r>
              <a:rPr lang="en-US" sz="2000" dirty="0" smtClean="0">
                <a:solidFill>
                  <a:srgbClr val="FF0000"/>
                </a:solidFill>
                <a:latin typeface="Courier"/>
                <a:cs typeface="Courier"/>
              </a:rPr>
              <a:t>&lt;</a:t>
            </a:r>
            <a:r>
              <a:rPr lang="en-US" sz="2000" dirty="0">
                <a:solidFill>
                  <a:srgbClr val="FF0000"/>
                </a:solidFill>
                <a:latin typeface="Courier"/>
                <a:cs typeface="Courier"/>
              </a:rPr>
              <a:t>Book&gt;(); </a:t>
            </a:r>
            <a:endParaRPr lang="en-US" sz="2000" dirty="0" smtClean="0">
              <a:solidFill>
                <a:srgbClr val="FF0000"/>
              </a:solidFill>
              <a:latin typeface="Courier"/>
              <a:cs typeface="Courier"/>
            </a:endParaRPr>
          </a:p>
          <a:p>
            <a:endParaRPr lang="en-US" sz="2000" dirty="0">
              <a:solidFill>
                <a:srgbClr val="FF0000"/>
              </a:solidFill>
              <a:latin typeface="Courier"/>
              <a:cs typeface="Courier"/>
            </a:endParaRPr>
          </a:p>
          <a:p>
            <a:r>
              <a:rPr lang="en-US" sz="2000" dirty="0" smtClean="0">
                <a:solidFill>
                  <a:srgbClr val="FF0000"/>
                </a:solidFill>
                <a:latin typeface="Courier"/>
                <a:cs typeface="Courier"/>
              </a:rPr>
              <a:t>    Book tempest1 =</a:t>
            </a:r>
          </a:p>
          <a:p>
            <a:r>
              <a:rPr lang="en-US" sz="2000" dirty="0" smtClean="0">
                <a:solidFill>
                  <a:srgbClr val="FF0000"/>
                </a:solidFill>
                <a:latin typeface="Courier"/>
                <a:cs typeface="Courier"/>
              </a:rPr>
              <a:t>      new Book(“Shakespeare</a:t>
            </a:r>
            <a:r>
              <a:rPr lang="en-US" sz="2000" dirty="0">
                <a:solidFill>
                  <a:srgbClr val="FF0000"/>
                </a:solidFill>
                <a:latin typeface="Courier"/>
                <a:cs typeface="Courier"/>
              </a:rPr>
              <a:t>”, “The Tempest</a:t>
            </a:r>
            <a:r>
              <a:rPr lang="en-US" sz="2000" dirty="0" smtClean="0">
                <a:solidFill>
                  <a:srgbClr val="FF0000"/>
                </a:solidFill>
                <a:latin typeface="Courier"/>
                <a:cs typeface="Courier"/>
              </a:rPr>
              <a:t>”);</a:t>
            </a:r>
          </a:p>
          <a:p>
            <a:r>
              <a:rPr lang="en-US" sz="2000" dirty="0" smtClean="0">
                <a:solidFill>
                  <a:srgbClr val="FF0000"/>
                </a:solidFill>
                <a:latin typeface="Courier"/>
                <a:cs typeface="Courier"/>
              </a:rPr>
              <a:t>    Book </a:t>
            </a:r>
            <a:r>
              <a:rPr lang="en-US" sz="2000" dirty="0" err="1">
                <a:solidFill>
                  <a:srgbClr val="FF0000"/>
                </a:solidFill>
                <a:latin typeface="Courier"/>
                <a:cs typeface="Courier"/>
              </a:rPr>
              <a:t>mAndC</a:t>
            </a:r>
            <a:r>
              <a:rPr lang="en-US" sz="2000" dirty="0">
                <a:solidFill>
                  <a:srgbClr val="FF0000"/>
                </a:solidFill>
                <a:latin typeface="Courier"/>
                <a:cs typeface="Courier"/>
              </a:rPr>
              <a:t> = </a:t>
            </a:r>
          </a:p>
          <a:p>
            <a:r>
              <a:rPr lang="en-US" sz="2000" dirty="0">
                <a:solidFill>
                  <a:srgbClr val="FF0000"/>
                </a:solidFill>
                <a:latin typeface="Courier"/>
                <a:cs typeface="Courier"/>
              </a:rPr>
              <a:t>  </a:t>
            </a:r>
            <a:r>
              <a:rPr lang="en-US" sz="2000" dirty="0" smtClean="0">
                <a:solidFill>
                  <a:srgbClr val="FF0000"/>
                </a:solidFill>
                <a:latin typeface="Courier"/>
                <a:cs typeface="Courier"/>
              </a:rPr>
              <a:t>    new </a:t>
            </a:r>
            <a:r>
              <a:rPr lang="en-US" sz="2000" dirty="0">
                <a:solidFill>
                  <a:srgbClr val="FF0000"/>
                </a:solidFill>
                <a:latin typeface="Courier"/>
                <a:cs typeface="Courier"/>
              </a:rPr>
              <a:t>Book(“</a:t>
            </a:r>
            <a:r>
              <a:rPr lang="en-US" sz="2000" dirty="0" smtClean="0">
                <a:solidFill>
                  <a:srgbClr val="FF0000"/>
                </a:solidFill>
                <a:latin typeface="Courier"/>
                <a:cs typeface="Courier"/>
              </a:rPr>
              <a:t>O’Brien, “</a:t>
            </a:r>
            <a:r>
              <a:rPr lang="en-US" sz="2000" dirty="0">
                <a:solidFill>
                  <a:srgbClr val="FF0000"/>
                </a:solidFill>
                <a:latin typeface="Courier"/>
                <a:cs typeface="Courier"/>
              </a:rPr>
              <a:t>Master &amp; Commander</a:t>
            </a:r>
            <a:r>
              <a:rPr lang="en-US" sz="2000" dirty="0" smtClean="0">
                <a:solidFill>
                  <a:srgbClr val="FF0000"/>
                </a:solidFill>
                <a:latin typeface="Courier"/>
                <a:cs typeface="Courier"/>
              </a:rPr>
              <a:t>”);</a:t>
            </a:r>
          </a:p>
          <a:p>
            <a:r>
              <a:rPr lang="en-US" sz="2000" dirty="0" smtClean="0">
                <a:solidFill>
                  <a:srgbClr val="FF0000"/>
                </a:solidFill>
                <a:latin typeface="Courier"/>
                <a:cs typeface="Courier"/>
              </a:rPr>
              <a:t>    Book tempest2 </a:t>
            </a:r>
            <a:r>
              <a:rPr lang="en-US" sz="2000" dirty="0">
                <a:solidFill>
                  <a:srgbClr val="FF0000"/>
                </a:solidFill>
                <a:latin typeface="Courier"/>
                <a:cs typeface="Courier"/>
              </a:rPr>
              <a:t>=</a:t>
            </a:r>
          </a:p>
          <a:p>
            <a:r>
              <a:rPr lang="en-US" sz="2000" dirty="0">
                <a:solidFill>
                  <a:srgbClr val="FF0000"/>
                </a:solidFill>
                <a:latin typeface="Courier"/>
                <a:cs typeface="Courier"/>
              </a:rPr>
              <a:t> </a:t>
            </a:r>
            <a:r>
              <a:rPr lang="en-US" sz="2000" dirty="0" smtClean="0">
                <a:solidFill>
                  <a:srgbClr val="FF0000"/>
                </a:solidFill>
                <a:latin typeface="Courier"/>
                <a:cs typeface="Courier"/>
              </a:rPr>
              <a:t>     new </a:t>
            </a:r>
            <a:r>
              <a:rPr lang="en-US" sz="2000" dirty="0">
                <a:solidFill>
                  <a:srgbClr val="FF0000"/>
                </a:solidFill>
                <a:latin typeface="Courier"/>
                <a:cs typeface="Courier"/>
              </a:rPr>
              <a:t>Book(“Shakespeare”, “The Tempest”);</a:t>
            </a:r>
            <a:endParaRPr lang="en-US" sz="2000" dirty="0" smtClean="0">
              <a:solidFill>
                <a:srgbClr val="FF0000"/>
              </a:solidFill>
              <a:latin typeface="Courier"/>
              <a:cs typeface="Courier"/>
            </a:endParaRPr>
          </a:p>
          <a:p>
            <a:r>
              <a:rPr lang="en-US" sz="2000" dirty="0" smtClean="0">
                <a:solidFill>
                  <a:srgbClr val="FF0000"/>
                </a:solidFill>
                <a:latin typeface="Courier"/>
                <a:cs typeface="Courier"/>
              </a:rPr>
              <a:t>    </a:t>
            </a:r>
            <a:r>
              <a:rPr lang="en-US" sz="2000" dirty="0" err="1" smtClean="0">
                <a:solidFill>
                  <a:srgbClr val="FF0000"/>
                </a:solidFill>
                <a:latin typeface="Courier"/>
                <a:cs typeface="Courier"/>
              </a:rPr>
              <a:t>catalog.add</a:t>
            </a:r>
            <a:r>
              <a:rPr lang="en-US" sz="2000" dirty="0" smtClean="0">
                <a:solidFill>
                  <a:srgbClr val="FF0000"/>
                </a:solidFill>
                <a:latin typeface="Courier"/>
                <a:cs typeface="Courier"/>
              </a:rPr>
              <a:t>(tempest1);</a:t>
            </a:r>
          </a:p>
          <a:p>
            <a:r>
              <a:rPr lang="en-US" sz="2000" dirty="0">
                <a:solidFill>
                  <a:srgbClr val="FF0000"/>
                </a:solidFill>
                <a:latin typeface="Courier"/>
                <a:cs typeface="Courier"/>
              </a:rPr>
              <a:t> </a:t>
            </a:r>
            <a:r>
              <a:rPr lang="en-US" sz="2000" dirty="0" smtClean="0">
                <a:solidFill>
                  <a:srgbClr val="FF0000"/>
                </a:solidFill>
                <a:latin typeface="Courier"/>
                <a:cs typeface="Courier"/>
              </a:rPr>
              <a:t>   </a:t>
            </a:r>
            <a:r>
              <a:rPr lang="en-US" sz="2000" dirty="0" err="1" smtClean="0">
                <a:solidFill>
                  <a:srgbClr val="FF0000"/>
                </a:solidFill>
                <a:latin typeface="Courier"/>
                <a:cs typeface="Courier"/>
              </a:rPr>
              <a:t>catalog.add</a:t>
            </a:r>
            <a:r>
              <a:rPr lang="en-US" sz="2000" dirty="0" smtClean="0">
                <a:solidFill>
                  <a:srgbClr val="FF0000"/>
                </a:solidFill>
                <a:latin typeface="Courier"/>
                <a:cs typeface="Courier"/>
              </a:rPr>
              <a:t>(</a:t>
            </a:r>
            <a:r>
              <a:rPr lang="en-US" sz="2000" dirty="0" err="1" smtClean="0">
                <a:solidFill>
                  <a:srgbClr val="FF0000"/>
                </a:solidFill>
                <a:latin typeface="Courier"/>
                <a:cs typeface="Courier"/>
              </a:rPr>
              <a:t>mAndC</a:t>
            </a:r>
            <a:r>
              <a:rPr lang="en-US" sz="2000" dirty="0" smtClean="0">
                <a:solidFill>
                  <a:srgbClr val="FF0000"/>
                </a:solidFill>
                <a:latin typeface="Courier"/>
                <a:cs typeface="Courier"/>
              </a:rPr>
              <a:t>);</a:t>
            </a:r>
          </a:p>
          <a:p>
            <a:r>
              <a:rPr lang="en-US" sz="2000" dirty="0">
                <a:solidFill>
                  <a:srgbClr val="FF0000"/>
                </a:solidFill>
                <a:latin typeface="Courier"/>
                <a:cs typeface="Courier"/>
              </a:rPr>
              <a:t> </a:t>
            </a:r>
            <a:r>
              <a:rPr lang="en-US" sz="2000" dirty="0" smtClean="0">
                <a:solidFill>
                  <a:srgbClr val="FF0000"/>
                </a:solidFill>
                <a:latin typeface="Courier"/>
                <a:cs typeface="Courier"/>
              </a:rPr>
              <a:t>   </a:t>
            </a:r>
            <a:r>
              <a:rPr lang="en-US" sz="2000" dirty="0" err="1" smtClean="0">
                <a:solidFill>
                  <a:srgbClr val="FF0000"/>
                </a:solidFill>
                <a:latin typeface="Courier"/>
                <a:cs typeface="Courier"/>
              </a:rPr>
              <a:t>catalog.add</a:t>
            </a:r>
            <a:r>
              <a:rPr lang="en-US" sz="2000" dirty="0" smtClean="0">
                <a:solidFill>
                  <a:srgbClr val="FF0000"/>
                </a:solidFill>
                <a:latin typeface="Courier"/>
                <a:cs typeface="Courier"/>
              </a:rPr>
              <a:t>(tempest2); </a:t>
            </a:r>
          </a:p>
          <a:p>
            <a:endParaRPr lang="en-US" sz="2000" dirty="0">
              <a:solidFill>
                <a:srgbClr val="FF0000"/>
              </a:solidFill>
              <a:latin typeface="Courier"/>
              <a:cs typeface="Courier"/>
            </a:endParaRPr>
          </a:p>
          <a:p>
            <a:r>
              <a:rPr lang="en-US" sz="2000" dirty="0" smtClean="0">
                <a:solidFill>
                  <a:srgbClr val="FF0000"/>
                </a:solidFill>
                <a:latin typeface="Courier"/>
                <a:cs typeface="Courier"/>
              </a:rPr>
              <a:t>    for (Book b: books) </a:t>
            </a:r>
            <a:r>
              <a:rPr lang="en-US" sz="2000" dirty="0" err="1" smtClean="0">
                <a:solidFill>
                  <a:srgbClr val="FF0000"/>
                </a:solidFill>
                <a:latin typeface="Courier"/>
                <a:cs typeface="Courier"/>
              </a:rPr>
              <a:t>System.out.println</a:t>
            </a:r>
            <a:r>
              <a:rPr lang="en-US" sz="2000" dirty="0" smtClean="0">
                <a:solidFill>
                  <a:srgbClr val="FF0000"/>
                </a:solidFill>
                <a:latin typeface="Courier"/>
                <a:cs typeface="Courier"/>
              </a:rPr>
              <a:t>(b); </a:t>
            </a:r>
            <a:endParaRPr lang="en-US" sz="2000" dirty="0">
              <a:solidFill>
                <a:srgbClr val="FF0000"/>
              </a:solidFill>
              <a:latin typeface="Courier"/>
              <a:cs typeface="Courier"/>
            </a:endParaRPr>
          </a:p>
        </p:txBody>
      </p:sp>
      <p:sp>
        <p:nvSpPr>
          <p:cNvPr id="8" name="TextBox 7"/>
          <p:cNvSpPr txBox="1"/>
          <p:nvPr/>
        </p:nvSpPr>
        <p:spPr>
          <a:xfrm>
            <a:off x="2837658" y="62414"/>
            <a:ext cx="3201317" cy="707886"/>
          </a:xfrm>
          <a:prstGeom prst="rect">
            <a:avLst/>
          </a:prstGeom>
          <a:noFill/>
        </p:spPr>
        <p:txBody>
          <a:bodyPr wrap="none" rtlCol="0">
            <a:spAutoFit/>
          </a:bodyPr>
          <a:lstStyle/>
          <a:p>
            <a:r>
              <a:rPr lang="en-US" sz="4000" dirty="0" smtClean="0"/>
              <a:t>Catalog: Rev </a:t>
            </a:r>
            <a:r>
              <a:rPr lang="en-US" sz="4000" dirty="0"/>
              <a:t>D</a:t>
            </a:r>
          </a:p>
        </p:txBody>
      </p:sp>
      <p:grpSp>
        <p:nvGrpSpPr>
          <p:cNvPr id="5" name="Group 4"/>
          <p:cNvGrpSpPr/>
          <p:nvPr/>
        </p:nvGrpSpPr>
        <p:grpSpPr>
          <a:xfrm>
            <a:off x="584308" y="1612850"/>
            <a:ext cx="3334056" cy="500803"/>
            <a:chOff x="6380811" y="4625574"/>
            <a:chExt cx="2143461" cy="500803"/>
          </a:xfrm>
        </p:grpSpPr>
        <p:cxnSp>
          <p:nvCxnSpPr>
            <p:cNvPr id="6" name="Straight Connector 5"/>
            <p:cNvCxnSpPr/>
            <p:nvPr/>
          </p:nvCxnSpPr>
          <p:spPr>
            <a:xfrm>
              <a:off x="6380811" y="4625574"/>
              <a:ext cx="2116485" cy="489523"/>
            </a:xfrm>
            <a:prstGeom prst="line">
              <a:avLst/>
            </a:prstGeom>
            <a:ln w="60325">
              <a:solidFill>
                <a:srgbClr val="4F81BD">
                  <a:alpha val="62000"/>
                </a:srgbClr>
              </a:solidFill>
              <a:headEnd type="none" w="lg" len="lg"/>
              <a:tailEnd type="none" w="lg" len="lg"/>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H="1">
              <a:off x="6407787" y="4636854"/>
              <a:ext cx="2116485" cy="489523"/>
            </a:xfrm>
            <a:prstGeom prst="line">
              <a:avLst/>
            </a:prstGeom>
            <a:ln w="60325">
              <a:solidFill>
                <a:srgbClr val="4F81BD">
                  <a:alpha val="62000"/>
                </a:srgbClr>
              </a:solidFill>
              <a:headEnd type="none" w="lg" len="lg"/>
              <a:tailEnd type="none" w="lg" len="lg"/>
            </a:ln>
            <a:effectLst/>
          </p:spPr>
          <p:style>
            <a:lnRef idx="2">
              <a:schemeClr val="accent1"/>
            </a:lnRef>
            <a:fillRef idx="0">
              <a:schemeClr val="accent1"/>
            </a:fillRef>
            <a:effectRef idx="1">
              <a:schemeClr val="accent1"/>
            </a:effectRef>
            <a:fontRef idx="minor">
              <a:schemeClr val="tx1"/>
            </a:fontRef>
          </p:style>
        </p:cxnSp>
      </p:grpSp>
      <p:sp>
        <p:nvSpPr>
          <p:cNvPr id="2" name="Rectangle 1"/>
          <p:cNvSpPr/>
          <p:nvPr/>
        </p:nvSpPr>
        <p:spPr>
          <a:xfrm>
            <a:off x="2552264" y="699896"/>
            <a:ext cx="4709718" cy="523220"/>
          </a:xfrm>
          <a:prstGeom prst="rect">
            <a:avLst/>
          </a:prstGeom>
        </p:spPr>
        <p:txBody>
          <a:bodyPr wrap="none">
            <a:spAutoFit/>
          </a:bodyPr>
          <a:lstStyle/>
          <a:p>
            <a:r>
              <a:rPr lang="en-US" sz="2800" dirty="0">
                <a:solidFill>
                  <a:srgbClr val="0000FF"/>
                </a:solidFill>
                <a:latin typeface="Courier"/>
                <a:cs typeface="Courier"/>
              </a:rPr>
              <a:t>extends </a:t>
            </a:r>
            <a:r>
              <a:rPr lang="en-US" sz="2800" dirty="0" err="1">
                <a:solidFill>
                  <a:srgbClr val="0000FF"/>
                </a:solidFill>
                <a:latin typeface="Courier"/>
                <a:cs typeface="Courier"/>
              </a:rPr>
              <a:t>TreeSet</a:t>
            </a:r>
            <a:r>
              <a:rPr lang="en-US" sz="2800" dirty="0">
                <a:solidFill>
                  <a:srgbClr val="0000FF"/>
                </a:solidFill>
                <a:latin typeface="Courier"/>
                <a:cs typeface="Courier"/>
              </a:rPr>
              <a:t>&lt;Book&gt;</a:t>
            </a:r>
          </a:p>
        </p:txBody>
      </p:sp>
      <p:grpSp>
        <p:nvGrpSpPr>
          <p:cNvPr id="9" name="Group 8"/>
          <p:cNvGrpSpPr/>
          <p:nvPr/>
        </p:nvGrpSpPr>
        <p:grpSpPr>
          <a:xfrm>
            <a:off x="770152" y="2677230"/>
            <a:ext cx="4123396" cy="376023"/>
            <a:chOff x="6380811" y="4625574"/>
            <a:chExt cx="2143461" cy="500803"/>
          </a:xfrm>
        </p:grpSpPr>
        <p:cxnSp>
          <p:nvCxnSpPr>
            <p:cNvPr id="10" name="Straight Connector 9"/>
            <p:cNvCxnSpPr/>
            <p:nvPr/>
          </p:nvCxnSpPr>
          <p:spPr>
            <a:xfrm>
              <a:off x="6380811" y="4625574"/>
              <a:ext cx="2116485" cy="489523"/>
            </a:xfrm>
            <a:prstGeom prst="line">
              <a:avLst/>
            </a:prstGeom>
            <a:ln w="60325">
              <a:solidFill>
                <a:srgbClr val="4F81BD">
                  <a:alpha val="62000"/>
                </a:srgbClr>
              </a:solidFill>
              <a:headEnd type="none" w="lg" len="lg"/>
              <a:tailEnd type="none" w="lg" len="lg"/>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6407787" y="4636854"/>
              <a:ext cx="2116485" cy="489523"/>
            </a:xfrm>
            <a:prstGeom prst="line">
              <a:avLst/>
            </a:prstGeom>
            <a:ln w="60325">
              <a:solidFill>
                <a:srgbClr val="4F81BD">
                  <a:alpha val="62000"/>
                </a:srgbClr>
              </a:solidFill>
              <a:headEnd type="none" w="lg" len="lg"/>
              <a:tailEnd type="none" w="lg" len="lg"/>
            </a:ln>
            <a:effectLst/>
          </p:spPr>
          <p:style>
            <a:lnRef idx="2">
              <a:schemeClr val="accent1"/>
            </a:lnRef>
            <a:fillRef idx="0">
              <a:schemeClr val="accent1"/>
            </a:fillRef>
            <a:effectRef idx="1">
              <a:schemeClr val="accent1"/>
            </a:effectRef>
            <a:fontRef idx="minor">
              <a:schemeClr val="tx1"/>
            </a:fontRef>
          </p:style>
        </p:cxnSp>
      </p:grpSp>
      <p:grpSp>
        <p:nvGrpSpPr>
          <p:cNvPr id="12" name="Group 11"/>
          <p:cNvGrpSpPr/>
          <p:nvPr/>
        </p:nvGrpSpPr>
        <p:grpSpPr>
          <a:xfrm>
            <a:off x="370600" y="5058776"/>
            <a:ext cx="4123396" cy="1061242"/>
            <a:chOff x="6380811" y="4625574"/>
            <a:chExt cx="2143461" cy="500803"/>
          </a:xfrm>
        </p:grpSpPr>
        <p:cxnSp>
          <p:nvCxnSpPr>
            <p:cNvPr id="13" name="Straight Connector 12"/>
            <p:cNvCxnSpPr/>
            <p:nvPr/>
          </p:nvCxnSpPr>
          <p:spPr>
            <a:xfrm>
              <a:off x="6380811" y="4625574"/>
              <a:ext cx="2116485" cy="489523"/>
            </a:xfrm>
            <a:prstGeom prst="line">
              <a:avLst/>
            </a:prstGeom>
            <a:ln w="60325">
              <a:solidFill>
                <a:srgbClr val="4F81BD">
                  <a:alpha val="62000"/>
                </a:srgbClr>
              </a:solidFill>
              <a:headEnd type="none" w="lg" len="lg"/>
              <a:tailEnd type="none" w="lg" len="lg"/>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H="1">
              <a:off x="6407787" y="4636854"/>
              <a:ext cx="2116485" cy="489523"/>
            </a:xfrm>
            <a:prstGeom prst="line">
              <a:avLst/>
            </a:prstGeom>
            <a:ln w="60325">
              <a:solidFill>
                <a:srgbClr val="4F81BD">
                  <a:alpha val="62000"/>
                </a:srgbClr>
              </a:solidFill>
              <a:headEnd type="none" w="lg" len="lg"/>
              <a:tailEnd type="none" w="lg" len="lg"/>
            </a:ln>
            <a:effectLst/>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a:xfrm>
            <a:off x="3918364" y="5034685"/>
            <a:ext cx="2654393" cy="1200328"/>
          </a:xfrm>
          <a:prstGeom prst="rect">
            <a:avLst/>
          </a:prstGeom>
          <a:solidFill>
            <a:schemeClr val="bg1"/>
          </a:solidFill>
        </p:spPr>
        <p:txBody>
          <a:bodyPr wrap="none" rtlCol="0">
            <a:spAutoFit/>
          </a:bodyPr>
          <a:lstStyle/>
          <a:p>
            <a:r>
              <a:rPr lang="en-US" sz="2400" dirty="0" err="1">
                <a:solidFill>
                  <a:srgbClr val="0000FF"/>
                </a:solidFill>
              </a:rPr>
              <a:t>t</a:t>
            </a:r>
            <a:r>
              <a:rPr lang="en-US" sz="2400" dirty="0" err="1" smtClean="0">
                <a:solidFill>
                  <a:srgbClr val="0000FF"/>
                </a:solidFill>
              </a:rPr>
              <a:t>his.add</a:t>
            </a:r>
            <a:r>
              <a:rPr lang="en-US" sz="2400" dirty="0" smtClean="0">
                <a:solidFill>
                  <a:srgbClr val="0000FF"/>
                </a:solidFill>
              </a:rPr>
              <a:t>(tempest1);</a:t>
            </a:r>
          </a:p>
          <a:p>
            <a:r>
              <a:rPr lang="en-US" sz="2400" dirty="0" err="1" smtClean="0">
                <a:solidFill>
                  <a:srgbClr val="0000FF"/>
                </a:solidFill>
              </a:rPr>
              <a:t>this.add</a:t>
            </a:r>
            <a:r>
              <a:rPr lang="en-US" sz="2400" dirty="0" smtClean="0">
                <a:solidFill>
                  <a:srgbClr val="0000FF"/>
                </a:solidFill>
              </a:rPr>
              <a:t>(</a:t>
            </a:r>
            <a:r>
              <a:rPr lang="en-US" sz="2400" dirty="0" err="1" smtClean="0">
                <a:solidFill>
                  <a:srgbClr val="0000FF"/>
                </a:solidFill>
              </a:rPr>
              <a:t>mAndC</a:t>
            </a:r>
            <a:r>
              <a:rPr lang="en-US" sz="2400" dirty="0" smtClean="0">
                <a:solidFill>
                  <a:srgbClr val="0000FF"/>
                </a:solidFill>
              </a:rPr>
              <a:t>);</a:t>
            </a:r>
          </a:p>
          <a:p>
            <a:r>
              <a:rPr lang="en-US" sz="2400" dirty="0" err="1">
                <a:solidFill>
                  <a:srgbClr val="0000FF"/>
                </a:solidFill>
              </a:rPr>
              <a:t>t</a:t>
            </a:r>
            <a:r>
              <a:rPr lang="en-US" sz="2400" dirty="0" err="1" smtClean="0">
                <a:solidFill>
                  <a:srgbClr val="0000FF"/>
                </a:solidFill>
              </a:rPr>
              <a:t>his.add</a:t>
            </a:r>
            <a:r>
              <a:rPr lang="en-US" sz="2400" dirty="0" smtClean="0">
                <a:solidFill>
                  <a:srgbClr val="0000FF"/>
                </a:solidFill>
              </a:rPr>
              <a:t>(tempest2);</a:t>
            </a:r>
            <a:endParaRPr lang="en-US" sz="2400" dirty="0">
              <a:solidFill>
                <a:srgbClr val="0000FF"/>
              </a:solidFill>
            </a:endParaRPr>
          </a:p>
        </p:txBody>
      </p:sp>
      <p:grpSp>
        <p:nvGrpSpPr>
          <p:cNvPr id="18" name="Group 17"/>
          <p:cNvGrpSpPr/>
          <p:nvPr/>
        </p:nvGrpSpPr>
        <p:grpSpPr>
          <a:xfrm>
            <a:off x="6451149" y="5069169"/>
            <a:ext cx="2709692" cy="1200328"/>
            <a:chOff x="6451149" y="5069169"/>
            <a:chExt cx="2709692" cy="1200328"/>
          </a:xfrm>
        </p:grpSpPr>
        <p:sp>
          <p:nvSpPr>
            <p:cNvPr id="16" name="TextBox 15"/>
            <p:cNvSpPr txBox="1"/>
            <p:nvPr/>
          </p:nvSpPr>
          <p:spPr>
            <a:xfrm>
              <a:off x="6962252" y="5069169"/>
              <a:ext cx="2198589" cy="1200328"/>
            </a:xfrm>
            <a:prstGeom prst="rect">
              <a:avLst/>
            </a:prstGeom>
            <a:solidFill>
              <a:schemeClr val="bg1"/>
            </a:solidFill>
          </p:spPr>
          <p:txBody>
            <a:bodyPr wrap="none" rtlCol="0">
              <a:spAutoFit/>
            </a:bodyPr>
            <a:lstStyle/>
            <a:p>
              <a:r>
                <a:rPr lang="en-US" sz="2400" dirty="0" smtClean="0">
                  <a:solidFill>
                    <a:srgbClr val="0000FF"/>
                  </a:solidFill>
                </a:rPr>
                <a:t>add(tempest1);</a:t>
              </a:r>
            </a:p>
            <a:p>
              <a:r>
                <a:rPr lang="en-US" sz="2400" dirty="0" smtClean="0">
                  <a:solidFill>
                    <a:srgbClr val="0000FF"/>
                  </a:solidFill>
                </a:rPr>
                <a:t>add(</a:t>
              </a:r>
              <a:r>
                <a:rPr lang="en-US" sz="2400" dirty="0" err="1" smtClean="0">
                  <a:solidFill>
                    <a:srgbClr val="0000FF"/>
                  </a:solidFill>
                </a:rPr>
                <a:t>mAndC</a:t>
              </a:r>
              <a:r>
                <a:rPr lang="en-US" sz="2400" dirty="0" smtClean="0">
                  <a:solidFill>
                    <a:srgbClr val="0000FF"/>
                  </a:solidFill>
                </a:rPr>
                <a:t>);</a:t>
              </a:r>
            </a:p>
            <a:p>
              <a:r>
                <a:rPr lang="en-US" sz="2400" dirty="0" smtClean="0">
                  <a:solidFill>
                    <a:srgbClr val="0000FF"/>
                  </a:solidFill>
                </a:rPr>
                <a:t>add(tempest2);</a:t>
              </a:r>
              <a:endParaRPr lang="en-US" sz="2400" dirty="0">
                <a:solidFill>
                  <a:srgbClr val="0000FF"/>
                </a:solidFill>
              </a:endParaRPr>
            </a:p>
          </p:txBody>
        </p:sp>
        <p:sp>
          <p:nvSpPr>
            <p:cNvPr id="17" name="TextBox 16"/>
            <p:cNvSpPr txBox="1"/>
            <p:nvPr/>
          </p:nvSpPr>
          <p:spPr>
            <a:xfrm>
              <a:off x="6451149" y="5376969"/>
              <a:ext cx="617377" cy="523220"/>
            </a:xfrm>
            <a:prstGeom prst="rect">
              <a:avLst/>
            </a:prstGeom>
            <a:noFill/>
          </p:spPr>
          <p:txBody>
            <a:bodyPr wrap="none" rtlCol="0">
              <a:spAutoFit/>
            </a:bodyPr>
            <a:lstStyle/>
            <a:p>
              <a:r>
                <a:rPr lang="en-US" sz="2800" dirty="0" smtClean="0"/>
                <a:t>OR</a:t>
              </a:r>
              <a:endParaRPr lang="en-US" sz="2800" dirty="0"/>
            </a:p>
          </p:txBody>
        </p:sp>
      </p:grpSp>
      <p:sp>
        <p:nvSpPr>
          <p:cNvPr id="19" name="Rectangle 18"/>
          <p:cNvSpPr/>
          <p:nvPr/>
        </p:nvSpPr>
        <p:spPr>
          <a:xfrm>
            <a:off x="2738369" y="6174928"/>
            <a:ext cx="797614" cy="523220"/>
          </a:xfrm>
          <a:prstGeom prst="rect">
            <a:avLst/>
          </a:prstGeom>
          <a:solidFill>
            <a:srgbClr val="FFFFFF"/>
          </a:solidFill>
        </p:spPr>
        <p:txBody>
          <a:bodyPr wrap="none">
            <a:spAutoFit/>
          </a:bodyPr>
          <a:lstStyle/>
          <a:p>
            <a:r>
              <a:rPr lang="en-US" sz="2800" dirty="0" smtClean="0">
                <a:solidFill>
                  <a:srgbClr val="0000FF"/>
                </a:solidFill>
              </a:rPr>
              <a:t> this   </a:t>
            </a:r>
            <a:endParaRPr lang="en-US" sz="2800" dirty="0"/>
          </a:p>
        </p:txBody>
      </p:sp>
    </p:spTree>
    <p:extLst>
      <p:ext uri="{BB962C8B-B14F-4D97-AF65-F5344CB8AC3E}">
        <p14:creationId xmlns:p14="http://schemas.microsoft.com/office/powerpoint/2010/main" val="31437638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dissolve">
                                      <p:cBhvr>
                                        <p:cTn id="10" dur="12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10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1000"/>
                                        <p:tgtEl>
                                          <p:spTgt spid="12"/>
                                        </p:tgtEl>
                                      </p:cBhvr>
                                    </p:animEffect>
                                  </p:childTnLst>
                                </p:cTn>
                              </p:par>
                            </p:childTnLst>
                          </p:cTn>
                        </p:par>
                        <p:par>
                          <p:cTn id="21" fill="hold">
                            <p:stCondLst>
                              <p:cond delay="1000"/>
                            </p:stCondLst>
                            <p:childTnLst>
                              <p:par>
                                <p:cTn id="22" presetID="1" presetClass="entr" presetSubtype="0" fill="hold" grpId="0" nodeType="afterEffect">
                                  <p:stCondLst>
                                    <p:cond delay="0"/>
                                  </p:stCondLst>
                                  <p:childTnLst>
                                    <p:set>
                                      <p:cBhvr>
                                        <p:cTn id="23" dur="1" fill="hold">
                                          <p:stCondLst>
                                            <p:cond delay="0"/>
                                          </p:stCondLst>
                                        </p:cTn>
                                        <p:tgtEl>
                                          <p:spTgt spid="1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18"/>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animBg="1"/>
      <p:bldP spid="1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a:solidFill>
            <a:srgbClr val="000000"/>
          </a:solid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tailEnd type="stealth" w="lg" len="lg"/>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7580</TotalTime>
  <Words>7087</Words>
  <Application>Microsoft Macintosh PowerPoint</Application>
  <PresentationFormat>On-screen Show (4:3)</PresentationFormat>
  <Paragraphs>1375</Paragraphs>
  <Slides>98</Slides>
  <Notes>62</Notes>
  <HiddenSlides>0</HiddenSlides>
  <MMClips>0</MMClips>
  <ScaleCrop>false</ScaleCrop>
  <HeadingPairs>
    <vt:vector size="4" baseType="variant">
      <vt:variant>
        <vt:lpstr>Theme</vt:lpstr>
      </vt:variant>
      <vt:variant>
        <vt:i4>1</vt:i4>
      </vt:variant>
      <vt:variant>
        <vt:lpstr>Slide Titles</vt:lpstr>
      </vt:variant>
      <vt:variant>
        <vt:i4>98</vt:i4>
      </vt:variant>
    </vt:vector>
  </HeadingPairs>
  <TitlesOfParts>
    <vt:vector size="99" baseType="lpstr">
      <vt:lpstr>Office Theme</vt:lpstr>
      <vt:lpstr>CS 46B: Data Structures Module 3</vt:lpstr>
      <vt:lpstr>But First …</vt:lpstr>
      <vt:lpstr>PowerPoint Presentation</vt:lpstr>
      <vt:lpstr>Why there are packages</vt:lpstr>
      <vt:lpstr>Why there are packages</vt:lpstr>
      <vt:lpstr>Why there are packages</vt:lpstr>
      <vt:lpstr>Why there are packages</vt:lpstr>
      <vt:lpstr>Why there are packages</vt:lpstr>
      <vt:lpstr>Why there are packages</vt:lpstr>
      <vt:lpstr>Why there are packages</vt:lpstr>
      <vt:lpstr>Why there are packages</vt:lpstr>
      <vt:lpstr>Why there are packages</vt:lpstr>
      <vt:lpstr>Some classes are highly specialized</vt:lpstr>
      <vt:lpstr>Some classes are highly specialized</vt:lpstr>
      <vt:lpstr>Some classes are highly specialized</vt:lpstr>
      <vt:lpstr>An inner class</vt:lpstr>
      <vt:lpstr>PowerPoint Presentation</vt:lpstr>
      <vt:lpstr>Interfaces</vt:lpstr>
      <vt:lpstr>This would be really useful:</vt:lpstr>
      <vt:lpstr>Everything can extend Matter</vt:lpstr>
      <vt:lpstr>So then I can do this…</vt:lpstr>
      <vt:lpstr>But this would also be really useful:</vt:lpstr>
      <vt:lpstr>The solution: Interfaces</vt:lpstr>
      <vt:lpstr>Interface Example</vt:lpstr>
      <vt:lpstr>Interface Example</vt:lpstr>
      <vt:lpstr>Interface Example</vt:lpstr>
      <vt:lpstr>Interface Example</vt:lpstr>
      <vt:lpstr>Interface Example</vt:lpstr>
      <vt:lpstr>Interface Example</vt:lpstr>
      <vt:lpstr>Interface Example</vt:lpstr>
      <vt:lpstr>Interface Example</vt:lpstr>
      <vt:lpstr>Interface Example</vt:lpstr>
      <vt:lpstr>Using the interface</vt:lpstr>
      <vt:lpstr>Remember MassAverager?</vt:lpstr>
      <vt:lpstr>Implicit Implementation</vt:lpstr>
      <vt:lpstr>PowerPoint Presentation</vt:lpstr>
      <vt:lpstr>Test Yourself</vt:lpstr>
      <vt:lpstr>Important Digression on Converting and Casting</vt:lpstr>
      <vt:lpstr>The Odd Couple: Felix and Oscar</vt:lpstr>
      <vt:lpstr>It’s all about risk  </vt:lpstr>
      <vt:lpstr>With primitive numeric types, it’s all about “width”</vt:lpstr>
      <vt:lpstr>Which is wider?</vt:lpstr>
      <vt:lpstr>Which is wider: byte or short?</vt:lpstr>
      <vt:lpstr>Which is wider: byte or short?</vt:lpstr>
      <vt:lpstr>What you need to assign byte=short</vt:lpstr>
      <vt:lpstr>How JVM writes a 16-bit short into an 8-bit byte</vt:lpstr>
      <vt:lpstr>How JVM writes a 16-bit short into an 8-bit byte</vt:lpstr>
      <vt:lpstr>Converting/Casting Objects</vt:lpstr>
      <vt:lpstr>PowerPoint Presentation</vt:lpstr>
      <vt:lpstr>PowerPoint Presentation</vt:lpstr>
      <vt:lpstr>Deep equality, hash codes, and comparison</vt:lpstr>
      <vt:lpstr>Shallow Equality</vt:lpstr>
      <vt:lpstr>Shallow Equality: ints</vt:lpstr>
      <vt:lpstr>Shallow Equality: objects</vt:lpstr>
      <vt:lpstr>Deep Equality: the intention</vt:lpstr>
      <vt:lpstr>Deep Equality: the intention</vt:lpstr>
      <vt:lpstr>But you have to do it yourself</vt:lpstr>
      <vt:lpstr>equals() is a method inherited from Object</vt:lpstr>
      <vt:lpstr>If Star doesn’t override equals()</vt:lpstr>
      <vt:lpstr>So you need to add this to Star.java</vt:lpstr>
      <vt:lpstr>Deep equality, hash codes, and comparison</vt:lpstr>
      <vt:lpstr>Hashing</vt:lpstr>
      <vt:lpstr>hashCode() example</vt:lpstr>
      <vt:lpstr>The “equals /hashcode” Contract</vt:lpstr>
      <vt:lpstr>The “equals /hashcode” Contract</vt:lpstr>
      <vt:lpstr>What’s the use?</vt:lpstr>
      <vt:lpstr>Catalog: rev A</vt:lpstr>
      <vt:lpstr>PowerPoint Presentation</vt:lpstr>
      <vt:lpstr>What we really need is a HashSet</vt:lpstr>
      <vt:lpstr>PowerPoint Presentation</vt:lpstr>
      <vt:lpstr>PowerPoint Presentation</vt:lpstr>
      <vt:lpstr>PowerPoint Presentation</vt:lpstr>
      <vt:lpstr>PowerPoint Presentation</vt:lpstr>
      <vt:lpstr>PowerPoint Presentation</vt:lpstr>
      <vt:lpstr>PowerPoint Presentation</vt:lpstr>
      <vt:lpstr>What the API page doesn’t tell you </vt:lpstr>
      <vt:lpstr>How is this better than Rev A?</vt:lpstr>
      <vt:lpstr>Why hash codes are worth the effort</vt:lpstr>
      <vt:lpstr>The “equals /hashcode” Contract</vt:lpstr>
      <vt:lpstr>The “equals /hashcode” Contract</vt:lpstr>
      <vt:lpstr>Accessing the HashSet’s members: like accessing an ArrayList .. sort of</vt:lpstr>
      <vt:lpstr>When do you not care about order of set members?</vt:lpstr>
      <vt:lpstr>Deep equality, hash codes, and comparison</vt:lpstr>
      <vt:lpstr>When do you care about order of set members? </vt:lpstr>
      <vt:lpstr>But what is order?</vt:lpstr>
      <vt:lpstr>In Java, class X is ordered if implements Comparable&lt;X&gt;</vt:lpstr>
      <vt:lpstr>The meaning of the int returned by compareTo()</vt:lpstr>
      <vt:lpstr>PowerPoint Presentation</vt:lpstr>
      <vt:lpstr>PowerPoint Presentation</vt:lpstr>
      <vt:lpstr>PowerPoint Presentation</vt:lpstr>
      <vt:lpstr>PowerPoint Presentation</vt:lpstr>
      <vt:lpstr>Compatibility with equals()</vt:lpstr>
      <vt:lpstr>How to satisfy compatibility</vt:lpstr>
      <vt:lpstr>The benefit: TreeSets</vt:lpstr>
      <vt:lpstr>PowerPoint Presentation</vt:lpstr>
      <vt:lpstr>PowerPoint Presentation</vt:lpstr>
      <vt:lpstr>Using a TreeSet to sort a HashSet into an ArrayList</vt:lpstr>
      <vt:lpstr>PowerPoint Presentation</vt:lpstr>
    </vt:vector>
  </TitlesOfParts>
  <Company>Philip Heller Associates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46B: Data Structures Module 2</dc:title>
  <dc:creator>Philip Heller</dc:creator>
  <cp:lastModifiedBy>Philip Heller</cp:lastModifiedBy>
  <cp:revision>140</cp:revision>
  <dcterms:created xsi:type="dcterms:W3CDTF">2016-02-01T16:22:18Z</dcterms:created>
  <dcterms:modified xsi:type="dcterms:W3CDTF">2017-02-07T06:21:42Z</dcterms:modified>
</cp:coreProperties>
</file>

<file path=docProps/thumbnail.jpeg>
</file>